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mov" ContentType="video/quicktime"/>
  <Default Extension="rels" ContentType="application/vnd.openxmlformats-package.relationships+xml"/>
  <Default Extension="xml" ContentType="application/xml"/>
  <Default Extension="gif" ContentType="image/gif"/>
  <Default Extension="tiff" ContentType="image/tiff"/>
  <Default Extension="vml" ContentType="application/vnd.openxmlformats-officedocument.vmlDrawin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handoutMasterIdLst>
    <p:handoutMasterId r:id="rId72"/>
  </p:handoutMasterIdLst>
  <p:sldIdLst>
    <p:sldId id="298" r:id="rId2"/>
    <p:sldId id="299" r:id="rId3"/>
    <p:sldId id="336" r:id="rId4"/>
    <p:sldId id="305" r:id="rId5"/>
    <p:sldId id="301" r:id="rId6"/>
    <p:sldId id="302" r:id="rId7"/>
    <p:sldId id="303" r:id="rId8"/>
    <p:sldId id="306" r:id="rId9"/>
    <p:sldId id="313" r:id="rId10"/>
    <p:sldId id="318" r:id="rId11"/>
    <p:sldId id="319" r:id="rId12"/>
    <p:sldId id="320" r:id="rId13"/>
    <p:sldId id="337" r:id="rId14"/>
    <p:sldId id="304" r:id="rId15"/>
    <p:sldId id="334" r:id="rId16"/>
    <p:sldId id="332" r:id="rId17"/>
    <p:sldId id="333" r:id="rId18"/>
    <p:sldId id="335" r:id="rId19"/>
    <p:sldId id="338" r:id="rId20"/>
    <p:sldId id="339" r:id="rId21"/>
    <p:sldId id="340" r:id="rId22"/>
    <p:sldId id="347" r:id="rId23"/>
    <p:sldId id="348" r:id="rId24"/>
    <p:sldId id="343" r:id="rId25"/>
    <p:sldId id="346" r:id="rId26"/>
    <p:sldId id="363" r:id="rId27"/>
    <p:sldId id="350" r:id="rId28"/>
    <p:sldId id="351" r:id="rId29"/>
    <p:sldId id="352" r:id="rId30"/>
    <p:sldId id="362" r:id="rId31"/>
    <p:sldId id="353" r:id="rId32"/>
    <p:sldId id="354" r:id="rId33"/>
    <p:sldId id="355" r:id="rId34"/>
    <p:sldId id="356" r:id="rId35"/>
    <p:sldId id="357" r:id="rId36"/>
    <p:sldId id="358" r:id="rId37"/>
    <p:sldId id="361" r:id="rId38"/>
    <p:sldId id="359" r:id="rId39"/>
    <p:sldId id="360" r:id="rId40"/>
    <p:sldId id="364" r:id="rId41"/>
    <p:sldId id="366" r:id="rId42"/>
    <p:sldId id="367" r:id="rId43"/>
    <p:sldId id="368" r:id="rId44"/>
    <p:sldId id="369" r:id="rId45"/>
    <p:sldId id="282" r:id="rId46"/>
    <p:sldId id="365" r:id="rId47"/>
    <p:sldId id="374" r:id="rId48"/>
    <p:sldId id="371" r:id="rId49"/>
    <p:sldId id="321" r:id="rId50"/>
    <p:sldId id="322" r:id="rId51"/>
    <p:sldId id="323" r:id="rId52"/>
    <p:sldId id="324" r:id="rId53"/>
    <p:sldId id="325" r:id="rId54"/>
    <p:sldId id="326" r:id="rId55"/>
    <p:sldId id="327" r:id="rId56"/>
    <p:sldId id="328" r:id="rId57"/>
    <p:sldId id="329" r:id="rId58"/>
    <p:sldId id="330" r:id="rId59"/>
    <p:sldId id="300" r:id="rId60"/>
    <p:sldId id="297" r:id="rId61"/>
    <p:sldId id="296" r:id="rId62"/>
    <p:sldId id="295" r:id="rId63"/>
    <p:sldId id="349" r:id="rId64"/>
    <p:sldId id="372" r:id="rId65"/>
    <p:sldId id="373" r:id="rId66"/>
    <p:sldId id="272" r:id="rId67"/>
    <p:sldId id="275" r:id="rId68"/>
    <p:sldId id="276" r:id="rId69"/>
    <p:sldId id="375"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3399"/>
    <a:srgbClr val="51514F"/>
    <a:srgbClr val="393836"/>
    <a:srgbClr val="565656"/>
    <a:srgbClr val="7CFF80"/>
    <a:srgbClr val="0000BE"/>
    <a:srgbClr val="E75A21"/>
    <a:srgbClr val="00B05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412" autoAdjust="0"/>
  </p:normalViewPr>
  <p:slideViewPr>
    <p:cSldViewPr>
      <p:cViewPr varScale="1">
        <p:scale>
          <a:sx n="102" d="100"/>
          <a:sy n="102" d="100"/>
        </p:scale>
        <p:origin x="1268" y="72"/>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1248"/>
    </p:cViewPr>
  </p:sorterViewPr>
  <p:notesViewPr>
    <p:cSldViewPr>
      <p:cViewPr varScale="1">
        <p:scale>
          <a:sx n="87" d="100"/>
          <a:sy n="87" d="100"/>
        </p:scale>
        <p:origin x="3124" y="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file:///D:\hale73.da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5735066249248962E-2"/>
          <c:y val="7.7616856914546591E-3"/>
          <c:w val="0.89964646464646514"/>
          <c:h val="0.83715031407590901"/>
        </c:manualLayout>
      </c:layout>
      <c:scatterChart>
        <c:scatterStyle val="smoothMarker"/>
        <c:varyColors val="0"/>
        <c:ser>
          <c:idx val="0"/>
          <c:order val="0"/>
          <c:marker>
            <c:symbol val="none"/>
          </c:marker>
          <c:xVal>
            <c:numRef>
              <c:f>hale73.dat!$A$3:$A$96</c:f>
              <c:numCache>
                <c:formatCode>General</c:formatCode>
                <c:ptCount val="94"/>
                <c:pt idx="0">
                  <c:v>200</c:v>
                </c:pt>
                <c:pt idx="1">
                  <c:v>225</c:v>
                </c:pt>
                <c:pt idx="2">
                  <c:v>250</c:v>
                </c:pt>
                <c:pt idx="3">
                  <c:v>275</c:v>
                </c:pt>
                <c:pt idx="4">
                  <c:v>300</c:v>
                </c:pt>
                <c:pt idx="5">
                  <c:v>325</c:v>
                </c:pt>
                <c:pt idx="6">
                  <c:v>350</c:v>
                </c:pt>
                <c:pt idx="7">
                  <c:v>375</c:v>
                </c:pt>
                <c:pt idx="8">
                  <c:v>400</c:v>
                </c:pt>
                <c:pt idx="9">
                  <c:v>425</c:v>
                </c:pt>
                <c:pt idx="10">
                  <c:v>450</c:v>
                </c:pt>
                <c:pt idx="11">
                  <c:v>475</c:v>
                </c:pt>
                <c:pt idx="12">
                  <c:v>500</c:v>
                </c:pt>
                <c:pt idx="13">
                  <c:v>525</c:v>
                </c:pt>
                <c:pt idx="14">
                  <c:v>550</c:v>
                </c:pt>
                <c:pt idx="15">
                  <c:v>575</c:v>
                </c:pt>
                <c:pt idx="16">
                  <c:v>600</c:v>
                </c:pt>
                <c:pt idx="17">
                  <c:v>625</c:v>
                </c:pt>
                <c:pt idx="18">
                  <c:v>650</c:v>
                </c:pt>
                <c:pt idx="19">
                  <c:v>675</c:v>
                </c:pt>
                <c:pt idx="20">
                  <c:v>700</c:v>
                </c:pt>
                <c:pt idx="21">
                  <c:v>725</c:v>
                </c:pt>
                <c:pt idx="22">
                  <c:v>750</c:v>
                </c:pt>
                <c:pt idx="23">
                  <c:v>775</c:v>
                </c:pt>
                <c:pt idx="24">
                  <c:v>800</c:v>
                </c:pt>
                <c:pt idx="25">
                  <c:v>810</c:v>
                </c:pt>
                <c:pt idx="26">
                  <c:v>820</c:v>
                </c:pt>
                <c:pt idx="27">
                  <c:v>825</c:v>
                </c:pt>
                <c:pt idx="28">
                  <c:v>830</c:v>
                </c:pt>
                <c:pt idx="29">
                  <c:v>840</c:v>
                </c:pt>
                <c:pt idx="30">
                  <c:v>850</c:v>
                </c:pt>
                <c:pt idx="31">
                  <c:v>860</c:v>
                </c:pt>
                <c:pt idx="32">
                  <c:v>870</c:v>
                </c:pt>
                <c:pt idx="33">
                  <c:v>875</c:v>
                </c:pt>
                <c:pt idx="34">
                  <c:v>880</c:v>
                </c:pt>
                <c:pt idx="35">
                  <c:v>890</c:v>
                </c:pt>
                <c:pt idx="36">
                  <c:v>900</c:v>
                </c:pt>
                <c:pt idx="37">
                  <c:v>910</c:v>
                </c:pt>
                <c:pt idx="38">
                  <c:v>920</c:v>
                </c:pt>
                <c:pt idx="39">
                  <c:v>925</c:v>
                </c:pt>
                <c:pt idx="40">
                  <c:v>930</c:v>
                </c:pt>
                <c:pt idx="41">
                  <c:v>940</c:v>
                </c:pt>
                <c:pt idx="42">
                  <c:v>950</c:v>
                </c:pt>
                <c:pt idx="43">
                  <c:v>960</c:v>
                </c:pt>
                <c:pt idx="44">
                  <c:v>970</c:v>
                </c:pt>
                <c:pt idx="45">
                  <c:v>975</c:v>
                </c:pt>
                <c:pt idx="46">
                  <c:v>980</c:v>
                </c:pt>
                <c:pt idx="47">
                  <c:v>990</c:v>
                </c:pt>
                <c:pt idx="48">
                  <c:v>1000</c:v>
                </c:pt>
                <c:pt idx="49">
                  <c:v>1020</c:v>
                </c:pt>
                <c:pt idx="50">
                  <c:v>1040</c:v>
                </c:pt>
                <c:pt idx="51">
                  <c:v>1060</c:v>
                </c:pt>
                <c:pt idx="52">
                  <c:v>1080</c:v>
                </c:pt>
                <c:pt idx="53">
                  <c:v>1100</c:v>
                </c:pt>
                <c:pt idx="54">
                  <c:v>1120</c:v>
                </c:pt>
                <c:pt idx="55">
                  <c:v>1140</c:v>
                </c:pt>
                <c:pt idx="56">
                  <c:v>1160</c:v>
                </c:pt>
                <c:pt idx="57">
                  <c:v>1180</c:v>
                </c:pt>
                <c:pt idx="58">
                  <c:v>1200</c:v>
                </c:pt>
                <c:pt idx="59">
                  <c:v>1220</c:v>
                </c:pt>
                <c:pt idx="60">
                  <c:v>1240</c:v>
                </c:pt>
                <c:pt idx="61">
                  <c:v>1260</c:v>
                </c:pt>
                <c:pt idx="62">
                  <c:v>1280</c:v>
                </c:pt>
                <c:pt idx="63">
                  <c:v>1300</c:v>
                </c:pt>
                <c:pt idx="64">
                  <c:v>1320</c:v>
                </c:pt>
                <c:pt idx="65">
                  <c:v>1340</c:v>
                </c:pt>
                <c:pt idx="66">
                  <c:v>1360</c:v>
                </c:pt>
                <c:pt idx="67">
                  <c:v>1380</c:v>
                </c:pt>
                <c:pt idx="68">
                  <c:v>1400</c:v>
                </c:pt>
                <c:pt idx="69">
                  <c:v>1420</c:v>
                </c:pt>
                <c:pt idx="70">
                  <c:v>1440</c:v>
                </c:pt>
                <c:pt idx="71">
                  <c:v>1460</c:v>
                </c:pt>
                <c:pt idx="72">
                  <c:v>1480</c:v>
                </c:pt>
                <c:pt idx="73">
                  <c:v>1500</c:v>
                </c:pt>
                <c:pt idx="74">
                  <c:v>1520</c:v>
                </c:pt>
                <c:pt idx="75">
                  <c:v>1540</c:v>
                </c:pt>
                <c:pt idx="76">
                  <c:v>1560</c:v>
                </c:pt>
                <c:pt idx="77">
                  <c:v>1580</c:v>
                </c:pt>
                <c:pt idx="78">
                  <c:v>1600</c:v>
                </c:pt>
                <c:pt idx="79">
                  <c:v>1620</c:v>
                </c:pt>
                <c:pt idx="80">
                  <c:v>1640</c:v>
                </c:pt>
                <c:pt idx="81">
                  <c:v>1660</c:v>
                </c:pt>
                <c:pt idx="82">
                  <c:v>1680</c:v>
                </c:pt>
                <c:pt idx="83">
                  <c:v>1700</c:v>
                </c:pt>
                <c:pt idx="84">
                  <c:v>1720</c:v>
                </c:pt>
                <c:pt idx="85">
                  <c:v>1740</c:v>
                </c:pt>
                <c:pt idx="86">
                  <c:v>1760</c:v>
                </c:pt>
                <c:pt idx="87">
                  <c:v>1780</c:v>
                </c:pt>
                <c:pt idx="88">
                  <c:v>1800</c:v>
                </c:pt>
                <c:pt idx="89">
                  <c:v>1820</c:v>
                </c:pt>
                <c:pt idx="90">
                  <c:v>1840</c:v>
                </c:pt>
                <c:pt idx="91">
                  <c:v>1860</c:v>
                </c:pt>
                <c:pt idx="92">
                  <c:v>1880</c:v>
                </c:pt>
                <c:pt idx="93">
                  <c:v>1900</c:v>
                </c:pt>
              </c:numCache>
            </c:numRef>
          </c:xVal>
          <c:yVal>
            <c:numRef>
              <c:f>hale73.dat!$B$3:$B$96</c:f>
              <c:numCache>
                <c:formatCode>General</c:formatCode>
                <c:ptCount val="94"/>
                <c:pt idx="0">
                  <c:v>6.9000000000000103E-2</c:v>
                </c:pt>
                <c:pt idx="1">
                  <c:v>2.7400000000000098E-2</c:v>
                </c:pt>
                <c:pt idx="2">
                  <c:v>1.6799999999999999E-2</c:v>
                </c:pt>
                <c:pt idx="3">
                  <c:v>1.0699999999999998E-2</c:v>
                </c:pt>
                <c:pt idx="4">
                  <c:v>6.7000000000000219E-3</c:v>
                </c:pt>
                <c:pt idx="5">
                  <c:v>4.1800000000000014E-3</c:v>
                </c:pt>
                <c:pt idx="6">
                  <c:v>2.33E-3</c:v>
                </c:pt>
                <c:pt idx="7">
                  <c:v>1.1700000000000068E-3</c:v>
                </c:pt>
                <c:pt idx="8">
                  <c:v>5.800000000000013E-4</c:v>
                </c:pt>
                <c:pt idx="9">
                  <c:v>3.8000000000000132E-4</c:v>
                </c:pt>
                <c:pt idx="10">
                  <c:v>2.8000000000000046E-4</c:v>
                </c:pt>
                <c:pt idx="11">
                  <c:v>2.4700000000000042E-4</c:v>
                </c:pt>
                <c:pt idx="12">
                  <c:v>2.5000000000000098E-4</c:v>
                </c:pt>
                <c:pt idx="13">
                  <c:v>3.2000000000000182E-4</c:v>
                </c:pt>
                <c:pt idx="14">
                  <c:v>4.5000000000000123E-4</c:v>
                </c:pt>
                <c:pt idx="15">
                  <c:v>7.9000000000000381E-4</c:v>
                </c:pt>
                <c:pt idx="16">
                  <c:v>2.3000000000000052E-3</c:v>
                </c:pt>
                <c:pt idx="17">
                  <c:v>2.8000000000000052E-3</c:v>
                </c:pt>
                <c:pt idx="18">
                  <c:v>3.2000000000000153E-3</c:v>
                </c:pt>
                <c:pt idx="19">
                  <c:v>4.15E-3</c:v>
                </c:pt>
                <c:pt idx="20">
                  <c:v>6.0000000000000114E-3</c:v>
                </c:pt>
                <c:pt idx="21">
                  <c:v>1.5900000000000056E-2</c:v>
                </c:pt>
                <c:pt idx="22">
                  <c:v>2.6000000000000016E-2</c:v>
                </c:pt>
                <c:pt idx="23">
                  <c:v>2.4000000000000018E-2</c:v>
                </c:pt>
                <c:pt idx="24">
                  <c:v>2.0000000000000032E-2</c:v>
                </c:pt>
                <c:pt idx="25">
                  <c:v>1.9858000000000001E-2</c:v>
                </c:pt>
                <c:pt idx="26">
                  <c:v>2.3907000000000001E-2</c:v>
                </c:pt>
                <c:pt idx="27">
                  <c:v>2.8000000000000011E-2</c:v>
                </c:pt>
                <c:pt idx="28">
                  <c:v>2.9069000000000011E-2</c:v>
                </c:pt>
                <c:pt idx="29">
                  <c:v>3.4707000000000016E-2</c:v>
                </c:pt>
                <c:pt idx="30">
                  <c:v>4.3000000000000003E-2</c:v>
                </c:pt>
                <c:pt idx="31">
                  <c:v>4.6759000000000002E-2</c:v>
                </c:pt>
                <c:pt idx="32">
                  <c:v>5.1999000000000004E-2</c:v>
                </c:pt>
                <c:pt idx="33">
                  <c:v>5.6000000000000022E-2</c:v>
                </c:pt>
                <c:pt idx="34">
                  <c:v>5.5978000000000007E-2</c:v>
                </c:pt>
                <c:pt idx="35">
                  <c:v>6.0432000000000201E-2</c:v>
                </c:pt>
                <c:pt idx="36">
                  <c:v>6.8000000000000033E-2</c:v>
                </c:pt>
                <c:pt idx="37">
                  <c:v>7.2913000000000283E-2</c:v>
                </c:pt>
                <c:pt idx="38">
                  <c:v>0.10927000000000027</c:v>
                </c:pt>
                <c:pt idx="39">
                  <c:v>0.14400000000000004</c:v>
                </c:pt>
                <c:pt idx="40">
                  <c:v>0.17296000000000047</c:v>
                </c:pt>
                <c:pt idx="41">
                  <c:v>0.26737000000000088</c:v>
                </c:pt>
                <c:pt idx="42">
                  <c:v>0.39000000000000101</c:v>
                </c:pt>
                <c:pt idx="43">
                  <c:v>0.42000000000000032</c:v>
                </c:pt>
                <c:pt idx="44">
                  <c:v>0.45</c:v>
                </c:pt>
                <c:pt idx="45">
                  <c:v>0.45</c:v>
                </c:pt>
                <c:pt idx="46">
                  <c:v>0.43000000000000038</c:v>
                </c:pt>
                <c:pt idx="47">
                  <c:v>0.41000000000000031</c:v>
                </c:pt>
                <c:pt idx="48">
                  <c:v>0.36000000000000032</c:v>
                </c:pt>
                <c:pt idx="49">
                  <c:v>0.27</c:v>
                </c:pt>
                <c:pt idx="50">
                  <c:v>0.16000000000000011</c:v>
                </c:pt>
                <c:pt idx="51">
                  <c:v>0.12000000000000002</c:v>
                </c:pt>
                <c:pt idx="52">
                  <c:v>0.13</c:v>
                </c:pt>
                <c:pt idx="53">
                  <c:v>0.17</c:v>
                </c:pt>
                <c:pt idx="54">
                  <c:v>0.52</c:v>
                </c:pt>
                <c:pt idx="55">
                  <c:v>0.66000000000000225</c:v>
                </c:pt>
                <c:pt idx="56">
                  <c:v>0.89000000000000068</c:v>
                </c:pt>
                <c:pt idx="57">
                  <c:v>1.04</c:v>
                </c:pt>
                <c:pt idx="58">
                  <c:v>1.04</c:v>
                </c:pt>
                <c:pt idx="59">
                  <c:v>0.95000000000000062</c:v>
                </c:pt>
                <c:pt idx="60">
                  <c:v>0.88000000000000045</c:v>
                </c:pt>
                <c:pt idx="61">
                  <c:v>0.89000000000000068</c:v>
                </c:pt>
                <c:pt idx="62">
                  <c:v>0.98</c:v>
                </c:pt>
                <c:pt idx="63">
                  <c:v>1.1100000000000001</c:v>
                </c:pt>
                <c:pt idx="64">
                  <c:v>1.3800000000000001</c:v>
                </c:pt>
                <c:pt idx="65">
                  <c:v>1.83</c:v>
                </c:pt>
                <c:pt idx="66">
                  <c:v>2.77</c:v>
                </c:pt>
                <c:pt idx="67">
                  <c:v>6.1</c:v>
                </c:pt>
                <c:pt idx="68">
                  <c:v>12.39</c:v>
                </c:pt>
                <c:pt idx="69">
                  <c:v>22.12</c:v>
                </c:pt>
                <c:pt idx="70">
                  <c:v>28.8</c:v>
                </c:pt>
                <c:pt idx="71">
                  <c:v>28.4</c:v>
                </c:pt>
                <c:pt idx="72">
                  <c:v>21.23</c:v>
                </c:pt>
                <c:pt idx="73">
                  <c:v>17.59</c:v>
                </c:pt>
                <c:pt idx="74">
                  <c:v>14.05</c:v>
                </c:pt>
                <c:pt idx="75">
                  <c:v>11.83</c:v>
                </c:pt>
                <c:pt idx="76">
                  <c:v>9.67</c:v>
                </c:pt>
                <c:pt idx="77">
                  <c:v>7.95</c:v>
                </c:pt>
                <c:pt idx="78">
                  <c:v>6.72</c:v>
                </c:pt>
                <c:pt idx="79">
                  <c:v>5.8199999999999985</c:v>
                </c:pt>
                <c:pt idx="80">
                  <c:v>4.9800000000000004</c:v>
                </c:pt>
                <c:pt idx="81">
                  <c:v>4.54</c:v>
                </c:pt>
                <c:pt idx="82">
                  <c:v>4.49</c:v>
                </c:pt>
                <c:pt idx="83">
                  <c:v>4.4400000000000004</c:v>
                </c:pt>
                <c:pt idx="84">
                  <c:v>5.1099999999999985</c:v>
                </c:pt>
                <c:pt idx="85">
                  <c:v>6.14</c:v>
                </c:pt>
                <c:pt idx="86">
                  <c:v>7.14</c:v>
                </c:pt>
                <c:pt idx="87">
                  <c:v>8.120000000000001</c:v>
                </c:pt>
                <c:pt idx="88">
                  <c:v>8.0300000000000011</c:v>
                </c:pt>
                <c:pt idx="89">
                  <c:v>8.98</c:v>
                </c:pt>
                <c:pt idx="90">
                  <c:v>10.24</c:v>
                </c:pt>
                <c:pt idx="91">
                  <c:v>14.19</c:v>
                </c:pt>
                <c:pt idx="92">
                  <c:v>31.08</c:v>
                </c:pt>
                <c:pt idx="93">
                  <c:v>66.14</c:v>
                </c:pt>
              </c:numCache>
            </c:numRef>
          </c:yVal>
          <c:smooth val="1"/>
        </c:ser>
        <c:ser>
          <c:idx val="1"/>
          <c:order val="1"/>
          <c:marker>
            <c:symbol val="none"/>
          </c:marker>
          <c:xVal>
            <c:numRef>
              <c:f>hale73.dat!$D$3:$D$7</c:f>
              <c:numCache>
                <c:formatCode>General</c:formatCode>
                <c:ptCount val="5"/>
                <c:pt idx="0">
                  <c:v>450</c:v>
                </c:pt>
                <c:pt idx="1">
                  <c:v>560</c:v>
                </c:pt>
                <c:pt idx="2">
                  <c:v>750</c:v>
                </c:pt>
                <c:pt idx="3">
                  <c:v>1300</c:v>
                </c:pt>
                <c:pt idx="4">
                  <c:v>1900</c:v>
                </c:pt>
              </c:numCache>
            </c:numRef>
          </c:xVal>
          <c:yVal>
            <c:numRef>
              <c:f>hale73.dat!$E$3:$E$7</c:f>
              <c:numCache>
                <c:formatCode>General</c:formatCode>
                <c:ptCount val="5"/>
                <c:pt idx="0">
                  <c:v>5</c:v>
                </c:pt>
                <c:pt idx="1">
                  <c:v>3.4</c:v>
                </c:pt>
                <c:pt idx="2">
                  <c:v>2.2999999999999998</c:v>
                </c:pt>
                <c:pt idx="3">
                  <c:v>1.2</c:v>
                </c:pt>
                <c:pt idx="4">
                  <c:v>0.95000000000000062</c:v>
                </c:pt>
              </c:numCache>
            </c:numRef>
          </c:yVal>
          <c:smooth val="1"/>
        </c:ser>
        <c:dLbls>
          <c:showLegendKey val="0"/>
          <c:showVal val="0"/>
          <c:showCatName val="0"/>
          <c:showSerName val="0"/>
          <c:showPercent val="0"/>
          <c:showBubbleSize val="0"/>
        </c:dLbls>
        <c:axId val="159423032"/>
        <c:axId val="159424440"/>
      </c:scatterChart>
      <c:valAx>
        <c:axId val="159423032"/>
        <c:scaling>
          <c:orientation val="minMax"/>
          <c:max val="1500"/>
          <c:min val="400"/>
        </c:scaling>
        <c:delete val="0"/>
        <c:axPos val="b"/>
        <c:numFmt formatCode="General" sourceLinked="1"/>
        <c:majorTickMark val="out"/>
        <c:minorTickMark val="none"/>
        <c:tickLblPos val="nextTo"/>
        <c:spPr>
          <a:ln w="25400">
            <a:solidFill>
              <a:schemeClr val="tx1"/>
            </a:solidFill>
            <a:tailEnd type="stealth" w="lg" len="lg"/>
          </a:ln>
        </c:spPr>
        <c:txPr>
          <a:bodyPr/>
          <a:lstStyle/>
          <a:p>
            <a:pPr>
              <a:defRPr sz="1600"/>
            </a:pPr>
            <a:endParaRPr lang="en-US"/>
          </a:p>
        </c:txPr>
        <c:crossAx val="159424440"/>
        <c:crosses val="autoZero"/>
        <c:crossBetween val="midCat"/>
      </c:valAx>
      <c:valAx>
        <c:axId val="159424440"/>
        <c:scaling>
          <c:orientation val="minMax"/>
          <c:max val="5"/>
        </c:scaling>
        <c:delete val="0"/>
        <c:axPos val="l"/>
        <c:numFmt formatCode="General" sourceLinked="1"/>
        <c:majorTickMark val="none"/>
        <c:minorTickMark val="none"/>
        <c:tickLblPos val="none"/>
        <c:spPr>
          <a:ln w="25400">
            <a:solidFill>
              <a:schemeClr val="tx1"/>
            </a:solidFill>
            <a:tailEnd type="stealth" w="lg" len="lg"/>
          </a:ln>
        </c:spPr>
        <c:crossAx val="159423032"/>
        <c:crosses val="autoZero"/>
        <c:crossBetween val="midCat"/>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54EE2D-383E-426F-9584-A8D47B9EB203}" type="doc">
      <dgm:prSet loTypeId="urn:microsoft.com/office/officeart/2005/8/layout/chevron1" loCatId="process" qsTypeId="urn:microsoft.com/office/officeart/2005/8/quickstyle/simple4" qsCatId="simple" csTypeId="urn:microsoft.com/office/officeart/2005/8/colors/accent1_2" csCatId="accent1" phldr="1"/>
      <dgm:spPr/>
    </dgm:pt>
    <dgm:pt modelId="{D1A4CA5D-71D5-4724-A915-86EB6E4141D7}">
      <dgm:prSet phldrT="[Text]"/>
      <dgm:spPr/>
      <dgm:t>
        <a:bodyPr/>
        <a:lstStyle/>
        <a:p>
          <a:pPr rtl="0"/>
          <a:r>
            <a:rPr lang="en-US" dirty="0" smtClean="0"/>
            <a:t>Intensity fluctuations of pump lasers (RIN)</a:t>
          </a:r>
          <a:endParaRPr lang="en-US" dirty="0"/>
        </a:p>
      </dgm:t>
    </dgm:pt>
    <dgm:pt modelId="{BDC08EE5-88F9-462F-A42F-6099CAE8C880}" type="parTrans" cxnId="{3B2AB9DD-5849-4AB8-85FA-389A63D6E694}">
      <dgm:prSet/>
      <dgm:spPr/>
      <dgm:t>
        <a:bodyPr/>
        <a:lstStyle/>
        <a:p>
          <a:pPr rtl="0"/>
          <a:endParaRPr lang="en-US"/>
        </a:p>
      </dgm:t>
    </dgm:pt>
    <dgm:pt modelId="{A9C74516-F781-4936-83EA-CC251296A60F}" type="sibTrans" cxnId="{3B2AB9DD-5849-4AB8-85FA-389A63D6E694}">
      <dgm:prSet/>
      <dgm:spPr/>
      <dgm:t>
        <a:bodyPr/>
        <a:lstStyle/>
        <a:p>
          <a:pPr rtl="0"/>
          <a:endParaRPr lang="en-US"/>
        </a:p>
      </dgm:t>
    </dgm:pt>
    <dgm:pt modelId="{AEF3EF6D-83C2-4856-997B-120A5CEEBD65}">
      <dgm:prSet phldrT="[Text]"/>
      <dgm:spPr/>
      <dgm:t>
        <a:bodyPr/>
        <a:lstStyle/>
        <a:p>
          <a:pPr rtl="0"/>
          <a:r>
            <a:rPr lang="en-US" dirty="0" smtClean="0"/>
            <a:t>Variations of the amplifier net gain in time</a:t>
          </a:r>
          <a:endParaRPr lang="en-US" dirty="0"/>
        </a:p>
      </dgm:t>
    </dgm:pt>
    <dgm:pt modelId="{6097CDC8-39F4-43E5-944C-AA39C4237C37}" type="parTrans" cxnId="{C1AE8623-AA11-4C0A-B1A6-EEA71462DA3E}">
      <dgm:prSet/>
      <dgm:spPr/>
      <dgm:t>
        <a:bodyPr/>
        <a:lstStyle/>
        <a:p>
          <a:pPr rtl="0"/>
          <a:endParaRPr lang="en-US"/>
        </a:p>
      </dgm:t>
    </dgm:pt>
    <dgm:pt modelId="{F0EE8476-C5D9-4215-A13D-01F10FB657EF}" type="sibTrans" cxnId="{C1AE8623-AA11-4C0A-B1A6-EEA71462DA3E}">
      <dgm:prSet/>
      <dgm:spPr/>
      <dgm:t>
        <a:bodyPr/>
        <a:lstStyle/>
        <a:p>
          <a:pPr rtl="0"/>
          <a:endParaRPr lang="en-US"/>
        </a:p>
      </dgm:t>
    </dgm:pt>
    <dgm:pt modelId="{7A885103-6AFB-477D-AEA1-F2ACD90A5FAF}">
      <dgm:prSet phldrT="[Text]"/>
      <dgm:spPr/>
      <dgm:t>
        <a:bodyPr/>
        <a:lstStyle/>
        <a:p>
          <a:pPr rtl="0"/>
          <a:r>
            <a:rPr lang="en-US" dirty="0" smtClean="0"/>
            <a:t>RIN of the pump is transferred into the amplified signal</a:t>
          </a:r>
          <a:endParaRPr lang="en-US" dirty="0"/>
        </a:p>
      </dgm:t>
    </dgm:pt>
    <dgm:pt modelId="{2C8C9E7C-29C5-428E-BA66-F5ECCF2CB731}" type="parTrans" cxnId="{BE812902-708C-404B-A181-985BD8250088}">
      <dgm:prSet/>
      <dgm:spPr/>
      <dgm:t>
        <a:bodyPr/>
        <a:lstStyle/>
        <a:p>
          <a:pPr rtl="0"/>
          <a:endParaRPr lang="en-US"/>
        </a:p>
      </dgm:t>
    </dgm:pt>
    <dgm:pt modelId="{F6651C0A-C258-465A-A3CF-4E51E521FDDE}" type="sibTrans" cxnId="{BE812902-708C-404B-A181-985BD8250088}">
      <dgm:prSet/>
      <dgm:spPr/>
      <dgm:t>
        <a:bodyPr/>
        <a:lstStyle/>
        <a:p>
          <a:pPr rtl="0"/>
          <a:endParaRPr lang="en-US"/>
        </a:p>
      </dgm:t>
    </dgm:pt>
    <dgm:pt modelId="{A7171140-C597-48C8-BFE5-3EE983D4C94E}" type="pres">
      <dgm:prSet presAssocID="{A154EE2D-383E-426F-9584-A8D47B9EB203}" presName="Name0" presStyleCnt="0">
        <dgm:presLayoutVars>
          <dgm:dir/>
          <dgm:animLvl val="lvl"/>
          <dgm:resizeHandles val="exact"/>
        </dgm:presLayoutVars>
      </dgm:prSet>
      <dgm:spPr/>
    </dgm:pt>
    <dgm:pt modelId="{EB7F9537-E8B1-437C-BAD5-EDD0A1D871FF}" type="pres">
      <dgm:prSet presAssocID="{D1A4CA5D-71D5-4724-A915-86EB6E4141D7}" presName="parTxOnly" presStyleLbl="node1" presStyleIdx="0" presStyleCnt="3">
        <dgm:presLayoutVars>
          <dgm:chMax val="0"/>
          <dgm:chPref val="0"/>
          <dgm:bulletEnabled val="1"/>
        </dgm:presLayoutVars>
      </dgm:prSet>
      <dgm:spPr/>
      <dgm:t>
        <a:bodyPr/>
        <a:lstStyle/>
        <a:p>
          <a:endParaRPr lang="en-US"/>
        </a:p>
      </dgm:t>
    </dgm:pt>
    <dgm:pt modelId="{2B771E91-5E51-4735-9AD7-BCA83CE0A949}" type="pres">
      <dgm:prSet presAssocID="{A9C74516-F781-4936-83EA-CC251296A60F}" presName="parTxOnlySpace" presStyleCnt="0"/>
      <dgm:spPr/>
    </dgm:pt>
    <dgm:pt modelId="{A9F30EE5-8F87-49CD-B129-2B347F237BBE}" type="pres">
      <dgm:prSet presAssocID="{AEF3EF6D-83C2-4856-997B-120A5CEEBD65}" presName="parTxOnly" presStyleLbl="node1" presStyleIdx="1" presStyleCnt="3">
        <dgm:presLayoutVars>
          <dgm:chMax val="0"/>
          <dgm:chPref val="0"/>
          <dgm:bulletEnabled val="1"/>
        </dgm:presLayoutVars>
      </dgm:prSet>
      <dgm:spPr/>
      <dgm:t>
        <a:bodyPr/>
        <a:lstStyle/>
        <a:p>
          <a:endParaRPr lang="en-US"/>
        </a:p>
      </dgm:t>
    </dgm:pt>
    <dgm:pt modelId="{C138B146-1362-4E92-82F6-D86D9789DA9B}" type="pres">
      <dgm:prSet presAssocID="{F0EE8476-C5D9-4215-A13D-01F10FB657EF}" presName="parTxOnlySpace" presStyleCnt="0"/>
      <dgm:spPr/>
    </dgm:pt>
    <dgm:pt modelId="{9B68BE3C-9866-4C0D-BFC2-3E00FB441D00}" type="pres">
      <dgm:prSet presAssocID="{7A885103-6AFB-477D-AEA1-F2ACD90A5FAF}" presName="parTxOnly" presStyleLbl="node1" presStyleIdx="2" presStyleCnt="3">
        <dgm:presLayoutVars>
          <dgm:chMax val="0"/>
          <dgm:chPref val="0"/>
          <dgm:bulletEnabled val="1"/>
        </dgm:presLayoutVars>
      </dgm:prSet>
      <dgm:spPr/>
      <dgm:t>
        <a:bodyPr/>
        <a:lstStyle/>
        <a:p>
          <a:endParaRPr lang="en-US"/>
        </a:p>
      </dgm:t>
    </dgm:pt>
  </dgm:ptLst>
  <dgm:cxnLst>
    <dgm:cxn modelId="{75DB8AF2-D769-481D-9EA6-66005C28F40A}" type="presOf" srcId="{AEF3EF6D-83C2-4856-997B-120A5CEEBD65}" destId="{A9F30EE5-8F87-49CD-B129-2B347F237BBE}" srcOrd="0" destOrd="0" presId="urn:microsoft.com/office/officeart/2005/8/layout/chevron1"/>
    <dgm:cxn modelId="{CE7FD851-7DDB-43DD-A880-3EF8E37A5C01}" type="presOf" srcId="{7A885103-6AFB-477D-AEA1-F2ACD90A5FAF}" destId="{9B68BE3C-9866-4C0D-BFC2-3E00FB441D00}" srcOrd="0" destOrd="0" presId="urn:microsoft.com/office/officeart/2005/8/layout/chevron1"/>
    <dgm:cxn modelId="{C1AE8623-AA11-4C0A-B1A6-EEA71462DA3E}" srcId="{A154EE2D-383E-426F-9584-A8D47B9EB203}" destId="{AEF3EF6D-83C2-4856-997B-120A5CEEBD65}" srcOrd="1" destOrd="0" parTransId="{6097CDC8-39F4-43E5-944C-AA39C4237C37}" sibTransId="{F0EE8476-C5D9-4215-A13D-01F10FB657EF}"/>
    <dgm:cxn modelId="{BE812902-708C-404B-A181-985BD8250088}" srcId="{A154EE2D-383E-426F-9584-A8D47B9EB203}" destId="{7A885103-6AFB-477D-AEA1-F2ACD90A5FAF}" srcOrd="2" destOrd="0" parTransId="{2C8C9E7C-29C5-428E-BA66-F5ECCF2CB731}" sibTransId="{F6651C0A-C258-465A-A3CF-4E51E521FDDE}"/>
    <dgm:cxn modelId="{4D94B692-29EC-4858-A71D-44E458F300B3}" type="presOf" srcId="{A154EE2D-383E-426F-9584-A8D47B9EB203}" destId="{A7171140-C597-48C8-BFE5-3EE983D4C94E}" srcOrd="0" destOrd="0" presId="urn:microsoft.com/office/officeart/2005/8/layout/chevron1"/>
    <dgm:cxn modelId="{3B2AB9DD-5849-4AB8-85FA-389A63D6E694}" srcId="{A154EE2D-383E-426F-9584-A8D47B9EB203}" destId="{D1A4CA5D-71D5-4724-A915-86EB6E4141D7}" srcOrd="0" destOrd="0" parTransId="{BDC08EE5-88F9-462F-A42F-6099CAE8C880}" sibTransId="{A9C74516-F781-4936-83EA-CC251296A60F}"/>
    <dgm:cxn modelId="{D37B7A47-3168-4314-8858-51F12617E475}" type="presOf" srcId="{D1A4CA5D-71D5-4724-A915-86EB6E4141D7}" destId="{EB7F9537-E8B1-437C-BAD5-EDD0A1D871FF}" srcOrd="0" destOrd="0" presId="urn:microsoft.com/office/officeart/2005/8/layout/chevron1"/>
    <dgm:cxn modelId="{02DA25C7-732A-4969-ACD1-6C3FBDCD1563}" type="presParOf" srcId="{A7171140-C597-48C8-BFE5-3EE983D4C94E}" destId="{EB7F9537-E8B1-437C-BAD5-EDD0A1D871FF}" srcOrd="0" destOrd="0" presId="urn:microsoft.com/office/officeart/2005/8/layout/chevron1"/>
    <dgm:cxn modelId="{8A95DDCE-1B93-464A-8EE0-10A299A2CB43}" type="presParOf" srcId="{A7171140-C597-48C8-BFE5-3EE983D4C94E}" destId="{2B771E91-5E51-4735-9AD7-BCA83CE0A949}" srcOrd="1" destOrd="0" presId="urn:microsoft.com/office/officeart/2005/8/layout/chevron1"/>
    <dgm:cxn modelId="{08DC61D5-A536-46B9-AC37-F552129039C6}" type="presParOf" srcId="{A7171140-C597-48C8-BFE5-3EE983D4C94E}" destId="{A9F30EE5-8F87-49CD-B129-2B347F237BBE}" srcOrd="2" destOrd="0" presId="urn:microsoft.com/office/officeart/2005/8/layout/chevron1"/>
    <dgm:cxn modelId="{43BD8675-C601-4795-9B14-CEC46D0B6B48}" type="presParOf" srcId="{A7171140-C597-48C8-BFE5-3EE983D4C94E}" destId="{C138B146-1362-4E92-82F6-D86D9789DA9B}" srcOrd="3" destOrd="0" presId="urn:microsoft.com/office/officeart/2005/8/layout/chevron1"/>
    <dgm:cxn modelId="{583BE55C-25FA-4D79-BDBA-453391EE31A3}" type="presParOf" srcId="{A7171140-C597-48C8-BFE5-3EE983D4C94E}" destId="{9B68BE3C-9866-4C0D-BFC2-3E00FB441D00}" srcOrd="4"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7F9537-E8B1-437C-BAD5-EDD0A1D871FF}">
      <dsp:nvSpPr>
        <dsp:cNvPr id="0" name=""/>
        <dsp:cNvSpPr/>
      </dsp:nvSpPr>
      <dsp:spPr>
        <a:xfrm>
          <a:off x="1026" y="80971"/>
          <a:ext cx="1251123" cy="500449"/>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lvl="0" algn="ctr" defTabSz="355600" rtl="0">
            <a:lnSpc>
              <a:spcPct val="90000"/>
            </a:lnSpc>
            <a:spcBef>
              <a:spcPct val="0"/>
            </a:spcBef>
            <a:spcAft>
              <a:spcPct val="35000"/>
            </a:spcAft>
          </a:pPr>
          <a:r>
            <a:rPr lang="en-US" sz="800" kern="1200" dirty="0" smtClean="0"/>
            <a:t>Intensity fluctuations of pump lasers (RIN)</a:t>
          </a:r>
          <a:endParaRPr lang="en-US" sz="800" kern="1200" dirty="0"/>
        </a:p>
      </dsp:txBody>
      <dsp:txXfrm>
        <a:off x="251251" y="80971"/>
        <a:ext cx="750674" cy="500449"/>
      </dsp:txXfrm>
    </dsp:sp>
    <dsp:sp modelId="{A9F30EE5-8F87-49CD-B129-2B347F237BBE}">
      <dsp:nvSpPr>
        <dsp:cNvPr id="0" name=""/>
        <dsp:cNvSpPr/>
      </dsp:nvSpPr>
      <dsp:spPr>
        <a:xfrm>
          <a:off x="1127038" y="80971"/>
          <a:ext cx="1251123" cy="500449"/>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lvl="0" algn="ctr" defTabSz="355600" rtl="0">
            <a:lnSpc>
              <a:spcPct val="90000"/>
            </a:lnSpc>
            <a:spcBef>
              <a:spcPct val="0"/>
            </a:spcBef>
            <a:spcAft>
              <a:spcPct val="35000"/>
            </a:spcAft>
          </a:pPr>
          <a:r>
            <a:rPr lang="en-US" sz="800" kern="1200" dirty="0" smtClean="0"/>
            <a:t>Variations of the amplifier net gain in time</a:t>
          </a:r>
          <a:endParaRPr lang="en-US" sz="800" kern="1200" dirty="0"/>
        </a:p>
      </dsp:txBody>
      <dsp:txXfrm>
        <a:off x="1377263" y="80971"/>
        <a:ext cx="750674" cy="500449"/>
      </dsp:txXfrm>
    </dsp:sp>
    <dsp:sp modelId="{9B68BE3C-9866-4C0D-BFC2-3E00FB441D00}">
      <dsp:nvSpPr>
        <dsp:cNvPr id="0" name=""/>
        <dsp:cNvSpPr/>
      </dsp:nvSpPr>
      <dsp:spPr>
        <a:xfrm>
          <a:off x="2253049" y="80971"/>
          <a:ext cx="1251123" cy="500449"/>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lvl="0" algn="ctr" defTabSz="355600" rtl="0">
            <a:lnSpc>
              <a:spcPct val="90000"/>
            </a:lnSpc>
            <a:spcBef>
              <a:spcPct val="0"/>
            </a:spcBef>
            <a:spcAft>
              <a:spcPct val="35000"/>
            </a:spcAft>
          </a:pPr>
          <a:r>
            <a:rPr lang="en-US" sz="800" kern="1200" dirty="0" smtClean="0"/>
            <a:t>RIN of the pump is transferred into the amplified signal</a:t>
          </a:r>
          <a:endParaRPr lang="en-US" sz="800" kern="1200" dirty="0"/>
        </a:p>
      </dsp:txBody>
      <dsp:txXfrm>
        <a:off x="2503274" y="80971"/>
        <a:ext cx="750674" cy="50044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57.wmf"/><Relationship Id="rId1" Type="http://schemas.openxmlformats.org/officeDocument/2006/relationships/image" Target="../media/image15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159.wmf"/><Relationship Id="rId1" Type="http://schemas.openxmlformats.org/officeDocument/2006/relationships/image" Target="../media/image15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5" Type="http://schemas.openxmlformats.org/officeDocument/2006/relationships/image" Target="../media/image77.wmf"/><Relationship Id="rId4" Type="http://schemas.openxmlformats.org/officeDocument/2006/relationships/image" Target="../media/image7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 Id="rId4" Type="http://schemas.openxmlformats.org/officeDocument/2006/relationships/image" Target="../media/image8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 Id="rId4" Type="http://schemas.openxmlformats.org/officeDocument/2006/relationships/image" Target="../media/image8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99.wmf"/><Relationship Id="rId13" Type="http://schemas.openxmlformats.org/officeDocument/2006/relationships/image" Target="../media/image104.wmf"/><Relationship Id="rId18" Type="http://schemas.openxmlformats.org/officeDocument/2006/relationships/image" Target="../media/image109.wmf"/><Relationship Id="rId26" Type="http://schemas.openxmlformats.org/officeDocument/2006/relationships/image" Target="../media/image117.wmf"/><Relationship Id="rId39" Type="http://schemas.openxmlformats.org/officeDocument/2006/relationships/image" Target="../media/image130.wmf"/><Relationship Id="rId3" Type="http://schemas.openxmlformats.org/officeDocument/2006/relationships/image" Target="../media/image94.wmf"/><Relationship Id="rId21" Type="http://schemas.openxmlformats.org/officeDocument/2006/relationships/image" Target="../media/image112.wmf"/><Relationship Id="rId34" Type="http://schemas.openxmlformats.org/officeDocument/2006/relationships/image" Target="../media/image125.wmf"/><Relationship Id="rId7" Type="http://schemas.openxmlformats.org/officeDocument/2006/relationships/image" Target="../media/image98.wmf"/><Relationship Id="rId12" Type="http://schemas.openxmlformats.org/officeDocument/2006/relationships/image" Target="../media/image103.wmf"/><Relationship Id="rId17" Type="http://schemas.openxmlformats.org/officeDocument/2006/relationships/image" Target="../media/image108.wmf"/><Relationship Id="rId25" Type="http://schemas.openxmlformats.org/officeDocument/2006/relationships/image" Target="../media/image116.wmf"/><Relationship Id="rId33" Type="http://schemas.openxmlformats.org/officeDocument/2006/relationships/image" Target="../media/image124.wmf"/><Relationship Id="rId38" Type="http://schemas.openxmlformats.org/officeDocument/2006/relationships/image" Target="../media/image129.wmf"/><Relationship Id="rId2" Type="http://schemas.openxmlformats.org/officeDocument/2006/relationships/image" Target="../media/image93.wmf"/><Relationship Id="rId16" Type="http://schemas.openxmlformats.org/officeDocument/2006/relationships/image" Target="../media/image107.wmf"/><Relationship Id="rId20" Type="http://schemas.openxmlformats.org/officeDocument/2006/relationships/image" Target="../media/image111.wmf"/><Relationship Id="rId29" Type="http://schemas.openxmlformats.org/officeDocument/2006/relationships/image" Target="../media/image120.wmf"/><Relationship Id="rId41" Type="http://schemas.openxmlformats.org/officeDocument/2006/relationships/image" Target="../media/image132.wmf"/><Relationship Id="rId1" Type="http://schemas.openxmlformats.org/officeDocument/2006/relationships/image" Target="../media/image92.wmf"/><Relationship Id="rId6" Type="http://schemas.openxmlformats.org/officeDocument/2006/relationships/image" Target="../media/image97.wmf"/><Relationship Id="rId11" Type="http://schemas.openxmlformats.org/officeDocument/2006/relationships/image" Target="../media/image102.wmf"/><Relationship Id="rId24" Type="http://schemas.openxmlformats.org/officeDocument/2006/relationships/image" Target="../media/image115.wmf"/><Relationship Id="rId32" Type="http://schemas.openxmlformats.org/officeDocument/2006/relationships/image" Target="../media/image123.wmf"/><Relationship Id="rId37" Type="http://schemas.openxmlformats.org/officeDocument/2006/relationships/image" Target="../media/image128.wmf"/><Relationship Id="rId40" Type="http://schemas.openxmlformats.org/officeDocument/2006/relationships/image" Target="../media/image131.wmf"/><Relationship Id="rId5" Type="http://schemas.openxmlformats.org/officeDocument/2006/relationships/image" Target="../media/image96.wmf"/><Relationship Id="rId15" Type="http://schemas.openxmlformats.org/officeDocument/2006/relationships/image" Target="../media/image106.wmf"/><Relationship Id="rId23" Type="http://schemas.openxmlformats.org/officeDocument/2006/relationships/image" Target="../media/image114.wmf"/><Relationship Id="rId28" Type="http://schemas.openxmlformats.org/officeDocument/2006/relationships/image" Target="../media/image119.wmf"/><Relationship Id="rId36" Type="http://schemas.openxmlformats.org/officeDocument/2006/relationships/image" Target="../media/image127.wmf"/><Relationship Id="rId10" Type="http://schemas.openxmlformats.org/officeDocument/2006/relationships/image" Target="../media/image101.wmf"/><Relationship Id="rId19" Type="http://schemas.openxmlformats.org/officeDocument/2006/relationships/image" Target="../media/image110.wmf"/><Relationship Id="rId31" Type="http://schemas.openxmlformats.org/officeDocument/2006/relationships/image" Target="../media/image122.wmf"/><Relationship Id="rId4" Type="http://schemas.openxmlformats.org/officeDocument/2006/relationships/image" Target="../media/image95.wmf"/><Relationship Id="rId9" Type="http://schemas.openxmlformats.org/officeDocument/2006/relationships/image" Target="../media/image100.wmf"/><Relationship Id="rId14" Type="http://schemas.openxmlformats.org/officeDocument/2006/relationships/image" Target="../media/image105.wmf"/><Relationship Id="rId22" Type="http://schemas.openxmlformats.org/officeDocument/2006/relationships/image" Target="../media/image113.wmf"/><Relationship Id="rId27" Type="http://schemas.openxmlformats.org/officeDocument/2006/relationships/image" Target="../media/image118.wmf"/><Relationship Id="rId30" Type="http://schemas.openxmlformats.org/officeDocument/2006/relationships/image" Target="../media/image121.wmf"/><Relationship Id="rId35" Type="http://schemas.openxmlformats.org/officeDocument/2006/relationships/image" Target="../media/image12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image" Target="../media/image134.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144.wmf"/><Relationship Id="rId13" Type="http://schemas.openxmlformats.org/officeDocument/2006/relationships/image" Target="../media/image149.wmf"/><Relationship Id="rId3" Type="http://schemas.openxmlformats.org/officeDocument/2006/relationships/image" Target="../media/image139.wmf"/><Relationship Id="rId7" Type="http://schemas.openxmlformats.org/officeDocument/2006/relationships/image" Target="../media/image143.wmf"/><Relationship Id="rId12" Type="http://schemas.openxmlformats.org/officeDocument/2006/relationships/image" Target="../media/image148.wmf"/><Relationship Id="rId2" Type="http://schemas.openxmlformats.org/officeDocument/2006/relationships/image" Target="../media/image138.wmf"/><Relationship Id="rId1" Type="http://schemas.openxmlformats.org/officeDocument/2006/relationships/image" Target="../media/image137.wmf"/><Relationship Id="rId6" Type="http://schemas.openxmlformats.org/officeDocument/2006/relationships/image" Target="../media/image142.wmf"/><Relationship Id="rId11" Type="http://schemas.openxmlformats.org/officeDocument/2006/relationships/image" Target="../media/image147.wmf"/><Relationship Id="rId5" Type="http://schemas.openxmlformats.org/officeDocument/2006/relationships/image" Target="../media/image141.wmf"/><Relationship Id="rId15" Type="http://schemas.openxmlformats.org/officeDocument/2006/relationships/image" Target="../media/image151.wmf"/><Relationship Id="rId10" Type="http://schemas.openxmlformats.org/officeDocument/2006/relationships/image" Target="../media/image146.wmf"/><Relationship Id="rId4" Type="http://schemas.openxmlformats.org/officeDocument/2006/relationships/image" Target="../media/image140.wmf"/><Relationship Id="rId9" Type="http://schemas.openxmlformats.org/officeDocument/2006/relationships/image" Target="../media/image145.wmf"/><Relationship Id="rId14" Type="http://schemas.openxmlformats.org/officeDocument/2006/relationships/image" Target="../media/image15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6C4C08C-E1C9-4DDF-B51D-D07486AE1DED}" type="datetimeFigureOut">
              <a:rPr lang="en-US" smtClean="0"/>
              <a:t>12/8/2014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0CCCE3-5FAC-4498-BCE2-5AAF744B6876}" type="slidenum">
              <a:rPr lang="en-US" smtClean="0"/>
              <a:t>‹#›</a:t>
            </a:fld>
            <a:endParaRPr lang="en-US" dirty="0"/>
          </a:p>
        </p:txBody>
      </p:sp>
    </p:spTree>
    <p:extLst>
      <p:ext uri="{BB962C8B-B14F-4D97-AF65-F5344CB8AC3E}">
        <p14:creationId xmlns:p14="http://schemas.microsoft.com/office/powerpoint/2010/main" val="17370853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B16861-54E6-4E8C-8F3A-803DEC091E5D}" type="datetimeFigureOut">
              <a:rPr lang="en-US" smtClean="0"/>
              <a:t>12/8/2014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907FAD-D308-462C-B89B-7DBD86A09546}" type="slidenum">
              <a:rPr lang="en-US" smtClean="0"/>
              <a:t>‹#›</a:t>
            </a:fld>
            <a:endParaRPr lang="en-US" dirty="0"/>
          </a:p>
        </p:txBody>
      </p:sp>
    </p:spTree>
    <p:extLst>
      <p:ext uri="{BB962C8B-B14F-4D97-AF65-F5344CB8AC3E}">
        <p14:creationId xmlns:p14="http://schemas.microsoft.com/office/powerpoint/2010/main" val="889036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 present a novel type of laser scanner that offers 1,000 times higher scan rates than conventional laser scanners. Our method performs inertia-free laser scanning by dispersing a train of broadband pulses both temporally and spatially. As a proof-of-principle demonstration, we perform 1D line scans at a record high scan rate of 91 MHz and 2D raster scans and 3D volumetric scans at an unprecedented scan rate of 100 kHz. To show the utility of our method, we demonstrate imaging, surface vibrometry, and flow cytometry with unique capabilities that conventional methods cannot offer due to their low scan rates.</a:t>
            </a:r>
            <a:endParaRPr lang="en-US" dirty="0"/>
          </a:p>
        </p:txBody>
      </p:sp>
      <p:sp>
        <p:nvSpPr>
          <p:cNvPr id="4" name="Slide Number Placeholder 3"/>
          <p:cNvSpPr>
            <a:spLocks noGrp="1"/>
          </p:cNvSpPr>
          <p:nvPr>
            <p:ph type="sldNum" sz="quarter" idx="10"/>
          </p:nvPr>
        </p:nvSpPr>
        <p:spPr/>
        <p:txBody>
          <a:bodyPr/>
          <a:lstStyle/>
          <a:p>
            <a:fld id="{EF907FAD-D308-462C-B89B-7DBD86A09546}" type="slidenum">
              <a:rPr lang="en-US" smtClean="0"/>
              <a:t>1</a:t>
            </a:fld>
            <a:endParaRPr lang="en-US" dirty="0"/>
          </a:p>
        </p:txBody>
      </p:sp>
    </p:spTree>
    <p:extLst>
      <p:ext uri="{BB962C8B-B14F-4D97-AF65-F5344CB8AC3E}">
        <p14:creationId xmlns:p14="http://schemas.microsoft.com/office/powerpoint/2010/main" val="515269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Optical spectrum analyzer is slow in spectrally</a:t>
            </a:r>
            <a:r>
              <a:rPr lang="en-US" baseline="0" dirty="0" smtClean="0"/>
              <a:t> encoded imaging. We replace it with our high-speed spectrometer.</a:t>
            </a:r>
          </a:p>
          <a:p>
            <a:r>
              <a:rPr lang="en-US" baseline="0" dirty="0" smtClean="0"/>
              <a:t>STEAM stands for Serial time-encoded amplified imaging/microscopy.</a:t>
            </a:r>
          </a:p>
          <a:p>
            <a:r>
              <a:rPr lang="en-US" baseline="0" dirty="0" smtClean="0"/>
              <a:t>VIPA stands for virtually-imaged phased array</a:t>
            </a:r>
          </a:p>
        </p:txBody>
      </p:sp>
      <p:sp>
        <p:nvSpPr>
          <p:cNvPr id="4" name="Slide Number Placeholder 3"/>
          <p:cNvSpPr>
            <a:spLocks noGrp="1"/>
          </p:cNvSpPr>
          <p:nvPr>
            <p:ph type="sldNum" sz="quarter" idx="10"/>
          </p:nvPr>
        </p:nvSpPr>
        <p:spPr/>
        <p:txBody>
          <a:bodyPr/>
          <a:lstStyle/>
          <a:p>
            <a:fld id="{EF907FAD-D308-462C-B89B-7DBD86A09546}" type="slidenum">
              <a:rPr lang="en-US" smtClean="0"/>
              <a:t>16</a:t>
            </a:fld>
            <a:endParaRPr lang="en-US" dirty="0"/>
          </a:p>
        </p:txBody>
      </p:sp>
    </p:spTree>
    <p:extLst>
      <p:ext uri="{BB962C8B-B14F-4D97-AF65-F5344CB8AC3E}">
        <p14:creationId xmlns:p14="http://schemas.microsoft.com/office/powerpoint/2010/main" val="290795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Optical spectrum analyzer is slow in spectrally</a:t>
            </a:r>
            <a:r>
              <a:rPr lang="en-US" baseline="0" dirty="0" smtClean="0"/>
              <a:t> encoded imaging. We replace it with our high-speed spectrometer.</a:t>
            </a:r>
          </a:p>
          <a:p>
            <a:r>
              <a:rPr lang="en-US" baseline="0" dirty="0" smtClean="0"/>
              <a:t>STEAM stands for Serial time-encoded amplified imaging/microscopy.</a:t>
            </a:r>
          </a:p>
          <a:p>
            <a:r>
              <a:rPr lang="en-US" baseline="0" dirty="0" smtClean="0"/>
              <a:t>VIPA stands for virtually-imaged phased array</a:t>
            </a:r>
          </a:p>
        </p:txBody>
      </p:sp>
      <p:sp>
        <p:nvSpPr>
          <p:cNvPr id="4" name="Slide Number Placeholder 3"/>
          <p:cNvSpPr>
            <a:spLocks noGrp="1"/>
          </p:cNvSpPr>
          <p:nvPr>
            <p:ph type="sldNum" sz="quarter" idx="10"/>
          </p:nvPr>
        </p:nvSpPr>
        <p:spPr/>
        <p:txBody>
          <a:bodyPr/>
          <a:lstStyle/>
          <a:p>
            <a:fld id="{EF907FAD-D308-462C-B89B-7DBD86A09546}" type="slidenum">
              <a:rPr lang="en-US" smtClean="0"/>
              <a:t>17</a:t>
            </a:fld>
            <a:endParaRPr lang="en-US" dirty="0"/>
          </a:p>
        </p:txBody>
      </p:sp>
    </p:spTree>
    <p:extLst>
      <p:ext uri="{BB962C8B-B14F-4D97-AF65-F5344CB8AC3E}">
        <p14:creationId xmlns:p14="http://schemas.microsoft.com/office/powerpoint/2010/main" val="280672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07FAD-D308-462C-B89B-7DBD86A09546}" type="slidenum">
              <a:rPr lang="en-US" smtClean="0"/>
              <a:t>19</a:t>
            </a:fld>
            <a:endParaRPr lang="en-US" dirty="0"/>
          </a:p>
        </p:txBody>
      </p:sp>
    </p:spTree>
    <p:extLst>
      <p:ext uri="{BB962C8B-B14F-4D97-AF65-F5344CB8AC3E}">
        <p14:creationId xmlns:p14="http://schemas.microsoft.com/office/powerpoint/2010/main" val="3719481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Conventional laser </a:t>
            </a:r>
            <a:r>
              <a:rPr lang="en-US" dirty="0" err="1" smtClean="0"/>
              <a:t>vibrometers</a:t>
            </a:r>
            <a:r>
              <a:rPr lang="en-US" dirty="0" smtClean="0"/>
              <a:t> are unable to perform </a:t>
            </a:r>
            <a:r>
              <a:rPr lang="en-US" i="1" dirty="0" smtClean="0"/>
              <a:t>imaging-based </a:t>
            </a:r>
            <a:r>
              <a:rPr lang="en-US" i="1" dirty="0" err="1" smtClean="0"/>
              <a:t>vibrometry</a:t>
            </a:r>
            <a:r>
              <a:rPr lang="en-US" dirty="0" smtClean="0"/>
              <a:t> at high speeds because their operation builds on single-point measurements and relies on </a:t>
            </a:r>
            <a:r>
              <a:rPr lang="en-US" b="1" dirty="0" smtClean="0"/>
              <a:t>beam scanning </a:t>
            </a:r>
            <a:r>
              <a:rPr lang="en-US" dirty="0" smtClean="0"/>
              <a:t>for multi-dimensional laser </a:t>
            </a:r>
            <a:r>
              <a:rPr lang="en-US" dirty="0" err="1" smtClean="0"/>
              <a:t>vibrometry</a:t>
            </a:r>
            <a:r>
              <a:rPr lang="en-US" dirty="0" smtClean="0"/>
              <a:t>. Currently, the maximum scan rates provided by conventional laser </a:t>
            </a:r>
            <a:r>
              <a:rPr lang="en-US" dirty="0" err="1" smtClean="0"/>
              <a:t>vibrometers</a:t>
            </a:r>
            <a:r>
              <a:rPr lang="en-US" dirty="0" smtClean="0"/>
              <a:t> (e.g., galvanometric mirror scanners and acousto-optic deflectors) are </a:t>
            </a:r>
            <a:r>
              <a:rPr lang="en-US" b="1" dirty="0" smtClean="0"/>
              <a:t>~100 kHz in 1D </a:t>
            </a:r>
            <a:r>
              <a:rPr lang="en-US" dirty="0" smtClean="0"/>
              <a:t>(line scans) and </a:t>
            </a:r>
            <a:r>
              <a:rPr lang="en-US" b="1" dirty="0" smtClean="0"/>
              <a:t>~1 kHz in 2D </a:t>
            </a:r>
            <a:r>
              <a:rPr lang="en-US" dirty="0" smtClean="0"/>
              <a:t>(raster or spiral scans).</a:t>
            </a:r>
          </a:p>
          <a:p>
            <a:r>
              <a:rPr lang="en-US" dirty="0" smtClean="0"/>
              <a:t>We demonstrate a laser </a:t>
            </a:r>
            <a:r>
              <a:rPr lang="en-US" dirty="0" err="1" smtClean="0"/>
              <a:t>vibrometer</a:t>
            </a:r>
            <a:r>
              <a:rPr lang="en-US" dirty="0" smtClean="0"/>
              <a:t> that achieves imaging-based surface vibration measurements with nanometer-scale axial resolution at ~100 times higher scan rates than the conventional methods.</a:t>
            </a:r>
          </a:p>
          <a:p>
            <a:endParaRPr lang="en-US" dirty="0"/>
          </a:p>
        </p:txBody>
      </p:sp>
      <p:sp>
        <p:nvSpPr>
          <p:cNvPr id="4" name="Slide Number Placeholder 3"/>
          <p:cNvSpPr>
            <a:spLocks noGrp="1"/>
          </p:cNvSpPr>
          <p:nvPr>
            <p:ph type="sldNum" sz="quarter" idx="10"/>
          </p:nvPr>
        </p:nvSpPr>
        <p:spPr/>
        <p:txBody>
          <a:bodyPr/>
          <a:lstStyle/>
          <a:p>
            <a:fld id="{EF907FAD-D308-462C-B89B-7DBD86A09546}" type="slidenum">
              <a:rPr lang="en-US" smtClean="0"/>
              <a:t>21</a:t>
            </a:fld>
            <a:endParaRPr lang="en-US" dirty="0"/>
          </a:p>
        </p:txBody>
      </p:sp>
    </p:spTree>
    <p:extLst>
      <p:ext uri="{BB962C8B-B14F-4D97-AF65-F5344CB8AC3E}">
        <p14:creationId xmlns:p14="http://schemas.microsoft.com/office/powerpoint/2010/main" val="2957317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~100 times higher scan rates than the conventional methods, ~1 nm axial resolution, ~170 resolvable points, and 30 ps dwell time (no blurring) at 36.7 MHz scan rate (freezes the motion).</a:t>
            </a:r>
          </a:p>
        </p:txBody>
      </p:sp>
      <p:sp>
        <p:nvSpPr>
          <p:cNvPr id="4" name="Slide Number Placeholder 3"/>
          <p:cNvSpPr>
            <a:spLocks noGrp="1"/>
          </p:cNvSpPr>
          <p:nvPr>
            <p:ph type="sldNum" sz="quarter" idx="10"/>
          </p:nvPr>
        </p:nvSpPr>
        <p:spPr/>
        <p:txBody>
          <a:bodyPr/>
          <a:lstStyle/>
          <a:p>
            <a:fld id="{EF907FAD-D308-462C-B89B-7DBD86A09546}" type="slidenum">
              <a:rPr lang="en-US" smtClean="0"/>
              <a:t>22</a:t>
            </a:fld>
            <a:endParaRPr lang="en-US" dirty="0"/>
          </a:p>
        </p:txBody>
      </p:sp>
    </p:spTree>
    <p:extLst>
      <p:ext uri="{BB962C8B-B14F-4D97-AF65-F5344CB8AC3E}">
        <p14:creationId xmlns:p14="http://schemas.microsoft.com/office/powerpoint/2010/main" val="4195041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07FAD-D308-462C-B89B-7DBD86A09546}" type="slidenum">
              <a:rPr lang="en-US" smtClean="0"/>
              <a:t>26</a:t>
            </a:fld>
            <a:endParaRPr lang="en-US" dirty="0"/>
          </a:p>
        </p:txBody>
      </p:sp>
    </p:spTree>
    <p:extLst>
      <p:ext uri="{BB962C8B-B14F-4D97-AF65-F5344CB8AC3E}">
        <p14:creationId xmlns:p14="http://schemas.microsoft.com/office/powerpoint/2010/main" val="3189241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show the compatibility of HDLS</a:t>
            </a:r>
            <a:r>
              <a:rPr lang="en-US" baseline="0" dirty="0" smtClean="0"/>
              <a:t> with other methods, we combined it with AOD in our 2d demonstration.</a:t>
            </a:r>
            <a:endParaRPr lang="en-US" dirty="0"/>
          </a:p>
        </p:txBody>
      </p:sp>
      <p:sp>
        <p:nvSpPr>
          <p:cNvPr id="4" name="Slide Number Placeholder 3"/>
          <p:cNvSpPr>
            <a:spLocks noGrp="1"/>
          </p:cNvSpPr>
          <p:nvPr>
            <p:ph type="sldNum" sz="quarter" idx="10"/>
          </p:nvPr>
        </p:nvSpPr>
        <p:spPr/>
        <p:txBody>
          <a:bodyPr/>
          <a:lstStyle/>
          <a:p>
            <a:fld id="{EF907FAD-D308-462C-B89B-7DBD86A09546}" type="slidenum">
              <a:rPr lang="en-US" smtClean="0"/>
              <a:t>27</a:t>
            </a:fld>
            <a:endParaRPr lang="en-US" dirty="0"/>
          </a:p>
        </p:txBody>
      </p:sp>
    </p:spTree>
    <p:extLst>
      <p:ext uri="{BB962C8B-B14F-4D97-AF65-F5344CB8AC3E}">
        <p14:creationId xmlns:p14="http://schemas.microsoft.com/office/powerpoint/2010/main" val="936683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07FAD-D308-462C-B89B-7DBD86A09546}" type="slidenum">
              <a:rPr lang="en-US" smtClean="0"/>
              <a:t>30</a:t>
            </a:fld>
            <a:endParaRPr lang="en-US" dirty="0"/>
          </a:p>
        </p:txBody>
      </p:sp>
    </p:spTree>
    <p:extLst>
      <p:ext uri="{BB962C8B-B14F-4D97-AF65-F5344CB8AC3E}">
        <p14:creationId xmlns:p14="http://schemas.microsoft.com/office/powerpoint/2010/main" val="3501073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07FAD-D308-462C-B89B-7DBD86A09546}" type="slidenum">
              <a:rPr lang="en-US" smtClean="0"/>
              <a:t>32</a:t>
            </a:fld>
            <a:endParaRPr lang="en-US" dirty="0"/>
          </a:p>
        </p:txBody>
      </p:sp>
    </p:spTree>
    <p:extLst>
      <p:ext uri="{BB962C8B-B14F-4D97-AF65-F5344CB8AC3E}">
        <p14:creationId xmlns:p14="http://schemas.microsoft.com/office/powerpoint/2010/main" val="3829686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07FAD-D308-462C-B89B-7DBD86A09546}" type="slidenum">
              <a:rPr lang="en-US" smtClean="0"/>
              <a:t>36</a:t>
            </a:fld>
            <a:endParaRPr lang="en-US" dirty="0"/>
          </a:p>
        </p:txBody>
      </p:sp>
    </p:spTree>
    <p:extLst>
      <p:ext uri="{BB962C8B-B14F-4D97-AF65-F5344CB8AC3E}">
        <p14:creationId xmlns:p14="http://schemas.microsoft.com/office/powerpoint/2010/main" val="464359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07FAD-D308-462C-B89B-7DBD86A09546}" type="slidenum">
              <a:rPr lang="en-US" smtClean="0"/>
              <a:t>2</a:t>
            </a:fld>
            <a:endParaRPr lang="en-US" dirty="0"/>
          </a:p>
        </p:txBody>
      </p:sp>
    </p:spTree>
    <p:extLst>
      <p:ext uri="{BB962C8B-B14F-4D97-AF65-F5344CB8AC3E}">
        <p14:creationId xmlns:p14="http://schemas.microsoft.com/office/powerpoint/2010/main" val="3153094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Protein concentration, as an additional biophysical parameter, improves label-free cell classification accuracy</a:t>
            </a:r>
            <a:endParaRPr lang="en-US" dirty="0"/>
          </a:p>
        </p:txBody>
      </p:sp>
      <p:sp>
        <p:nvSpPr>
          <p:cNvPr id="4" name="Slide Number Placeholder 3"/>
          <p:cNvSpPr>
            <a:spLocks noGrp="1"/>
          </p:cNvSpPr>
          <p:nvPr>
            <p:ph type="sldNum" sz="quarter" idx="10"/>
          </p:nvPr>
        </p:nvSpPr>
        <p:spPr/>
        <p:txBody>
          <a:bodyPr/>
          <a:lstStyle/>
          <a:p>
            <a:fld id="{EF907FAD-D308-462C-B89B-7DBD86A09546}" type="slidenum">
              <a:rPr lang="en-US" smtClean="0"/>
              <a:t>38</a:t>
            </a:fld>
            <a:endParaRPr lang="en-US" dirty="0"/>
          </a:p>
        </p:txBody>
      </p:sp>
    </p:spTree>
    <p:extLst>
      <p:ext uri="{BB962C8B-B14F-4D97-AF65-F5344CB8AC3E}">
        <p14:creationId xmlns:p14="http://schemas.microsoft.com/office/powerpoint/2010/main" val="27761446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07FAD-D308-462C-B89B-7DBD86A09546}" type="slidenum">
              <a:rPr lang="en-US" smtClean="0"/>
              <a:t>40</a:t>
            </a:fld>
            <a:endParaRPr lang="en-US" dirty="0"/>
          </a:p>
        </p:txBody>
      </p:sp>
    </p:spTree>
    <p:extLst>
      <p:ext uri="{BB962C8B-B14F-4D97-AF65-F5344CB8AC3E}">
        <p14:creationId xmlns:p14="http://schemas.microsoft.com/office/powerpoint/2010/main" val="2495099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Sample flow width is about 19.29 micrometer for</a:t>
            </a:r>
            <a:r>
              <a:rPr lang="en-US" baseline="0" dirty="0" smtClean="0"/>
              <a:t> a 100 micron channel wide and 1 and 3 mL BD plastic syringes pushed with the same pump.</a:t>
            </a:r>
            <a:endParaRPr lang="en-US" dirty="0"/>
          </a:p>
        </p:txBody>
      </p:sp>
      <p:sp>
        <p:nvSpPr>
          <p:cNvPr id="4" name="Slide Number Placeholder 3"/>
          <p:cNvSpPr>
            <a:spLocks noGrp="1"/>
          </p:cNvSpPr>
          <p:nvPr>
            <p:ph type="sldNum" sz="quarter" idx="10"/>
          </p:nvPr>
        </p:nvSpPr>
        <p:spPr/>
        <p:txBody>
          <a:bodyPr/>
          <a:lstStyle/>
          <a:p>
            <a:fld id="{EF907FAD-D308-462C-B89B-7DBD86A09546}" type="slidenum">
              <a:rPr lang="en-US" smtClean="0"/>
              <a:t>41</a:t>
            </a:fld>
            <a:endParaRPr lang="en-US" dirty="0"/>
          </a:p>
        </p:txBody>
      </p:sp>
    </p:spTree>
    <p:extLst>
      <p:ext uri="{BB962C8B-B14F-4D97-AF65-F5344CB8AC3E}">
        <p14:creationId xmlns:p14="http://schemas.microsoft.com/office/powerpoint/2010/main" val="479777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07FAD-D308-462C-B89B-7DBD86A09546}" type="slidenum">
              <a:rPr lang="en-US" smtClean="0"/>
              <a:t>42</a:t>
            </a:fld>
            <a:endParaRPr lang="en-US" dirty="0"/>
          </a:p>
        </p:txBody>
      </p:sp>
    </p:spTree>
    <p:extLst>
      <p:ext uri="{BB962C8B-B14F-4D97-AF65-F5344CB8AC3E}">
        <p14:creationId xmlns:p14="http://schemas.microsoft.com/office/powerpoint/2010/main" val="40808035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taught me unteachable </a:t>
            </a:r>
            <a:endParaRPr lang="en-US" dirty="0"/>
          </a:p>
        </p:txBody>
      </p:sp>
      <p:sp>
        <p:nvSpPr>
          <p:cNvPr id="4" name="Slide Number Placeholder 3"/>
          <p:cNvSpPr>
            <a:spLocks noGrp="1"/>
          </p:cNvSpPr>
          <p:nvPr>
            <p:ph type="sldNum" sz="quarter" idx="10"/>
          </p:nvPr>
        </p:nvSpPr>
        <p:spPr/>
        <p:txBody>
          <a:bodyPr/>
          <a:lstStyle/>
          <a:p>
            <a:fld id="{EF907FAD-D308-462C-B89B-7DBD86A09546}" type="slidenum">
              <a:rPr lang="en-US" smtClean="0"/>
              <a:t>47</a:t>
            </a:fld>
            <a:endParaRPr lang="en-US" dirty="0"/>
          </a:p>
        </p:txBody>
      </p:sp>
    </p:spTree>
    <p:extLst>
      <p:ext uri="{BB962C8B-B14F-4D97-AF65-F5344CB8AC3E}">
        <p14:creationId xmlns:p14="http://schemas.microsoft.com/office/powerpoint/2010/main" val="1923330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Information can be stamped</a:t>
            </a:r>
            <a:r>
              <a:rPr lang="en-US" baseline="0" dirty="0" smtClean="0"/>
              <a:t> (mapped) onto the spectrum of </a:t>
            </a:r>
            <a:r>
              <a:rPr lang="en-US" dirty="0" smtClean="0"/>
              <a:t>ultra</a:t>
            </a:r>
            <a:r>
              <a:rPr lang="en-US" baseline="0" dirty="0" smtClean="0"/>
              <a:t>-short optical pulses.</a:t>
            </a:r>
          </a:p>
          <a:p>
            <a:endParaRPr lang="en-US" dirty="0"/>
          </a:p>
        </p:txBody>
      </p:sp>
      <p:sp>
        <p:nvSpPr>
          <p:cNvPr id="4" name="Slide Number Placeholder 3"/>
          <p:cNvSpPr>
            <a:spLocks noGrp="1"/>
          </p:cNvSpPr>
          <p:nvPr>
            <p:ph type="sldNum" sz="quarter" idx="10"/>
          </p:nvPr>
        </p:nvSpPr>
        <p:spPr/>
        <p:txBody>
          <a:bodyPr/>
          <a:lstStyle/>
          <a:p>
            <a:fld id="{EF907FAD-D308-462C-B89B-7DBD86A09546}" type="slidenum">
              <a:rPr lang="en-US" smtClean="0"/>
              <a:t>59</a:t>
            </a:fld>
            <a:endParaRPr lang="en-US" dirty="0"/>
          </a:p>
        </p:txBody>
      </p:sp>
    </p:spTree>
    <p:extLst>
      <p:ext uri="{BB962C8B-B14F-4D97-AF65-F5344CB8AC3E}">
        <p14:creationId xmlns:p14="http://schemas.microsoft.com/office/powerpoint/2010/main" val="1792435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Noise sources: Quantization, Double Rayleigh</a:t>
            </a:r>
            <a:r>
              <a:rPr lang="en-US" baseline="0" dirty="0" smtClean="0"/>
              <a:t> Back-scattering, ASE-ASE, ASE-Signal, Thermal, Shot, Dark, Relative Intensity Noise Transfer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Parameters:</a:t>
            </a:r>
            <a:r>
              <a:rPr lang="en-US" baseline="0" dirty="0" smtClean="0"/>
              <a:t> wavelength 1580-1600 nm, pump wavelength 1490 nm, forward pump power 200 mW, backward pump power 200 mW, forward pump RIN 0.1% over 10 MHz, , backward pump RIN 0.1% over 10 MHz,  temperature </a:t>
            </a:r>
            <a:r>
              <a:rPr lang="en-US" sz="1200" b="0" i="0" u="none" strike="noStrike" kern="1200" baseline="0" dirty="0" smtClean="0">
                <a:solidFill>
                  <a:schemeClr val="tx1"/>
                </a:solidFill>
                <a:latin typeface="+mn-lt"/>
                <a:ea typeface="+mn-ea"/>
                <a:cs typeface="+mn-cs"/>
              </a:rPr>
              <a:t>298.15</a:t>
            </a:r>
            <a:r>
              <a:rPr lang="en-US" sz="1200" b="0" i="0" u="none" strike="noStrike" kern="1200" baseline="0" dirty="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K, Electrical bandwidth 10 GHz, Optical bandwidth 20 nm, Responsivity 0.7 A/W, Gain M=7, Excess Noise 3 dB, Rohm = 500 Ohm, Dark current 0.8 mA, fiber length 10 km, dispersion -1412 ps/nm, Net gain 10 dB.</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On the upper left corner, SNR degrades away from the center because at the edges of the pulse, the signal </a:t>
            </a:r>
            <a:r>
              <a:rPr lang="en-US" sz="1200" b="0" i="0" u="none" strike="noStrike" kern="1200" baseline="0" dirty="0" err="1" smtClean="0">
                <a:solidFill>
                  <a:schemeClr val="tx1"/>
                </a:solidFill>
                <a:latin typeface="+mn-lt"/>
                <a:ea typeface="+mn-ea"/>
                <a:cs typeface="+mn-cs"/>
              </a:rPr>
              <a:t>doesn</a:t>
            </a:r>
            <a:r>
              <a:rPr lang="en-US" sz="1200" b="0" i="0" u="none" strike="noStrike" kern="1200" baseline="0" dirty="0" smtClean="0">
                <a:solidFill>
                  <a:schemeClr val="tx1"/>
                </a:solidFill>
                <a:latin typeface="+mn-lt"/>
                <a:ea typeface="+mn-ea"/>
                <a:cs typeface="+mn-cs"/>
              </a:rPr>
              <a:t> not fill up the full scale of </a:t>
            </a:r>
            <a:r>
              <a:rPr lang="en-US" sz="1200" b="0" i="0" u="none" strike="noStrike" kern="1200" baseline="0" dirty="0" err="1" smtClean="0">
                <a:solidFill>
                  <a:schemeClr val="tx1"/>
                </a:solidFill>
                <a:latin typeface="+mn-lt"/>
                <a:ea typeface="+mn-ea"/>
                <a:cs typeface="+mn-cs"/>
              </a:rPr>
              <a:t>quantizer</a:t>
            </a:r>
            <a:r>
              <a:rPr lang="en-US" sz="1200" b="0" i="0" u="none" strike="noStrike" kern="1200" baseline="0" dirty="0" smtClean="0">
                <a:solidFill>
                  <a:schemeClr val="tx1"/>
                </a:solidFill>
                <a:latin typeface="+mn-lt"/>
                <a:ea typeface="+mn-ea"/>
                <a:cs typeface="+mn-cs"/>
              </a:rPr>
              <a:t>, and the optical SNR is </a:t>
            </a:r>
            <a:r>
              <a:rPr lang="en-US" sz="1200" b="0" i="0" u="none" strike="noStrike" kern="1200" baseline="0" smtClean="0">
                <a:solidFill>
                  <a:schemeClr val="tx1"/>
                </a:solidFill>
                <a:latin typeface="+mn-lt"/>
                <a:ea typeface="+mn-ea"/>
                <a:cs typeface="+mn-cs"/>
              </a:rPr>
              <a:t>also lower.</a:t>
            </a: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F907FAD-D308-462C-B89B-7DBD86A09546}" type="slidenum">
              <a:rPr lang="en-US" smtClean="0"/>
              <a:t>64</a:t>
            </a:fld>
            <a:endParaRPr lang="en-US" dirty="0"/>
          </a:p>
        </p:txBody>
      </p:sp>
    </p:spTree>
    <p:extLst>
      <p:ext uri="{BB962C8B-B14F-4D97-AF65-F5344CB8AC3E}">
        <p14:creationId xmlns:p14="http://schemas.microsoft.com/office/powerpoint/2010/main" val="493439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For ENOBs larger than 9 bits, the sensitivity does not improve because we are optical noise limited.</a:t>
            </a:r>
          </a:p>
          <a:p>
            <a:r>
              <a:rPr lang="en-US" sz="1200" b="0" i="0" u="none" strike="noStrike" kern="1200" baseline="0" dirty="0" smtClean="0">
                <a:solidFill>
                  <a:schemeClr val="tx1"/>
                </a:solidFill>
                <a:latin typeface="+mn-lt"/>
                <a:ea typeface="+mn-ea"/>
                <a:cs typeface="+mn-cs"/>
              </a:rPr>
              <a:t>Median filter is much better than moving average because it can ignore sudden glitches in the signal. So, I used median filter for these plots.</a:t>
            </a:r>
          </a:p>
          <a:p>
            <a:r>
              <a:rPr lang="en-US" sz="1200" b="0" i="0" u="none" strike="noStrike" kern="1200" baseline="0" dirty="0" smtClean="0">
                <a:solidFill>
                  <a:schemeClr val="tx1"/>
                </a:solidFill>
                <a:latin typeface="+mn-lt"/>
                <a:ea typeface="+mn-ea"/>
                <a:cs typeface="+mn-cs"/>
              </a:rPr>
              <a:t>For filter orders larger than ~30, the sensitivity does not improve beyond ~0.5 nm. I guess the reason is that we are reducing the sinusoidal vibration signal energy (this signal is at 30 KHz).</a:t>
            </a:r>
          </a:p>
        </p:txBody>
      </p:sp>
      <p:sp>
        <p:nvSpPr>
          <p:cNvPr id="4" name="Slide Number Placeholder 3"/>
          <p:cNvSpPr>
            <a:spLocks noGrp="1"/>
          </p:cNvSpPr>
          <p:nvPr>
            <p:ph type="sldNum" sz="quarter" idx="10"/>
          </p:nvPr>
        </p:nvSpPr>
        <p:spPr/>
        <p:txBody>
          <a:bodyPr/>
          <a:lstStyle/>
          <a:p>
            <a:fld id="{EF907FAD-D308-462C-B89B-7DBD86A09546}" type="slidenum">
              <a:rPr lang="en-US" smtClean="0"/>
              <a:t>65</a:t>
            </a:fld>
            <a:endParaRPr lang="en-US" dirty="0"/>
          </a:p>
        </p:txBody>
      </p:sp>
    </p:spTree>
    <p:extLst>
      <p:ext uri="{BB962C8B-B14F-4D97-AF65-F5344CB8AC3E}">
        <p14:creationId xmlns:p14="http://schemas.microsoft.com/office/powerpoint/2010/main" val="3215671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GVD = -123 ps/nm/km</a:t>
            </a:r>
          </a:p>
          <a:p>
            <a:r>
              <a:rPr lang="en-US" sz="1200" b="0" i="0" u="none" strike="noStrike" kern="1200" baseline="0" dirty="0" smtClean="0">
                <a:solidFill>
                  <a:schemeClr val="tx1"/>
                </a:solidFill>
                <a:latin typeface="+mn-lt"/>
                <a:ea typeface="+mn-ea"/>
                <a:cs typeface="+mn-cs"/>
              </a:rPr>
              <a:t>Of course a conventional optical spectrum analyzer is not fast enough to capture spectrum of every single pulse, and red curve is average spectrum of many pulses.</a:t>
            </a:r>
            <a:endParaRPr lang="en-US" dirty="0"/>
          </a:p>
        </p:txBody>
      </p:sp>
      <p:sp>
        <p:nvSpPr>
          <p:cNvPr id="4" name="Slide Number Placeholder 3"/>
          <p:cNvSpPr>
            <a:spLocks noGrp="1"/>
          </p:cNvSpPr>
          <p:nvPr>
            <p:ph type="sldNum" sz="quarter" idx="10"/>
          </p:nvPr>
        </p:nvSpPr>
        <p:spPr/>
        <p:txBody>
          <a:bodyPr/>
          <a:lstStyle/>
          <a:p>
            <a:fld id="{EF907FAD-D308-462C-B89B-7DBD86A09546}" type="slidenum">
              <a:rPr lang="en-US" smtClean="0"/>
              <a:t>67</a:t>
            </a:fld>
            <a:endParaRPr lang="en-US" dirty="0"/>
          </a:p>
        </p:txBody>
      </p:sp>
    </p:spTree>
    <p:extLst>
      <p:ext uri="{BB962C8B-B14F-4D97-AF65-F5344CB8AC3E}">
        <p14:creationId xmlns:p14="http://schemas.microsoft.com/office/powerpoint/2010/main" val="34399111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taught me unteachable </a:t>
            </a:r>
            <a:endParaRPr lang="en-US" dirty="0"/>
          </a:p>
        </p:txBody>
      </p:sp>
      <p:sp>
        <p:nvSpPr>
          <p:cNvPr id="4" name="Slide Number Placeholder 3"/>
          <p:cNvSpPr>
            <a:spLocks noGrp="1"/>
          </p:cNvSpPr>
          <p:nvPr>
            <p:ph type="sldNum" sz="quarter" idx="10"/>
          </p:nvPr>
        </p:nvSpPr>
        <p:spPr/>
        <p:txBody>
          <a:bodyPr/>
          <a:lstStyle/>
          <a:p>
            <a:fld id="{EF907FAD-D308-462C-B89B-7DBD86A09546}" type="slidenum">
              <a:rPr lang="en-US" smtClean="0"/>
              <a:t>69</a:t>
            </a:fld>
            <a:endParaRPr lang="en-US" dirty="0"/>
          </a:p>
        </p:txBody>
      </p:sp>
    </p:spTree>
    <p:extLst>
      <p:ext uri="{BB962C8B-B14F-4D97-AF65-F5344CB8AC3E}">
        <p14:creationId xmlns:p14="http://schemas.microsoft.com/office/powerpoint/2010/main" val="3195811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07FAD-D308-462C-B89B-7DBD86A09546}" type="slidenum">
              <a:rPr lang="en-US" smtClean="0"/>
              <a:t>3</a:t>
            </a:fld>
            <a:endParaRPr lang="en-US" dirty="0"/>
          </a:p>
        </p:txBody>
      </p:sp>
    </p:spTree>
    <p:extLst>
      <p:ext uri="{BB962C8B-B14F-4D97-AF65-F5344CB8AC3E}">
        <p14:creationId xmlns:p14="http://schemas.microsoft.com/office/powerpoint/2010/main" val="2540852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000000"/>
                </a:solidFill>
              </a:rPr>
              <a:t>Imaging: </a:t>
            </a:r>
            <a:r>
              <a:rPr lang="en-US" dirty="0" smtClean="0">
                <a:solidFill>
                  <a:schemeClr val="tx1"/>
                </a:solidFill>
              </a:rPr>
              <a:t>For a fixed scan-rate,</a:t>
            </a:r>
            <a:r>
              <a:rPr lang="en-US" baseline="0" dirty="0" smtClean="0">
                <a:solidFill>
                  <a:schemeClr val="tx1"/>
                </a:solidFill>
              </a:rPr>
              <a:t> l</a:t>
            </a:r>
            <a:r>
              <a:rPr lang="en-US" dirty="0" smtClean="0">
                <a:solidFill>
                  <a:schemeClr val="tx1"/>
                </a:solidFill>
              </a:rPr>
              <a:t>arger</a:t>
            </a:r>
            <a:r>
              <a:rPr lang="en-US" baseline="0" dirty="0" smtClean="0">
                <a:solidFill>
                  <a:schemeClr val="tx1"/>
                </a:solidFill>
              </a:rPr>
              <a:t> the field-of-view, smaller the time spend on each pixel to collect light</a:t>
            </a:r>
            <a:r>
              <a:rPr lang="en-US" dirty="0" smtClean="0"/>
              <a:t>;</a:t>
            </a:r>
            <a:r>
              <a:rPr lang="en-US" baseline="0" dirty="0" smtClean="0"/>
              <a:t> </a:t>
            </a:r>
            <a:r>
              <a:rPr lang="en-US" dirty="0" smtClean="0"/>
              <a:t>for example in two-photon microscopy, laser scanning confocal microscopy, and scanning fluorescence microscopy</a:t>
            </a:r>
            <a:r>
              <a:rPr lang="en-US" dirty="0" smtClean="0">
                <a:solidFill>
                  <a:srgbClr val="000000"/>
                </a:solidFill>
              </a:rPr>
              <a:t>. Therefore,</a:t>
            </a:r>
            <a:r>
              <a:rPr lang="en-US" baseline="0" dirty="0" smtClean="0">
                <a:solidFill>
                  <a:srgbClr val="000000"/>
                </a:solidFill>
              </a:rPr>
              <a:t> the average collected optical power per pixel drops.</a:t>
            </a:r>
            <a:endParaRPr lang="en-US" dirty="0" smtClean="0">
              <a:solidFill>
                <a:srgbClr val="000000"/>
              </a:solidFill>
            </a:endParaRPr>
          </a:p>
          <a:p>
            <a:r>
              <a:rPr lang="en-US" sz="2000" dirty="0" smtClean="0">
                <a:solidFill>
                  <a:srgbClr val="000000"/>
                </a:solidFill>
              </a:rPr>
              <a:t>A high intensity illuminator could compensate for the sensitivity loss.</a:t>
            </a:r>
            <a:r>
              <a:rPr lang="en-US" sz="2000" baseline="0" dirty="0" smtClean="0">
                <a:solidFill>
                  <a:srgbClr val="000000"/>
                </a:solidFill>
              </a:rPr>
              <a:t> </a:t>
            </a:r>
            <a:r>
              <a:rPr lang="en-US" sz="2000" dirty="0" smtClean="0">
                <a:solidFill>
                  <a:srgbClr val="000000"/>
                </a:solidFill>
              </a:rPr>
              <a:t>However, this approach is not suitable for biological sensing as the light is focused onto a very small field-of-view, resulting in extremely high intensity and damaging the sample.</a:t>
            </a:r>
          </a:p>
          <a:p>
            <a:r>
              <a:rPr lang="en-US" dirty="0" smtClean="0"/>
              <a:t>Bandwidth of PMTs</a:t>
            </a:r>
            <a:r>
              <a:rPr lang="en-US" baseline="0" dirty="0" smtClean="0"/>
              <a:t> is limited to few GHz because of limit on transit time spread.</a:t>
            </a:r>
            <a:endParaRPr lang="en-US" dirty="0"/>
          </a:p>
        </p:txBody>
      </p:sp>
      <p:sp>
        <p:nvSpPr>
          <p:cNvPr id="4" name="Slide Number Placeholder 3"/>
          <p:cNvSpPr>
            <a:spLocks noGrp="1"/>
          </p:cNvSpPr>
          <p:nvPr>
            <p:ph type="sldNum" sz="quarter" idx="10"/>
          </p:nvPr>
        </p:nvSpPr>
        <p:spPr/>
        <p:txBody>
          <a:bodyPr/>
          <a:lstStyle/>
          <a:p>
            <a:fld id="{EF907FAD-D308-462C-B89B-7DBD86A09546}" type="slidenum">
              <a:rPr lang="en-US" smtClean="0"/>
              <a:t>5</a:t>
            </a:fld>
            <a:endParaRPr lang="en-US" dirty="0"/>
          </a:p>
        </p:txBody>
      </p:sp>
    </p:spTree>
    <p:extLst>
      <p:ext uri="{BB962C8B-B14F-4D97-AF65-F5344CB8AC3E}">
        <p14:creationId xmlns:p14="http://schemas.microsoft.com/office/powerpoint/2010/main" val="2435202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capture high</a:t>
            </a:r>
            <a:r>
              <a:rPr lang="en-US" baseline="0" dirty="0" smtClean="0"/>
              <a:t> speed phenomena means to have a larger slow-down factor in time-stretch, or to have less time per pixel in scanning microscopy techniques. In both cases, that means lower collected optical power per point, and as a result, going into thermal noise limited region.</a:t>
            </a:r>
          </a:p>
        </p:txBody>
      </p:sp>
      <p:sp>
        <p:nvSpPr>
          <p:cNvPr id="4" name="Slide Number Placeholder 3"/>
          <p:cNvSpPr>
            <a:spLocks noGrp="1"/>
          </p:cNvSpPr>
          <p:nvPr>
            <p:ph type="sldNum" sz="quarter" idx="10"/>
          </p:nvPr>
        </p:nvSpPr>
        <p:spPr/>
        <p:txBody>
          <a:bodyPr/>
          <a:lstStyle/>
          <a:p>
            <a:fld id="{EF907FAD-D308-462C-B89B-7DBD86A09546}" type="slidenum">
              <a:rPr lang="en-US" smtClean="0"/>
              <a:t>6</a:t>
            </a:fld>
            <a:endParaRPr lang="en-US" dirty="0"/>
          </a:p>
        </p:txBody>
      </p:sp>
    </p:spTree>
    <p:extLst>
      <p:ext uri="{BB962C8B-B14F-4D97-AF65-F5344CB8AC3E}">
        <p14:creationId xmlns:p14="http://schemas.microsoft.com/office/powerpoint/2010/main" val="2716831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Raman amplification is an optical process based on the phenomenon of </a:t>
            </a:r>
            <a:r>
              <a:rPr lang="en-US" sz="1200" b="1" dirty="0" smtClean="0"/>
              <a:t>stimulated Raman scattering (SRS)</a:t>
            </a:r>
            <a:r>
              <a:rPr lang="en-US" sz="1200" dirty="0" smtClean="0"/>
              <a:t> in which the input field (called the Stokes field) stimulates the </a:t>
            </a:r>
            <a:r>
              <a:rPr lang="en-US" sz="1200" i="1" dirty="0" smtClean="0"/>
              <a:t>inelastic scattering </a:t>
            </a:r>
            <a:r>
              <a:rPr lang="en-US" sz="1200" dirty="0" smtClean="0"/>
              <a:t>of a blue-shifted pump field inside an optical medium mediated by its vibrational modes (optical phonons).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 typical Raman amplifier consists of a single-mode silica fiber (gain medium), an input at the Stokes frequency, and one or two pump fields that couple into and out of the fiber via duplexers such as wavelength-division multiplexers or dichroic beamsplitters.</a:t>
            </a:r>
          </a:p>
          <a:p>
            <a:endParaRPr lang="en-US" dirty="0"/>
          </a:p>
        </p:txBody>
      </p:sp>
      <p:sp>
        <p:nvSpPr>
          <p:cNvPr id="4" name="Slide Number Placeholder 3"/>
          <p:cNvSpPr>
            <a:spLocks noGrp="1"/>
          </p:cNvSpPr>
          <p:nvPr>
            <p:ph type="sldNum" sz="quarter" idx="10"/>
          </p:nvPr>
        </p:nvSpPr>
        <p:spPr/>
        <p:txBody>
          <a:bodyPr/>
          <a:lstStyle/>
          <a:p>
            <a:fld id="{EF907FAD-D308-462C-B89B-7DBD86A09546}" type="slidenum">
              <a:rPr lang="en-US" smtClean="0"/>
              <a:t>8</a:t>
            </a:fld>
            <a:endParaRPr lang="en-US" dirty="0"/>
          </a:p>
        </p:txBody>
      </p:sp>
    </p:spTree>
    <p:extLst>
      <p:ext uri="{BB962C8B-B14F-4D97-AF65-F5344CB8AC3E}">
        <p14:creationId xmlns:p14="http://schemas.microsoft.com/office/powerpoint/2010/main" val="4016431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907FAD-D308-462C-B89B-7DBD86A09546}" type="slidenum">
              <a:rPr lang="en-US" smtClean="0"/>
              <a:t>13</a:t>
            </a:fld>
            <a:endParaRPr lang="en-US" dirty="0"/>
          </a:p>
        </p:txBody>
      </p:sp>
    </p:spTree>
    <p:extLst>
      <p:ext uri="{BB962C8B-B14F-4D97-AF65-F5344CB8AC3E}">
        <p14:creationId xmlns:p14="http://schemas.microsoft.com/office/powerpoint/2010/main" val="471886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Information can be stamped</a:t>
            </a:r>
            <a:r>
              <a:rPr lang="en-US" baseline="0" dirty="0" smtClean="0"/>
              <a:t> (mapped) onto the spectrum of </a:t>
            </a:r>
            <a:r>
              <a:rPr lang="en-US" dirty="0" smtClean="0"/>
              <a:t>ultra</a:t>
            </a:r>
            <a:r>
              <a:rPr lang="en-US" baseline="0" dirty="0" smtClean="0"/>
              <a:t>-short optical pulses.</a:t>
            </a:r>
          </a:p>
          <a:p>
            <a:r>
              <a:rPr lang="en-US" dirty="0" smtClean="0"/>
              <a:t>As we going to measurement of higher speed information, we need to stretch</a:t>
            </a:r>
            <a:r>
              <a:rPr lang="en-US" baseline="0" dirty="0" smtClean="0"/>
              <a:t> the pulses more, and for the same frame-rate, the average optical power </a:t>
            </a:r>
            <a:r>
              <a:rPr lang="en-US" i="1" baseline="0" dirty="0" smtClean="0"/>
              <a:t>per measurement pixel</a:t>
            </a:r>
            <a:r>
              <a:rPr lang="en-US" baseline="0" dirty="0" smtClean="0"/>
              <a:t> drops.</a:t>
            </a:r>
            <a:endParaRPr lang="en-US" dirty="0"/>
          </a:p>
        </p:txBody>
      </p:sp>
      <p:sp>
        <p:nvSpPr>
          <p:cNvPr id="4" name="Slide Number Placeholder 3"/>
          <p:cNvSpPr>
            <a:spLocks noGrp="1"/>
          </p:cNvSpPr>
          <p:nvPr>
            <p:ph type="sldNum" sz="quarter" idx="10"/>
          </p:nvPr>
        </p:nvSpPr>
        <p:spPr/>
        <p:txBody>
          <a:bodyPr/>
          <a:lstStyle/>
          <a:p>
            <a:fld id="{EF907FAD-D308-462C-B89B-7DBD86A09546}" type="slidenum">
              <a:rPr lang="en-US" smtClean="0"/>
              <a:t>14</a:t>
            </a:fld>
            <a:endParaRPr lang="en-US" dirty="0"/>
          </a:p>
        </p:txBody>
      </p:sp>
    </p:spTree>
    <p:extLst>
      <p:ext uri="{BB962C8B-B14F-4D97-AF65-F5344CB8AC3E}">
        <p14:creationId xmlns:p14="http://schemas.microsoft.com/office/powerpoint/2010/main" val="1394860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indent="-285750">
              <a:buFont typeface="Arial"/>
              <a:buChar char="•"/>
            </a:pPr>
            <a:r>
              <a:rPr lang="en-US" dirty="0" smtClean="0"/>
              <a:t>Echo:</a:t>
            </a:r>
            <a:r>
              <a:rPr lang="en-US" baseline="0" dirty="0" smtClean="0"/>
              <a:t> applying to biological imaging, w</a:t>
            </a:r>
            <a:r>
              <a:rPr lang="en-US" dirty="0" smtClean="0"/>
              <a:t>hich is time-stretch microscopy developed previously</a:t>
            </a:r>
            <a:r>
              <a:rPr lang="en-US" baseline="0" dirty="0" smtClean="0"/>
              <a:t> in our group, 2009.</a:t>
            </a:r>
          </a:p>
          <a:p>
            <a:pPr marL="285750" lvl="1" indent="-285750">
              <a:buFont typeface="Arial"/>
              <a:buChar char="•"/>
            </a:pPr>
            <a:r>
              <a:rPr lang="en-US" baseline="0" dirty="0" smtClean="0"/>
              <a:t>Based on … and … go into details in next slide</a:t>
            </a:r>
          </a:p>
          <a:p>
            <a:pPr marL="285750" lvl="1" indent="-285750">
              <a:buFont typeface="Arial"/>
              <a:buChar char="•"/>
            </a:pPr>
            <a:r>
              <a:rPr lang="en-US" baseline="0" dirty="0" smtClean="0"/>
              <a:t>World fastest ..</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Four main features: freeze the motion; not cook the cell; amplification to compensate </a:t>
            </a:r>
            <a:r>
              <a:rPr lang="en-US" sz="1200" kern="1200" dirty="0" smtClean="0">
                <a:solidFill>
                  <a:schemeClr val="tx1"/>
                </a:solidFill>
                <a:effectLst/>
                <a:latin typeface="+mn-lt"/>
                <a:ea typeface="+mn-ea"/>
                <a:cs typeface="+mn-cs"/>
              </a:rPr>
              <a:t>the low number of photons collected during the ultra-short shutter time</a:t>
            </a:r>
            <a:r>
              <a:rPr lang="en-US" baseline="0" dirty="0" smtClean="0"/>
              <a:t>; </a:t>
            </a:r>
            <a:r>
              <a:rPr lang="en-US" sz="1200" kern="1200" dirty="0" smtClean="0">
                <a:solidFill>
                  <a:schemeClr val="tx1"/>
                </a:solidFill>
                <a:effectLst/>
                <a:latin typeface="+mn-lt"/>
                <a:ea typeface="+mn-ea"/>
                <a:cs typeface="+mn-cs"/>
              </a:rPr>
              <a:t>photonic time stretch for digitizing fast images in real-time </a:t>
            </a:r>
            <a:endParaRPr lang="en-US" dirty="0" smtClean="0"/>
          </a:p>
          <a:p>
            <a:pPr marL="0" lvl="1" indent="0">
              <a:buFont typeface="Arial"/>
              <a:buNone/>
            </a:pPr>
            <a:endParaRPr lang="en-US" dirty="0" smtClean="0"/>
          </a:p>
          <a:p>
            <a:pPr marL="285750" lvl="1" indent="-285750">
              <a:buFont typeface="Arial"/>
              <a:buChar char="•"/>
            </a:pPr>
            <a:endParaRPr lang="en-US" dirty="0" smtClean="0"/>
          </a:p>
          <a:p>
            <a:pPr marL="285750" lvl="1" indent="-285750">
              <a:buFont typeface="Arial"/>
              <a:buChar char="•"/>
            </a:pPr>
            <a:r>
              <a:rPr lang="en-US" dirty="0" smtClean="0"/>
              <a:t>Frame rate: </a:t>
            </a:r>
            <a:r>
              <a:rPr lang="en-US" b="1" dirty="0" smtClean="0"/>
              <a:t>~10s of million frames/second</a:t>
            </a:r>
          </a:p>
          <a:p>
            <a:pPr marL="285750" marR="0" lvl="1" indent="-285750" algn="l" defTabSz="457200" rtl="0" eaLnBrk="1" fontAlgn="auto" latinLnBrk="0" hangingPunct="1">
              <a:lnSpc>
                <a:spcPct val="100000"/>
              </a:lnSpc>
              <a:spcBef>
                <a:spcPts val="0"/>
              </a:spcBef>
              <a:spcAft>
                <a:spcPts val="0"/>
              </a:spcAft>
              <a:buClrTx/>
              <a:buSzTx/>
              <a:buFont typeface="Arial"/>
              <a:buChar char="•"/>
              <a:tabLst/>
              <a:defRPr/>
            </a:pPr>
            <a:r>
              <a:rPr lang="en-US" dirty="0" smtClean="0"/>
              <a:t>Shutter speed: </a:t>
            </a:r>
            <a:r>
              <a:rPr lang="en-US" b="1" dirty="0" smtClean="0"/>
              <a:t>~50 </a:t>
            </a:r>
            <a:r>
              <a:rPr lang="en-US" b="1" dirty="0" err="1" smtClean="0"/>
              <a:t>ps</a:t>
            </a:r>
            <a:r>
              <a:rPr lang="en-US" b="1" dirty="0" smtClean="0"/>
              <a:t>   [</a:t>
            </a:r>
            <a:r>
              <a:rPr lang="en-US" sz="1200" kern="1200" dirty="0" err="1" smtClean="0">
                <a:solidFill>
                  <a:schemeClr val="tx1"/>
                </a:solidFill>
                <a:effectLst/>
                <a:latin typeface="+mn-lt"/>
                <a:ea typeface="+mn-ea"/>
                <a:cs typeface="+mn-cs"/>
              </a:rPr>
              <a:t>ps</a:t>
            </a:r>
            <a:r>
              <a:rPr lang="en-US" sz="1200" kern="1200" dirty="0" smtClean="0">
                <a:solidFill>
                  <a:schemeClr val="tx1"/>
                </a:solidFill>
                <a:effectLst/>
                <a:latin typeface="+mn-lt"/>
                <a:ea typeface="+mn-ea"/>
                <a:cs typeface="+mn-cs"/>
              </a:rPr>
              <a:t>, compared to 100 ns for ultrafast CMOS cameras </a:t>
            </a:r>
            <a:r>
              <a:rPr lang="en-US" b="1" dirty="0" smtClean="0"/>
              <a:t>] [</a:t>
            </a:r>
            <a:r>
              <a:rPr lang="en-US" sz="1200" kern="1200" dirty="0" smtClean="0">
                <a:solidFill>
                  <a:schemeClr val="tx1"/>
                </a:solidFill>
                <a:effectLst/>
                <a:latin typeface="+mn-lt"/>
                <a:ea typeface="+mn-ea"/>
                <a:cs typeface="+mn-cs"/>
              </a:rPr>
              <a:t>This fast shutter speed is crucial for avoiding image blurring caused by the fast moving cell. </a:t>
            </a:r>
            <a:r>
              <a:rPr lang="en-US" b="1" dirty="0" smtClean="0"/>
              <a:t>]</a:t>
            </a:r>
            <a:endParaRPr lang="en-US" dirty="0" smtClean="0"/>
          </a:p>
          <a:p>
            <a:pPr marL="285750" lvl="1" indent="-285750">
              <a:buFont typeface="Arial"/>
              <a:buChar char="•"/>
            </a:pPr>
            <a:r>
              <a:rPr lang="en-US" dirty="0" smtClean="0"/>
              <a:t>Optical image gain: </a:t>
            </a:r>
            <a:r>
              <a:rPr lang="en-US" b="1" dirty="0" smtClean="0"/>
              <a:t>~30 dB (~1000 times)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5 </a:t>
            </a:r>
            <a:r>
              <a:rPr lang="en-US" baseline="0" dirty="0" err="1" smtClean="0"/>
              <a:t>ms</a:t>
            </a:r>
            <a:r>
              <a:rPr lang="en-US" baseline="0" dirty="0" smtClean="0"/>
              <a:t> for 250 MB (@50GS/s,8bit)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40 min for 12 TB   (@3GS/s,12bit)</a:t>
            </a:r>
          </a:p>
        </p:txBody>
      </p:sp>
      <p:sp>
        <p:nvSpPr>
          <p:cNvPr id="4" name="Slide Number Placeholder 3"/>
          <p:cNvSpPr>
            <a:spLocks noGrp="1"/>
          </p:cNvSpPr>
          <p:nvPr>
            <p:ph type="sldNum" sz="quarter" idx="10"/>
          </p:nvPr>
        </p:nvSpPr>
        <p:spPr/>
        <p:txBody>
          <a:bodyPr/>
          <a:lstStyle/>
          <a:p>
            <a:fld id="{56EEC514-E7A0-0941-A4F0-7D356FDEECBF}" type="slidenum">
              <a:rPr lang="en-US" smtClean="0"/>
              <a:t>15</a:t>
            </a:fld>
            <a:endParaRPr lang="en-US"/>
          </a:p>
        </p:txBody>
      </p:sp>
    </p:spTree>
    <p:extLst>
      <p:ext uri="{BB962C8B-B14F-4D97-AF65-F5344CB8AC3E}">
        <p14:creationId xmlns:p14="http://schemas.microsoft.com/office/powerpoint/2010/main" val="1324410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Text Placeholder 2"/>
          <p:cNvSpPr>
            <a:spLocks noGrp="1"/>
          </p:cNvSpPr>
          <p:nvPr>
            <p:ph idx="1"/>
          </p:nvPr>
        </p:nvSpPr>
        <p:spPr>
          <a:xfrm>
            <a:off x="3733800" y="2001837"/>
            <a:ext cx="5130800" cy="4348163"/>
          </a:xfrm>
          <a:prstGeom prst="rect">
            <a:avLst/>
          </a:prstGeom>
          <a:solidFill>
            <a:schemeClr val="bg1"/>
          </a:solidFill>
        </p:spPr>
        <p:txBody>
          <a:bodyPr vert="horz" lIns="91440" tIns="45720" rIns="91440" bIns="45720" rtlCol="0" anchor="ctr">
            <a:normAutofit/>
          </a:bodyPr>
          <a:lstStyle>
            <a:lvl1pPr marL="0" indent="0">
              <a:buFontTx/>
              <a:buNone/>
              <a:defRPr sz="2000"/>
            </a:lvl1pPr>
            <a:lvl2pPr marL="0" indent="0">
              <a:buFontTx/>
              <a:buNone/>
              <a:defRPr sz="1800"/>
            </a:lvl2pPr>
            <a:lvl3pPr marL="0" indent="0">
              <a:buFontTx/>
              <a:buNone/>
              <a:defRPr sz="1600"/>
            </a:lvl3pPr>
            <a:lvl4pPr marL="0" indent="0">
              <a:buFontTx/>
              <a:buNone/>
              <a:defRPr sz="1400"/>
            </a:lvl4pPr>
            <a:lvl5pPr marL="0" indent="0">
              <a:buFontTx/>
              <a:buNone/>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2"/>
          <p:cNvSpPr>
            <a:spLocks noGrp="1"/>
          </p:cNvSpPr>
          <p:nvPr>
            <p:ph idx="10"/>
          </p:nvPr>
        </p:nvSpPr>
        <p:spPr>
          <a:xfrm>
            <a:off x="279400" y="2003869"/>
            <a:ext cx="3454400" cy="4333431"/>
          </a:xfrm>
          <a:prstGeom prst="rect">
            <a:avLst/>
          </a:prstGeom>
          <a:solidFill>
            <a:schemeClr val="bg1"/>
          </a:solidFill>
        </p:spPr>
        <p:txBody>
          <a:bodyPr vert="horz" lIns="91440" tIns="45720" rIns="91440" bIns="45720" rtlCol="0" anchor="ctr">
            <a:normAutofit/>
          </a:bodyPr>
          <a:lstStyle>
            <a:lvl1pPr marL="2463800" indent="0">
              <a:buFontTx/>
              <a:buNone/>
              <a:defRPr sz="1600"/>
            </a:lvl1pPr>
            <a:lvl2pPr marL="2463800" indent="0">
              <a:buFontTx/>
              <a:buNone/>
              <a:defRPr sz="1400"/>
            </a:lvl2pPr>
            <a:lvl3pPr marL="2463800" indent="0">
              <a:buFontTx/>
              <a:buNone/>
              <a:defRPr sz="1200"/>
            </a:lvl3pPr>
            <a:lvl4pPr marL="2463800" indent="0">
              <a:buFontTx/>
              <a:buNone/>
              <a:defRPr sz="1100"/>
            </a:lvl4pPr>
            <a:lvl5pPr marL="2463800" indent="0">
              <a:buFontTx/>
              <a:buNone/>
              <a:defRPr sz="1100"/>
            </a:lvl5pPr>
          </a:lstStyle>
          <a:p>
            <a:pPr lvl="0"/>
            <a:endParaRPr lang="en-US" dirty="0"/>
          </a:p>
        </p:txBody>
      </p:sp>
      <p:sp>
        <p:nvSpPr>
          <p:cNvPr id="8" name="Title 1"/>
          <p:cNvSpPr>
            <a:spLocks noGrp="1"/>
          </p:cNvSpPr>
          <p:nvPr>
            <p:ph type="title"/>
          </p:nvPr>
        </p:nvSpPr>
        <p:spPr>
          <a:xfrm>
            <a:off x="279400" y="762000"/>
            <a:ext cx="8588829" cy="1235240"/>
          </a:xfrm>
        </p:spPr>
        <p:txBody>
          <a:bodyPr/>
          <a:lstStyle>
            <a:lvl1pPr marL="0" indent="0" algn="l">
              <a:defRPr/>
            </a:lvl1pPr>
          </a:lstStyle>
          <a:p>
            <a:r>
              <a:rPr lang="en-US" dirty="0" smtClean="0"/>
              <a:t>Click to edit Master title style</a:t>
            </a:r>
            <a:endParaRPr lang="en-US" dirty="0"/>
          </a:p>
        </p:txBody>
      </p:sp>
      <p:sp>
        <p:nvSpPr>
          <p:cNvPr id="6" name="Slide Number Placeholder 5"/>
          <p:cNvSpPr>
            <a:spLocks noGrp="1"/>
          </p:cNvSpPr>
          <p:nvPr>
            <p:ph type="sldNum" sz="quarter" idx="4"/>
          </p:nvPr>
        </p:nvSpPr>
        <p:spPr>
          <a:xfrm>
            <a:off x="8382000" y="6486523"/>
            <a:ext cx="533400" cy="365125"/>
          </a:xfrm>
          <a:prstGeom prst="rect">
            <a:avLst/>
          </a:prstGeom>
        </p:spPr>
        <p:txBody>
          <a:bodyPr vert="horz" lIns="91440" tIns="45720" rIns="91440" bIns="45720" rtlCol="0" anchor="ctr"/>
          <a:lstStyle>
            <a:lvl1pPr algn="r">
              <a:defRPr sz="1200">
                <a:solidFill>
                  <a:schemeClr val="bg1">
                    <a:lumMod val="50000"/>
                  </a:schemeClr>
                </a:solidFill>
              </a:defRPr>
            </a:lvl1pPr>
          </a:lstStyle>
          <a:p>
            <a:fld id="{B6F15528-21DE-4FAA-801E-634DDDAF4B2B}"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9906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2438400" y="6172200"/>
            <a:ext cx="49530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9906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2438400" y="6172200"/>
            <a:ext cx="49530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 Placeholder 2"/>
          <p:cNvSpPr>
            <a:spLocks noGrp="1"/>
          </p:cNvSpPr>
          <p:nvPr>
            <p:ph idx="1"/>
          </p:nvPr>
        </p:nvSpPr>
        <p:spPr>
          <a:xfrm>
            <a:off x="276223" y="2002536"/>
            <a:ext cx="8595360" cy="4417314"/>
          </a:xfrm>
          <a:prstGeom prst="rect">
            <a:avLst/>
          </a:prstGeom>
          <a:solidFill>
            <a:schemeClr val="bg1"/>
          </a:solidFill>
        </p:spPr>
        <p:txBody>
          <a:bodyPr vert="horz" lIns="91440" tIns="45720" rIns="91440" bIns="45720" rtlCol="0">
            <a:normAutofit/>
          </a:bodyPr>
          <a:lstStyle>
            <a:lvl1pPr marL="228600" indent="-228600">
              <a:defRPr sz="2000"/>
            </a:lvl1pPr>
            <a:lvl2pPr marL="457200" indent="-228600">
              <a:defRPr sz="1800"/>
            </a:lvl2pPr>
            <a:lvl3pPr marL="571500" indent="-165100">
              <a:defRPr sz="1600"/>
            </a:lvl3pPr>
            <a:lvl4pPr marL="749300" indent="-177800">
              <a:defRPr sz="1400"/>
            </a:lvl4pPr>
            <a:lvl5pPr marL="914400" indent="-165100">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lvl1pPr marL="0" indent="0">
              <a:defRPr/>
            </a:lvl1pPr>
          </a:lstStyle>
          <a:p>
            <a:r>
              <a:rPr lang="en-US" dirty="0" smtClean="0"/>
              <a:t>Click to edit Master title style</a:t>
            </a:r>
            <a:endParaRPr lang="en-US" dirty="0"/>
          </a:p>
        </p:txBody>
      </p:sp>
      <p:sp>
        <p:nvSpPr>
          <p:cNvPr id="5" name="Slide Number Placeholder 5"/>
          <p:cNvSpPr>
            <a:spLocks noGrp="1"/>
          </p:cNvSpPr>
          <p:nvPr>
            <p:ph type="sldNum" sz="quarter" idx="4"/>
          </p:nvPr>
        </p:nvSpPr>
        <p:spPr>
          <a:xfrm>
            <a:off x="8382000" y="6486523"/>
            <a:ext cx="533400" cy="365125"/>
          </a:xfrm>
          <a:prstGeom prst="rect">
            <a:avLst/>
          </a:prstGeom>
        </p:spPr>
        <p:txBody>
          <a:bodyPr vert="horz" lIns="91440" tIns="45720" rIns="91440" bIns="45720" rtlCol="0" anchor="ctr"/>
          <a:lstStyle>
            <a:lvl1pPr algn="r">
              <a:defRPr sz="1200">
                <a:solidFill>
                  <a:schemeClr val="bg1">
                    <a:lumMod val="50000"/>
                  </a:schemeClr>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990600" y="617220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2438400" y="6172200"/>
            <a:ext cx="49530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990600" y="6356350"/>
            <a:ext cx="21336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2438400" y="6172200"/>
            <a:ext cx="49530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990600" y="6356350"/>
            <a:ext cx="2133600" cy="365125"/>
          </a:xfrm>
          <a:prstGeom prst="rect">
            <a:avLst/>
          </a:prstGeom>
        </p:spPr>
        <p:txBody>
          <a:bodyPr/>
          <a:lstStyle/>
          <a:p>
            <a:endParaRPr lang="en-US" dirty="0"/>
          </a:p>
        </p:txBody>
      </p:sp>
      <p:sp>
        <p:nvSpPr>
          <p:cNvPr id="8" name="Footer Placeholder 7"/>
          <p:cNvSpPr>
            <a:spLocks noGrp="1"/>
          </p:cNvSpPr>
          <p:nvPr>
            <p:ph type="ftr" sz="quarter" idx="11"/>
          </p:nvPr>
        </p:nvSpPr>
        <p:spPr>
          <a:xfrm>
            <a:off x="2438400" y="6172200"/>
            <a:ext cx="4953000" cy="365125"/>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990600" y="6356350"/>
            <a:ext cx="2133600" cy="365125"/>
          </a:xfrm>
          <a:prstGeom prst="rect">
            <a:avLst/>
          </a:prstGeom>
        </p:spPr>
        <p:txBody>
          <a:bodyPr/>
          <a:lstStyle/>
          <a:p>
            <a:endParaRPr lang="en-US" dirty="0"/>
          </a:p>
        </p:txBody>
      </p:sp>
      <p:sp>
        <p:nvSpPr>
          <p:cNvPr id="4" name="Footer Placeholder 3"/>
          <p:cNvSpPr>
            <a:spLocks noGrp="1"/>
          </p:cNvSpPr>
          <p:nvPr>
            <p:ph type="ftr" sz="quarter" idx="11"/>
          </p:nvPr>
        </p:nvSpPr>
        <p:spPr>
          <a:xfrm>
            <a:off x="2438400" y="6172200"/>
            <a:ext cx="49530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90600" y="6356350"/>
            <a:ext cx="2133600" cy="365125"/>
          </a:xfrm>
          <a:prstGeom prst="rect">
            <a:avLst/>
          </a:prstGeom>
        </p:spPr>
        <p:txBody>
          <a:bodyPr/>
          <a:lstStyle/>
          <a:p>
            <a:endParaRPr lang="en-US" dirty="0"/>
          </a:p>
        </p:txBody>
      </p:sp>
      <p:sp>
        <p:nvSpPr>
          <p:cNvPr id="3" name="Footer Placeholder 2"/>
          <p:cNvSpPr>
            <a:spLocks noGrp="1"/>
          </p:cNvSpPr>
          <p:nvPr>
            <p:ph type="ftr" sz="quarter" idx="11"/>
          </p:nvPr>
        </p:nvSpPr>
        <p:spPr>
          <a:xfrm>
            <a:off x="2438400" y="6172200"/>
            <a:ext cx="49530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990600" y="6356350"/>
            <a:ext cx="21336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2438400" y="6172200"/>
            <a:ext cx="49530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990600" y="6356350"/>
            <a:ext cx="21336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2438400" y="6172200"/>
            <a:ext cx="49530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p:nvSpPr>
          <p:cNvPr id="9" name="Title Placeholder 1"/>
          <p:cNvSpPr txBox="1">
            <a:spLocks/>
          </p:cNvSpPr>
          <p:nvPr userDrawn="1"/>
        </p:nvSpPr>
        <p:spPr>
          <a:xfrm>
            <a:off x="228600" y="6470648"/>
            <a:ext cx="8153400" cy="381000"/>
          </a:xfrm>
          <a:prstGeom prst="rect">
            <a:avLst/>
          </a:prstGeom>
          <a:noFill/>
        </p:spPr>
        <p:txBody>
          <a:bodyPr vert="horz" lIns="91440" tIns="45720" rIns="91440" bIns="45720" rtlCol="0" anchor="ctr">
            <a:noAutofit/>
          </a:bodyPr>
          <a:lstStyle>
            <a:lvl1pPr algn="l" defTabSz="914400" rtl="0" eaLnBrk="1" latinLnBrk="0" hangingPunct="1">
              <a:spcBef>
                <a:spcPct val="0"/>
              </a:spcBef>
              <a:buNone/>
              <a:defRPr sz="2000" kern="1200">
                <a:solidFill>
                  <a:schemeClr val="bg1">
                    <a:lumMod val="65000"/>
                  </a:schemeClr>
                </a:solidFill>
                <a:latin typeface="+mj-lt"/>
                <a:ea typeface="+mj-ea"/>
                <a:cs typeface="+mj-cs"/>
              </a:defRPr>
            </a:lvl1pPr>
          </a:lstStyle>
          <a:p>
            <a:pPr>
              <a:tabLst>
                <a:tab pos="3886200" algn="l"/>
              </a:tabLst>
            </a:pPr>
            <a:r>
              <a:rPr lang="en-US" sz="1200" dirty="0" smtClean="0">
                <a:solidFill>
                  <a:srgbClr val="7F7F7F"/>
                </a:solidFill>
                <a:latin typeface="+mn-lt"/>
              </a:rPr>
              <a:t>www.photonics.ucla.edu	Jalali Lab at UCLA</a:t>
            </a:r>
            <a:endParaRPr lang="en-US" sz="1200" dirty="0">
              <a:solidFill>
                <a:srgbClr val="7F7F7F"/>
              </a:solidFill>
              <a:latin typeface="+mn-lt"/>
            </a:endParaRPr>
          </a:p>
        </p:txBody>
      </p:sp>
      <p:sp>
        <p:nvSpPr>
          <p:cNvPr id="8" name="Rectangle 7"/>
          <p:cNvSpPr/>
          <p:nvPr userDrawn="1"/>
        </p:nvSpPr>
        <p:spPr>
          <a:xfrm>
            <a:off x="228600" y="762000"/>
            <a:ext cx="8686800" cy="5686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276678" y="794657"/>
            <a:ext cx="8595360" cy="5620657"/>
          </a:xfrm>
          <a:prstGeom prst="rect">
            <a:avLst/>
          </a:prstGeom>
          <a:solidFill>
            <a:schemeClr val="bg1"/>
          </a:solidFill>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382000" y="6486523"/>
            <a:ext cx="533400" cy="365125"/>
          </a:xfrm>
          <a:prstGeom prst="rect">
            <a:avLst/>
          </a:prstGeom>
        </p:spPr>
        <p:txBody>
          <a:bodyPr vert="horz" lIns="91440" tIns="45720" rIns="91440" bIns="45720" rtlCol="0" anchor="ctr"/>
          <a:lstStyle>
            <a:lvl1pPr algn="r">
              <a:defRPr sz="1200">
                <a:solidFill>
                  <a:srgbClr val="7F7F7F"/>
                </a:solidFill>
              </a:defRPr>
            </a:lvl1pPr>
          </a:lstStyle>
          <a:p>
            <a:fld id="{B6F15528-21DE-4FAA-801E-634DDDAF4B2B}" type="slidenum">
              <a:rPr lang="en-US" smtClean="0"/>
              <a:pPr/>
              <a:t>‹#›</a:t>
            </a:fld>
            <a:endParaRPr lang="en-US" dirty="0"/>
          </a:p>
        </p:txBody>
      </p:sp>
      <p:sp>
        <p:nvSpPr>
          <p:cNvPr id="2" name="Title Placeholder 1"/>
          <p:cNvSpPr>
            <a:spLocks noGrp="1"/>
          </p:cNvSpPr>
          <p:nvPr>
            <p:ph type="title"/>
          </p:nvPr>
        </p:nvSpPr>
        <p:spPr>
          <a:xfrm>
            <a:off x="279400" y="762000"/>
            <a:ext cx="8588829" cy="123524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7" name="Title Placeholder 1"/>
          <p:cNvSpPr txBox="1">
            <a:spLocks/>
          </p:cNvSpPr>
          <p:nvPr userDrawn="1"/>
        </p:nvSpPr>
        <p:spPr>
          <a:xfrm>
            <a:off x="228600" y="0"/>
            <a:ext cx="8686800" cy="762000"/>
          </a:xfrm>
          <a:prstGeom prst="rect">
            <a:avLst/>
          </a:prstGeom>
          <a:noFill/>
        </p:spPr>
        <p:txBody>
          <a:bodyPr vert="horz" lIns="91440" tIns="45720" rIns="91440" bIns="45720" rtlCol="0" anchor="ctr" anchorCtr="0">
            <a:noAutofit/>
          </a:bodyPr>
          <a:lstStyle>
            <a:lvl1pPr algn="l" defTabSz="914400" rtl="0" eaLnBrk="1" latinLnBrk="0" hangingPunct="1">
              <a:spcBef>
                <a:spcPct val="0"/>
              </a:spcBef>
              <a:buNone/>
              <a:defRPr sz="2000" kern="1200">
                <a:solidFill>
                  <a:schemeClr val="bg1">
                    <a:lumMod val="65000"/>
                  </a:schemeClr>
                </a:solidFill>
                <a:latin typeface="+mj-lt"/>
                <a:ea typeface="+mj-ea"/>
                <a:cs typeface="+mj-cs"/>
              </a:defRPr>
            </a:lvl1pPr>
          </a:lstStyle>
          <a:p>
            <a:pPr marL="0" algn="l" defTabSz="914400" rtl="0" eaLnBrk="1" latinLnBrk="0" hangingPunct="1">
              <a:spcBef>
                <a:spcPct val="0"/>
              </a:spcBef>
              <a:buNone/>
              <a:tabLst>
                <a:tab pos="3541713" algn="l"/>
              </a:tabLst>
            </a:pPr>
            <a:r>
              <a:rPr lang="en-US" sz="1800" kern="1200" dirty="0" smtClean="0">
                <a:solidFill>
                  <a:schemeClr val="bg1">
                    <a:lumMod val="50000"/>
                  </a:schemeClr>
                </a:solidFill>
                <a:latin typeface="+mj-lt"/>
                <a:ea typeface="+mj-ea"/>
                <a:cs typeface="+mj-cs"/>
              </a:rPr>
              <a:t>High-Speed Imaging and Sensing	PhD Defense, Electrical Engineering Dept., UCLA</a:t>
            </a:r>
          </a:p>
          <a:p>
            <a:pPr marL="0" algn="l" defTabSz="914400" rtl="0" eaLnBrk="1" latinLnBrk="0" hangingPunct="1">
              <a:spcBef>
                <a:spcPct val="0"/>
              </a:spcBef>
              <a:buNone/>
              <a:tabLst>
                <a:tab pos="3541713" algn="l"/>
              </a:tabLst>
            </a:pPr>
            <a:r>
              <a:rPr lang="en-US" sz="1200" kern="1200" dirty="0" smtClean="0">
                <a:solidFill>
                  <a:schemeClr val="bg1">
                    <a:lumMod val="50000"/>
                  </a:schemeClr>
                </a:solidFill>
                <a:latin typeface="+mj-lt"/>
                <a:ea typeface="+mj-ea"/>
                <a:cs typeface="+mj-cs"/>
              </a:rPr>
              <a:t>By Ata Mahjoubfar	Friday, May 23, 2014     |    </a:t>
            </a:r>
            <a:r>
              <a:rPr lang="en-US" sz="1200" kern="1200" baseline="0" dirty="0" smtClean="0">
                <a:solidFill>
                  <a:schemeClr val="bg1">
                    <a:lumMod val="50000"/>
                  </a:schemeClr>
                </a:solidFill>
                <a:latin typeface="+mj-lt"/>
                <a:ea typeface="+mj-ea"/>
                <a:cs typeface="+mj-cs"/>
              </a:rPr>
              <a:t>California NanoSystems Institute</a:t>
            </a:r>
            <a:r>
              <a:rPr lang="en-US" sz="1200" kern="1200" dirty="0" smtClean="0">
                <a:solidFill>
                  <a:schemeClr val="bg1">
                    <a:lumMod val="50000"/>
                  </a:schemeClr>
                </a:solidFill>
                <a:latin typeface="+mj-lt"/>
                <a:ea typeface="+mj-ea"/>
                <a:cs typeface="+mj-cs"/>
              </a:rPr>
              <a:t>      |     Los Angeles</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spcBef>
          <a:spcPct val="0"/>
        </a:spcBef>
        <a:buNone/>
        <a:defRPr sz="2900" kern="1200">
          <a:solidFill>
            <a:schemeClr val="bg1">
              <a:lumMod val="50000"/>
            </a:schemeClr>
          </a:solidFill>
          <a:latin typeface="+mj-lt"/>
          <a:ea typeface="+mj-ea"/>
          <a:cs typeface="+mj-cs"/>
        </a:defRPr>
      </a:lvl1pPr>
    </p:titleStyle>
    <p:bodyStyle>
      <a:lvl1pPr marL="342900" indent="-342900" algn="l" defTabSz="914400" rtl="0" eaLnBrk="1" latinLnBrk="0" hangingPunct="1">
        <a:spcBef>
          <a:spcPct val="20000"/>
        </a:spcBef>
        <a:buClr>
          <a:srgbClr val="FF9900"/>
        </a:buClr>
        <a:buSzPct val="150000"/>
        <a:buFont typeface="Wingdings" pitchFamily="2" charset="2"/>
        <a:buChar char="§"/>
        <a:defRPr sz="2000" kern="1200">
          <a:solidFill>
            <a:schemeClr val="tx1"/>
          </a:solidFill>
          <a:latin typeface="+mn-lt"/>
          <a:ea typeface="+mn-ea"/>
          <a:cs typeface="+mn-cs"/>
        </a:defRPr>
      </a:lvl1pPr>
      <a:lvl2pPr marL="742950" indent="-285750" algn="l" defTabSz="914400" rtl="0" eaLnBrk="1" latinLnBrk="0" hangingPunct="1">
        <a:spcBef>
          <a:spcPct val="20000"/>
        </a:spcBef>
        <a:buClr>
          <a:srgbClr val="FF9900"/>
        </a:buClr>
        <a:buSzPct val="150000"/>
        <a:buFont typeface="Wingdings" pitchFamily="2" charset="2"/>
        <a:buChar char="§"/>
        <a:defRPr sz="1800" kern="1200">
          <a:solidFill>
            <a:schemeClr val="tx1"/>
          </a:solidFill>
          <a:latin typeface="+mn-lt"/>
          <a:ea typeface="+mn-ea"/>
          <a:cs typeface="+mn-cs"/>
        </a:defRPr>
      </a:lvl2pPr>
      <a:lvl3pPr marL="1143000" indent="-228600" algn="l" defTabSz="914400" rtl="0" eaLnBrk="1" latinLnBrk="0" hangingPunct="1">
        <a:spcBef>
          <a:spcPct val="20000"/>
        </a:spcBef>
        <a:buClr>
          <a:srgbClr val="FF9900"/>
        </a:buClr>
        <a:buSzPct val="150000"/>
        <a:buFont typeface="Wingdings" pitchFamily="2" charset="2"/>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rgbClr val="FF9900"/>
        </a:buClr>
        <a:buSzPct val="150000"/>
        <a:buFont typeface="Wingdings" pitchFamily="2" charset="2"/>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Clr>
          <a:srgbClr val="FF9900"/>
        </a:buClr>
        <a:buSzPct val="150000"/>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wmv"/><Relationship Id="rId1" Type="http://schemas.openxmlformats.org/officeDocument/2006/relationships/video" Target="NULL" TargetMode="Externa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jpeg"/><Relationship Id="rId3" Type="http://schemas.openxmlformats.org/officeDocument/2006/relationships/image" Target="../media/image30.jpeg"/><Relationship Id="rId7" Type="http://schemas.openxmlformats.org/officeDocument/2006/relationships/image" Target="../media/image34.jpeg"/><Relationship Id="rId12" Type="http://schemas.openxmlformats.org/officeDocument/2006/relationships/image" Target="../media/image39.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8.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eg"/></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jpe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video" Target="../media/media2.wmv"/><Relationship Id="rId7" Type="http://schemas.openxmlformats.org/officeDocument/2006/relationships/image" Target="../media/image46.wmf"/><Relationship Id="rId2" Type="http://schemas.microsoft.com/office/2007/relationships/media" Target="../media/media2.wmv"/><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7.png"/><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wmv"/><Relationship Id="rId1" Type="http://schemas.microsoft.com/office/2007/relationships/media" Target="../media/media3.wmv"/><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wmv"/><Relationship Id="rId1" Type="http://schemas.microsoft.com/office/2007/relationships/media" Target="../media/media4.wmv"/><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3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39.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gif"/><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wmv"/><Relationship Id="rId1" Type="http://schemas.microsoft.com/office/2007/relationships/media" Target="../media/media4.wmv"/><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77.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4.wmf"/><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76.wmf"/><Relationship Id="rId4" Type="http://schemas.openxmlformats.org/officeDocument/2006/relationships/image" Target="../media/image73.wmf"/><Relationship Id="rId9"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9.wmf"/><Relationship Id="rId5" Type="http://schemas.openxmlformats.org/officeDocument/2006/relationships/oleObject" Target="../embeddings/oleObject8.bin"/><Relationship Id="rId4" Type="http://schemas.openxmlformats.org/officeDocument/2006/relationships/image" Target="../media/image78.wmf"/></Relationships>
</file>

<file path=ppt/slides/_rels/slide51.xml.rels><?xml version="1.0" encoding="UTF-8" standalone="yes"?>
<Relationships xmlns="http://schemas.openxmlformats.org/package/2006/relationships"><Relationship Id="rId8" Type="http://schemas.openxmlformats.org/officeDocument/2006/relationships/image" Target="../media/image83.wmf"/><Relationship Id="rId13" Type="http://schemas.openxmlformats.org/officeDocument/2006/relationships/diagramQuickStyle" Target="../diagrams/quickStyle1.xml"/><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diagramLayout" Target="../diagrams/layout1.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82.wmf"/><Relationship Id="rId11" Type="http://schemas.openxmlformats.org/officeDocument/2006/relationships/diagramData" Target="../diagrams/data1.xml"/><Relationship Id="rId5" Type="http://schemas.openxmlformats.org/officeDocument/2006/relationships/oleObject" Target="../embeddings/oleObject10.bin"/><Relationship Id="rId15" Type="http://schemas.microsoft.com/office/2007/relationships/diagramDrawing" Target="../diagrams/drawing1.xml"/><Relationship Id="rId10" Type="http://schemas.openxmlformats.org/officeDocument/2006/relationships/image" Target="../media/image84.wmf"/><Relationship Id="rId4" Type="http://schemas.openxmlformats.org/officeDocument/2006/relationships/image" Target="../media/image81.wmf"/><Relationship Id="rId9" Type="http://schemas.openxmlformats.org/officeDocument/2006/relationships/oleObject" Target="../embeddings/oleObject12.bin"/><Relationship Id="rId14" Type="http://schemas.openxmlformats.org/officeDocument/2006/relationships/diagramColors" Target="../diagrams/colors1.xml"/></Relationships>
</file>

<file path=ppt/slides/_rels/slide52.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86.wmf"/><Relationship Id="rId5" Type="http://schemas.openxmlformats.org/officeDocument/2006/relationships/oleObject" Target="../embeddings/oleObject14.bin"/><Relationship Id="rId10" Type="http://schemas.openxmlformats.org/officeDocument/2006/relationships/image" Target="../media/image88.wmf"/><Relationship Id="rId4" Type="http://schemas.openxmlformats.org/officeDocument/2006/relationships/image" Target="../media/image85.wmf"/><Relationship Id="rId9" Type="http://schemas.openxmlformats.org/officeDocument/2006/relationships/oleObject" Target="../embeddings/oleObject16.bin"/></Relationships>
</file>

<file path=ppt/slides/_rels/slide53.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90.wmf"/><Relationship Id="rId5" Type="http://schemas.openxmlformats.org/officeDocument/2006/relationships/oleObject" Target="../embeddings/oleObject18.bin"/><Relationship Id="rId4" Type="http://schemas.openxmlformats.org/officeDocument/2006/relationships/image" Target="../media/image89.wmf"/></Relationships>
</file>

<file path=ppt/slides/_rels/slide54.xml.rels><?xml version="1.0" encoding="UTF-8" standalone="yes"?>
<Relationships xmlns="http://schemas.openxmlformats.org/package/2006/relationships"><Relationship Id="rId13" Type="http://schemas.openxmlformats.org/officeDocument/2006/relationships/oleObject" Target="../embeddings/oleObject25.bin"/><Relationship Id="rId18" Type="http://schemas.openxmlformats.org/officeDocument/2006/relationships/image" Target="../media/image99.wmf"/><Relationship Id="rId26" Type="http://schemas.openxmlformats.org/officeDocument/2006/relationships/image" Target="../media/image103.wmf"/><Relationship Id="rId39" Type="http://schemas.openxmlformats.org/officeDocument/2006/relationships/oleObject" Target="../embeddings/oleObject38.bin"/><Relationship Id="rId21" Type="http://schemas.openxmlformats.org/officeDocument/2006/relationships/oleObject" Target="../embeddings/oleObject29.bin"/><Relationship Id="rId34" Type="http://schemas.openxmlformats.org/officeDocument/2006/relationships/image" Target="../media/image107.wmf"/><Relationship Id="rId42" Type="http://schemas.openxmlformats.org/officeDocument/2006/relationships/image" Target="../media/image111.wmf"/><Relationship Id="rId47" Type="http://schemas.openxmlformats.org/officeDocument/2006/relationships/oleObject" Target="../embeddings/oleObject42.bin"/><Relationship Id="rId50" Type="http://schemas.openxmlformats.org/officeDocument/2006/relationships/image" Target="../media/image115.wmf"/><Relationship Id="rId55" Type="http://schemas.openxmlformats.org/officeDocument/2006/relationships/oleObject" Target="../embeddings/oleObject46.bin"/><Relationship Id="rId63" Type="http://schemas.openxmlformats.org/officeDocument/2006/relationships/oleObject" Target="../embeddings/oleObject50.bin"/><Relationship Id="rId68" Type="http://schemas.openxmlformats.org/officeDocument/2006/relationships/image" Target="../media/image124.wmf"/><Relationship Id="rId76" Type="http://schemas.openxmlformats.org/officeDocument/2006/relationships/image" Target="../media/image128.wmf"/><Relationship Id="rId84" Type="http://schemas.openxmlformats.org/officeDocument/2006/relationships/image" Target="../media/image132.wmf"/><Relationship Id="rId7" Type="http://schemas.openxmlformats.org/officeDocument/2006/relationships/oleObject" Target="../embeddings/oleObject22.bin"/><Relationship Id="rId71" Type="http://schemas.openxmlformats.org/officeDocument/2006/relationships/oleObject" Target="../embeddings/oleObject54.bin"/><Relationship Id="rId2" Type="http://schemas.openxmlformats.org/officeDocument/2006/relationships/slideLayout" Target="../slideLayouts/slideLayout2.xml"/><Relationship Id="rId16" Type="http://schemas.openxmlformats.org/officeDocument/2006/relationships/image" Target="../media/image98.wmf"/><Relationship Id="rId29" Type="http://schemas.openxmlformats.org/officeDocument/2006/relationships/oleObject" Target="../embeddings/oleObject33.bin"/><Relationship Id="rId11" Type="http://schemas.openxmlformats.org/officeDocument/2006/relationships/oleObject" Target="../embeddings/oleObject24.bin"/><Relationship Id="rId24" Type="http://schemas.openxmlformats.org/officeDocument/2006/relationships/image" Target="../media/image102.wmf"/><Relationship Id="rId32" Type="http://schemas.openxmlformats.org/officeDocument/2006/relationships/image" Target="../media/image106.wmf"/><Relationship Id="rId37" Type="http://schemas.openxmlformats.org/officeDocument/2006/relationships/oleObject" Target="../embeddings/oleObject37.bin"/><Relationship Id="rId40" Type="http://schemas.openxmlformats.org/officeDocument/2006/relationships/image" Target="../media/image110.wmf"/><Relationship Id="rId45" Type="http://schemas.openxmlformats.org/officeDocument/2006/relationships/oleObject" Target="../embeddings/oleObject41.bin"/><Relationship Id="rId53" Type="http://schemas.openxmlformats.org/officeDocument/2006/relationships/oleObject" Target="../embeddings/oleObject45.bin"/><Relationship Id="rId58" Type="http://schemas.openxmlformats.org/officeDocument/2006/relationships/image" Target="../media/image119.wmf"/><Relationship Id="rId66" Type="http://schemas.openxmlformats.org/officeDocument/2006/relationships/image" Target="../media/image123.wmf"/><Relationship Id="rId74" Type="http://schemas.openxmlformats.org/officeDocument/2006/relationships/image" Target="../media/image127.wmf"/><Relationship Id="rId79" Type="http://schemas.openxmlformats.org/officeDocument/2006/relationships/oleObject" Target="../embeddings/oleObject58.bin"/><Relationship Id="rId5" Type="http://schemas.openxmlformats.org/officeDocument/2006/relationships/oleObject" Target="../embeddings/oleObject21.bin"/><Relationship Id="rId61" Type="http://schemas.openxmlformats.org/officeDocument/2006/relationships/oleObject" Target="../embeddings/oleObject49.bin"/><Relationship Id="rId82" Type="http://schemas.openxmlformats.org/officeDocument/2006/relationships/image" Target="../media/image131.wmf"/><Relationship Id="rId10" Type="http://schemas.openxmlformats.org/officeDocument/2006/relationships/image" Target="../media/image95.wmf"/><Relationship Id="rId19" Type="http://schemas.openxmlformats.org/officeDocument/2006/relationships/oleObject" Target="../embeddings/oleObject28.bin"/><Relationship Id="rId31" Type="http://schemas.openxmlformats.org/officeDocument/2006/relationships/oleObject" Target="../embeddings/oleObject34.bin"/><Relationship Id="rId44" Type="http://schemas.openxmlformats.org/officeDocument/2006/relationships/image" Target="../media/image112.wmf"/><Relationship Id="rId52" Type="http://schemas.openxmlformats.org/officeDocument/2006/relationships/image" Target="../media/image116.wmf"/><Relationship Id="rId60" Type="http://schemas.openxmlformats.org/officeDocument/2006/relationships/image" Target="../media/image120.wmf"/><Relationship Id="rId65" Type="http://schemas.openxmlformats.org/officeDocument/2006/relationships/oleObject" Target="../embeddings/oleObject51.bin"/><Relationship Id="rId73" Type="http://schemas.openxmlformats.org/officeDocument/2006/relationships/oleObject" Target="../embeddings/oleObject55.bin"/><Relationship Id="rId78" Type="http://schemas.openxmlformats.org/officeDocument/2006/relationships/image" Target="../media/image129.wmf"/><Relationship Id="rId81" Type="http://schemas.openxmlformats.org/officeDocument/2006/relationships/oleObject" Target="../embeddings/oleObject59.bin"/><Relationship Id="rId4" Type="http://schemas.openxmlformats.org/officeDocument/2006/relationships/image" Target="../media/image92.wmf"/><Relationship Id="rId9" Type="http://schemas.openxmlformats.org/officeDocument/2006/relationships/oleObject" Target="../embeddings/oleObject23.bin"/><Relationship Id="rId14" Type="http://schemas.openxmlformats.org/officeDocument/2006/relationships/image" Target="../media/image97.wmf"/><Relationship Id="rId22" Type="http://schemas.openxmlformats.org/officeDocument/2006/relationships/image" Target="../media/image101.wmf"/><Relationship Id="rId27" Type="http://schemas.openxmlformats.org/officeDocument/2006/relationships/oleObject" Target="../embeddings/oleObject32.bin"/><Relationship Id="rId30" Type="http://schemas.openxmlformats.org/officeDocument/2006/relationships/image" Target="../media/image105.wmf"/><Relationship Id="rId35" Type="http://schemas.openxmlformats.org/officeDocument/2006/relationships/oleObject" Target="../embeddings/oleObject36.bin"/><Relationship Id="rId43" Type="http://schemas.openxmlformats.org/officeDocument/2006/relationships/oleObject" Target="../embeddings/oleObject40.bin"/><Relationship Id="rId48" Type="http://schemas.openxmlformats.org/officeDocument/2006/relationships/image" Target="../media/image114.wmf"/><Relationship Id="rId56" Type="http://schemas.openxmlformats.org/officeDocument/2006/relationships/image" Target="../media/image118.wmf"/><Relationship Id="rId64" Type="http://schemas.openxmlformats.org/officeDocument/2006/relationships/image" Target="../media/image122.wmf"/><Relationship Id="rId69" Type="http://schemas.openxmlformats.org/officeDocument/2006/relationships/oleObject" Target="../embeddings/oleObject53.bin"/><Relationship Id="rId77" Type="http://schemas.openxmlformats.org/officeDocument/2006/relationships/oleObject" Target="../embeddings/oleObject57.bin"/><Relationship Id="rId8" Type="http://schemas.openxmlformats.org/officeDocument/2006/relationships/image" Target="../media/image94.wmf"/><Relationship Id="rId51" Type="http://schemas.openxmlformats.org/officeDocument/2006/relationships/oleObject" Target="../embeddings/oleObject44.bin"/><Relationship Id="rId72" Type="http://schemas.openxmlformats.org/officeDocument/2006/relationships/image" Target="../media/image126.wmf"/><Relationship Id="rId80" Type="http://schemas.openxmlformats.org/officeDocument/2006/relationships/image" Target="../media/image130.wmf"/><Relationship Id="rId3" Type="http://schemas.openxmlformats.org/officeDocument/2006/relationships/oleObject" Target="../embeddings/oleObject20.bin"/><Relationship Id="rId12" Type="http://schemas.openxmlformats.org/officeDocument/2006/relationships/image" Target="../media/image96.wmf"/><Relationship Id="rId17" Type="http://schemas.openxmlformats.org/officeDocument/2006/relationships/oleObject" Target="../embeddings/oleObject27.bin"/><Relationship Id="rId25" Type="http://schemas.openxmlformats.org/officeDocument/2006/relationships/oleObject" Target="../embeddings/oleObject31.bin"/><Relationship Id="rId33" Type="http://schemas.openxmlformats.org/officeDocument/2006/relationships/oleObject" Target="../embeddings/oleObject35.bin"/><Relationship Id="rId38" Type="http://schemas.openxmlformats.org/officeDocument/2006/relationships/image" Target="../media/image109.wmf"/><Relationship Id="rId46" Type="http://schemas.openxmlformats.org/officeDocument/2006/relationships/image" Target="../media/image113.wmf"/><Relationship Id="rId59" Type="http://schemas.openxmlformats.org/officeDocument/2006/relationships/oleObject" Target="../embeddings/oleObject48.bin"/><Relationship Id="rId67" Type="http://schemas.openxmlformats.org/officeDocument/2006/relationships/oleObject" Target="../embeddings/oleObject52.bin"/><Relationship Id="rId20" Type="http://schemas.openxmlformats.org/officeDocument/2006/relationships/image" Target="../media/image100.wmf"/><Relationship Id="rId41" Type="http://schemas.openxmlformats.org/officeDocument/2006/relationships/oleObject" Target="../embeddings/oleObject39.bin"/><Relationship Id="rId54" Type="http://schemas.openxmlformats.org/officeDocument/2006/relationships/image" Target="../media/image117.wmf"/><Relationship Id="rId62" Type="http://schemas.openxmlformats.org/officeDocument/2006/relationships/image" Target="../media/image121.wmf"/><Relationship Id="rId70" Type="http://schemas.openxmlformats.org/officeDocument/2006/relationships/image" Target="../media/image125.wmf"/><Relationship Id="rId75" Type="http://schemas.openxmlformats.org/officeDocument/2006/relationships/oleObject" Target="../embeddings/oleObject56.bin"/><Relationship Id="rId83" Type="http://schemas.openxmlformats.org/officeDocument/2006/relationships/oleObject" Target="../embeddings/oleObject60.bin"/><Relationship Id="rId1" Type="http://schemas.openxmlformats.org/officeDocument/2006/relationships/vmlDrawing" Target="../drawings/vmlDrawing7.vml"/><Relationship Id="rId6" Type="http://schemas.openxmlformats.org/officeDocument/2006/relationships/image" Target="../media/image93.wmf"/><Relationship Id="rId15" Type="http://schemas.openxmlformats.org/officeDocument/2006/relationships/oleObject" Target="../embeddings/oleObject26.bin"/><Relationship Id="rId23" Type="http://schemas.openxmlformats.org/officeDocument/2006/relationships/oleObject" Target="../embeddings/oleObject30.bin"/><Relationship Id="rId28" Type="http://schemas.openxmlformats.org/officeDocument/2006/relationships/image" Target="../media/image104.wmf"/><Relationship Id="rId36" Type="http://schemas.openxmlformats.org/officeDocument/2006/relationships/image" Target="../media/image108.wmf"/><Relationship Id="rId49" Type="http://schemas.openxmlformats.org/officeDocument/2006/relationships/oleObject" Target="../embeddings/oleObject43.bin"/><Relationship Id="rId57" Type="http://schemas.openxmlformats.org/officeDocument/2006/relationships/oleObject" Target="../embeddings/oleObject47.bin"/></Relationships>
</file>

<file path=ppt/slides/_rels/slide5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61.bin"/><Relationship Id="rId7" Type="http://schemas.openxmlformats.org/officeDocument/2006/relationships/image" Target="../media/image136.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35.wmf"/><Relationship Id="rId5" Type="http://schemas.openxmlformats.org/officeDocument/2006/relationships/oleObject" Target="../embeddings/oleObject62.bin"/><Relationship Id="rId4" Type="http://schemas.openxmlformats.org/officeDocument/2006/relationships/image" Target="../media/image134.wmf"/></Relationships>
</file>

<file path=ppt/slides/_rels/slide57.xml.rels><?xml version="1.0" encoding="UTF-8" standalone="yes"?>
<Relationships xmlns="http://schemas.openxmlformats.org/package/2006/relationships"><Relationship Id="rId8" Type="http://schemas.openxmlformats.org/officeDocument/2006/relationships/image" Target="../media/image139.wmf"/><Relationship Id="rId13" Type="http://schemas.openxmlformats.org/officeDocument/2006/relationships/oleObject" Target="../embeddings/oleObject68.bin"/><Relationship Id="rId18" Type="http://schemas.openxmlformats.org/officeDocument/2006/relationships/image" Target="../media/image144.wmf"/><Relationship Id="rId26" Type="http://schemas.openxmlformats.org/officeDocument/2006/relationships/image" Target="../media/image148.wmf"/><Relationship Id="rId3" Type="http://schemas.openxmlformats.org/officeDocument/2006/relationships/oleObject" Target="../embeddings/oleObject63.bin"/><Relationship Id="rId21" Type="http://schemas.openxmlformats.org/officeDocument/2006/relationships/oleObject" Target="../embeddings/oleObject72.bin"/><Relationship Id="rId7" Type="http://schemas.openxmlformats.org/officeDocument/2006/relationships/oleObject" Target="../embeddings/oleObject65.bin"/><Relationship Id="rId12" Type="http://schemas.openxmlformats.org/officeDocument/2006/relationships/image" Target="../media/image141.wmf"/><Relationship Id="rId17" Type="http://schemas.openxmlformats.org/officeDocument/2006/relationships/oleObject" Target="../embeddings/oleObject70.bin"/><Relationship Id="rId25" Type="http://schemas.openxmlformats.org/officeDocument/2006/relationships/oleObject" Target="../embeddings/oleObject74.bin"/><Relationship Id="rId33" Type="http://schemas.openxmlformats.org/officeDocument/2006/relationships/image" Target="../media/image136.emf"/><Relationship Id="rId2" Type="http://schemas.openxmlformats.org/officeDocument/2006/relationships/slideLayout" Target="../slideLayouts/slideLayout2.xml"/><Relationship Id="rId16" Type="http://schemas.openxmlformats.org/officeDocument/2006/relationships/image" Target="../media/image143.wmf"/><Relationship Id="rId20" Type="http://schemas.openxmlformats.org/officeDocument/2006/relationships/image" Target="../media/image145.wmf"/><Relationship Id="rId29" Type="http://schemas.openxmlformats.org/officeDocument/2006/relationships/oleObject" Target="../embeddings/oleObject76.bin"/><Relationship Id="rId1" Type="http://schemas.openxmlformats.org/officeDocument/2006/relationships/vmlDrawing" Target="../drawings/vmlDrawing9.vml"/><Relationship Id="rId6" Type="http://schemas.openxmlformats.org/officeDocument/2006/relationships/image" Target="../media/image138.wmf"/><Relationship Id="rId11" Type="http://schemas.openxmlformats.org/officeDocument/2006/relationships/oleObject" Target="../embeddings/oleObject67.bin"/><Relationship Id="rId24" Type="http://schemas.openxmlformats.org/officeDocument/2006/relationships/image" Target="../media/image147.wmf"/><Relationship Id="rId32" Type="http://schemas.openxmlformats.org/officeDocument/2006/relationships/image" Target="../media/image151.wmf"/><Relationship Id="rId5" Type="http://schemas.openxmlformats.org/officeDocument/2006/relationships/oleObject" Target="../embeddings/oleObject64.bin"/><Relationship Id="rId15" Type="http://schemas.openxmlformats.org/officeDocument/2006/relationships/oleObject" Target="../embeddings/oleObject69.bin"/><Relationship Id="rId23" Type="http://schemas.openxmlformats.org/officeDocument/2006/relationships/oleObject" Target="../embeddings/oleObject73.bin"/><Relationship Id="rId28" Type="http://schemas.openxmlformats.org/officeDocument/2006/relationships/image" Target="../media/image149.wmf"/><Relationship Id="rId10" Type="http://schemas.openxmlformats.org/officeDocument/2006/relationships/image" Target="../media/image140.wmf"/><Relationship Id="rId19" Type="http://schemas.openxmlformats.org/officeDocument/2006/relationships/oleObject" Target="../embeddings/oleObject71.bin"/><Relationship Id="rId31" Type="http://schemas.openxmlformats.org/officeDocument/2006/relationships/oleObject" Target="../embeddings/oleObject77.bin"/><Relationship Id="rId4" Type="http://schemas.openxmlformats.org/officeDocument/2006/relationships/image" Target="../media/image137.wmf"/><Relationship Id="rId9" Type="http://schemas.openxmlformats.org/officeDocument/2006/relationships/oleObject" Target="../embeddings/oleObject66.bin"/><Relationship Id="rId14" Type="http://schemas.openxmlformats.org/officeDocument/2006/relationships/image" Target="../media/image142.wmf"/><Relationship Id="rId22" Type="http://schemas.openxmlformats.org/officeDocument/2006/relationships/image" Target="../media/image146.wmf"/><Relationship Id="rId27" Type="http://schemas.openxmlformats.org/officeDocument/2006/relationships/oleObject" Target="../embeddings/oleObject75.bin"/><Relationship Id="rId30" Type="http://schemas.openxmlformats.org/officeDocument/2006/relationships/image" Target="../media/image150.wmf"/></Relationships>
</file>

<file path=ppt/slides/_rels/slide58.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57.wmf"/><Relationship Id="rId5" Type="http://schemas.openxmlformats.org/officeDocument/2006/relationships/oleObject" Target="../embeddings/oleObject79.bin"/><Relationship Id="rId4" Type="http://schemas.openxmlformats.org/officeDocument/2006/relationships/image" Target="../media/image156.wmf"/></Relationships>
</file>

<file path=ppt/slides/_rels/slide63.xml.rels><?xml version="1.0" encoding="UTF-8" standalone="yes"?>
<Relationships xmlns="http://schemas.openxmlformats.org/package/2006/relationships"><Relationship Id="rId8" Type="http://schemas.openxmlformats.org/officeDocument/2006/relationships/image" Target="../media/image160.wmf"/><Relationship Id="rId3" Type="http://schemas.openxmlformats.org/officeDocument/2006/relationships/oleObject" Target="../embeddings/oleObject80.bin"/><Relationship Id="rId7"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59.wmf"/><Relationship Id="rId5" Type="http://schemas.openxmlformats.org/officeDocument/2006/relationships/oleObject" Target="../embeddings/oleObject81.bin"/><Relationship Id="rId4" Type="http://schemas.openxmlformats.org/officeDocument/2006/relationships/image" Target="../media/image158.wmf"/></Relationships>
</file>

<file path=ppt/slides/_rels/slide64.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64.emf"/><Relationship Id="rId5" Type="http://schemas.openxmlformats.org/officeDocument/2006/relationships/image" Target="../media/image163.emf"/><Relationship Id="rId4" Type="http://schemas.openxmlformats.org/officeDocument/2006/relationships/image" Target="../media/image162.emf"/></Relationships>
</file>

<file path=ppt/slides/_rels/slide65.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67.emf"/><Relationship Id="rId5" Type="http://schemas.openxmlformats.org/officeDocument/2006/relationships/image" Target="../media/image166.emf"/><Relationship Id="rId4" Type="http://schemas.openxmlformats.org/officeDocument/2006/relationships/image" Target="../media/image163.emf"/></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68.tif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tiff"/></Relationships>
</file>

<file path=ppt/slides/_rels/slide68.xml.rels><?xml version="1.0" encoding="UTF-8" standalone="yes"?>
<Relationships xmlns="http://schemas.openxmlformats.org/package/2006/relationships"><Relationship Id="rId3" Type="http://schemas.openxmlformats.org/officeDocument/2006/relationships/image" Target="../media/image172.tiff"/><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t>Ata Mahjoubfar</a:t>
            </a:r>
            <a:endParaRPr lang="en-US" dirty="0" smtClean="0">
              <a:solidFill>
                <a:schemeClr val="bg1">
                  <a:lumMod val="65000"/>
                </a:schemeClr>
              </a:solidFill>
            </a:endParaRPr>
          </a:p>
          <a:p>
            <a:endParaRPr lang="en-US" dirty="0"/>
          </a:p>
          <a:p>
            <a:r>
              <a:rPr lang="en-US" dirty="0" smtClean="0"/>
              <a:t>Jalali Lab</a:t>
            </a:r>
          </a:p>
          <a:p>
            <a:r>
              <a:rPr lang="en-US" dirty="0">
                <a:solidFill>
                  <a:schemeClr val="bg1">
                    <a:lumMod val="65000"/>
                  </a:schemeClr>
                </a:solidFill>
              </a:rPr>
              <a:t>Electrical Engineering </a:t>
            </a:r>
            <a:r>
              <a:rPr lang="en-US" dirty="0" smtClean="0">
                <a:solidFill>
                  <a:schemeClr val="bg1">
                    <a:lumMod val="65000"/>
                  </a:schemeClr>
                </a:solidFill>
              </a:rPr>
              <a:t>Department, UCLA</a:t>
            </a:r>
          </a:p>
          <a:p>
            <a:r>
              <a:rPr lang="en-US" dirty="0" smtClean="0"/>
              <a:t>NantWorks Lab</a:t>
            </a:r>
            <a:endParaRPr lang="en-US" dirty="0"/>
          </a:p>
          <a:p>
            <a:r>
              <a:rPr lang="en-US" dirty="0" smtClean="0">
                <a:solidFill>
                  <a:schemeClr val="bg1">
                    <a:lumMod val="65000"/>
                  </a:schemeClr>
                </a:solidFill>
              </a:rPr>
              <a:t>California NanoSystems Institute, Los Angeles</a:t>
            </a:r>
          </a:p>
        </p:txBody>
      </p:sp>
      <p:pic>
        <p:nvPicPr>
          <p:cNvPr id="10" name="Picture 17" descr="E:\Work\Photonics lab\STEAM\STEAM vibrometer 2D\Codes\Video Frames\Frame#1.png"/>
          <p:cNvPicPr>
            <a:picLocks noGrp="1" noChangeAspect="1" noChangeArrowheads="1"/>
          </p:cNvPicPr>
          <p:nvPr>
            <p:ph idx="10"/>
          </p:nvPr>
        </p:nvPicPr>
        <p:blipFill>
          <a:blip r:embed="rId3">
            <a:extLst>
              <a:ext uri="{28A0092B-C50C-407E-A947-70E740481C1C}">
                <a14:useLocalDpi xmlns:a14="http://schemas.microsoft.com/office/drawing/2010/main" val="0"/>
              </a:ext>
            </a:extLst>
          </a:blip>
          <a:stretch>
            <a:fillRect/>
          </a:stretch>
        </p:blipFill>
        <p:spPr bwMode="auto">
          <a:xfrm>
            <a:off x="361638" y="3276601"/>
            <a:ext cx="3073712" cy="16700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High-Speed Imaging and Optical Sensing </a:t>
            </a:r>
            <a:r>
              <a:rPr lang="en-US" dirty="0" smtClean="0"/>
              <a:t>Systems</a:t>
            </a:r>
            <a:br>
              <a:rPr lang="en-US" dirty="0" smtClean="0"/>
            </a:br>
            <a:r>
              <a:rPr lang="en-US" i="1" dirty="0" smtClean="0"/>
              <a:t>for Scientific, Industrial, and Biomedical </a:t>
            </a:r>
            <a:r>
              <a:rPr lang="en-US" i="1" dirty="0"/>
              <a:t>Applications</a:t>
            </a:r>
          </a:p>
        </p:txBody>
      </p:sp>
      <p:sp>
        <p:nvSpPr>
          <p:cNvPr id="6" name="Slide Number Placeholder 5"/>
          <p:cNvSpPr>
            <a:spLocks noGrp="1"/>
          </p:cNvSpPr>
          <p:nvPr>
            <p:ph type="sldNum" sz="quarter" idx="4"/>
          </p:nvPr>
        </p:nvSpPr>
        <p:spPr/>
        <p:txBody>
          <a:bodyPr/>
          <a:lstStyle/>
          <a:p>
            <a:fld id="{B6F15528-21DE-4FAA-801E-634DDDAF4B2B}" type="slidenum">
              <a:rPr lang="en-US" smtClean="0"/>
              <a:pPr/>
              <a:t>1</a:t>
            </a:fld>
            <a:endParaRPr lang="en-US" dirty="0"/>
          </a:p>
        </p:txBody>
      </p:sp>
      <p:sp>
        <p:nvSpPr>
          <p:cNvPr id="5" name="TextBox 4"/>
          <p:cNvSpPr txBox="1"/>
          <p:nvPr/>
        </p:nvSpPr>
        <p:spPr>
          <a:xfrm>
            <a:off x="4105275" y="5836106"/>
            <a:ext cx="304800" cy="215444"/>
          </a:xfrm>
          <a:prstGeom prst="rect">
            <a:avLst/>
          </a:prstGeom>
          <a:noFill/>
        </p:spPr>
        <p:txBody>
          <a:bodyPr wrap="square" rtlCol="0">
            <a:spAutoFit/>
          </a:bodyPr>
          <a:lstStyle/>
          <a:p>
            <a:r>
              <a:rPr lang="en-US" sz="800" dirty="0" smtClean="0">
                <a:solidFill>
                  <a:schemeClr val="bg1"/>
                </a:solidFill>
              </a:rPr>
              <a:t>[1]</a:t>
            </a:r>
            <a:endParaRPr lang="en-US" sz="800" dirty="0">
              <a:solidFill>
                <a:schemeClr val="bg1"/>
              </a:solidFill>
            </a:endParaRPr>
          </a:p>
        </p:txBody>
      </p:sp>
    </p:spTree>
    <p:extLst>
      <p:ext uri="{BB962C8B-B14F-4D97-AF65-F5344CB8AC3E}">
        <p14:creationId xmlns:p14="http://schemas.microsoft.com/office/powerpoint/2010/main" val="37507150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Experimental setup of Raman amplifier at 808 nm</a:t>
            </a:r>
            <a:endParaRPr lang="en-US" dirty="0"/>
          </a:p>
        </p:txBody>
      </p:sp>
      <p:pic>
        <p:nvPicPr>
          <p:cNvPr id="2050" name="Picture 2" descr="C:\GODA\UCLA\Raman_amplification_at_800_nm\papers\APL\figure1.tif"/>
          <p:cNvPicPr>
            <a:picLocks noChangeAspect="1" noChangeArrowheads="1"/>
          </p:cNvPicPr>
          <p:nvPr/>
        </p:nvPicPr>
        <p:blipFill rotWithShape="1">
          <a:blip r:embed="rId2" cstate="print"/>
          <a:srcRect b="4336"/>
          <a:stretch/>
        </p:blipFill>
        <p:spPr bwMode="auto">
          <a:xfrm>
            <a:off x="2025733" y="2397749"/>
            <a:ext cx="5518067" cy="4009314"/>
          </a:xfrm>
          <a:prstGeom prst="rect">
            <a:avLst/>
          </a:prstGeom>
          <a:noFill/>
        </p:spPr>
      </p:pic>
      <p:sp>
        <p:nvSpPr>
          <p:cNvPr id="133" name="TextBox 132"/>
          <p:cNvSpPr txBox="1"/>
          <p:nvPr/>
        </p:nvSpPr>
        <p:spPr>
          <a:xfrm>
            <a:off x="381000" y="3429000"/>
            <a:ext cx="1678242" cy="646331"/>
          </a:xfrm>
          <a:prstGeom prst="rect">
            <a:avLst/>
          </a:prstGeom>
          <a:solidFill>
            <a:srgbClr val="FFFF00"/>
          </a:solidFill>
        </p:spPr>
        <p:txBody>
          <a:bodyPr wrap="square" rtlCol="0">
            <a:spAutoFit/>
          </a:bodyPr>
          <a:lstStyle/>
          <a:p>
            <a:pPr algn="ctr"/>
            <a:r>
              <a:rPr lang="en-US" b="1" i="1" dirty="0" smtClean="0">
                <a:solidFill>
                  <a:schemeClr val="accent6">
                    <a:lumMod val="75000"/>
                  </a:schemeClr>
                </a:solidFill>
              </a:rPr>
              <a:t>Weak CW light at 808 nm</a:t>
            </a:r>
            <a:endParaRPr lang="en-US" b="1" i="1" dirty="0">
              <a:solidFill>
                <a:schemeClr val="accent6">
                  <a:lumMod val="75000"/>
                </a:schemeClr>
              </a:solidFill>
            </a:endParaRPr>
          </a:p>
        </p:txBody>
      </p:sp>
      <p:cxnSp>
        <p:nvCxnSpPr>
          <p:cNvPr id="135" name="Straight Arrow Connector 134"/>
          <p:cNvCxnSpPr/>
          <p:nvPr/>
        </p:nvCxnSpPr>
        <p:spPr>
          <a:xfrm flipV="1">
            <a:off x="1447802" y="3068479"/>
            <a:ext cx="685797" cy="360521"/>
          </a:xfrm>
          <a:prstGeom prst="straightConnector1">
            <a:avLst/>
          </a:prstGeom>
          <a:ln w="38100">
            <a:solidFill>
              <a:srgbClr val="FF3300"/>
            </a:solidFill>
            <a:tailEnd type="arrow"/>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3352801" y="1745155"/>
            <a:ext cx="4876799" cy="646331"/>
          </a:xfrm>
          <a:prstGeom prst="rect">
            <a:avLst/>
          </a:prstGeom>
          <a:solidFill>
            <a:srgbClr val="FFFF00"/>
          </a:solidFill>
        </p:spPr>
        <p:txBody>
          <a:bodyPr wrap="square" rtlCol="0">
            <a:spAutoFit/>
          </a:bodyPr>
          <a:lstStyle/>
          <a:p>
            <a:pPr algn="ctr"/>
            <a:r>
              <a:rPr lang="en-US" b="1" i="1" dirty="0" smtClean="0">
                <a:solidFill>
                  <a:schemeClr val="accent6">
                    <a:lumMod val="75000"/>
                  </a:schemeClr>
                </a:solidFill>
              </a:rPr>
              <a:t>Raman gain medium: 5 km long Ge-doped glass single-mode fiber with 4 </a:t>
            </a:r>
            <a:r>
              <a:rPr lang="en-US" b="1" i="1" dirty="0" smtClean="0">
                <a:solidFill>
                  <a:schemeClr val="accent6">
                    <a:lumMod val="75000"/>
                  </a:schemeClr>
                </a:solidFill>
                <a:sym typeface="Symbol"/>
              </a:rPr>
              <a:t>m mode-field diameter</a:t>
            </a:r>
            <a:endParaRPr lang="en-US" b="1" i="1" dirty="0">
              <a:solidFill>
                <a:schemeClr val="accent6">
                  <a:lumMod val="75000"/>
                </a:schemeClr>
              </a:solidFill>
            </a:endParaRPr>
          </a:p>
        </p:txBody>
      </p:sp>
      <p:cxnSp>
        <p:nvCxnSpPr>
          <p:cNvPr id="139" name="Straight Arrow Connector 138"/>
          <p:cNvCxnSpPr/>
          <p:nvPr/>
        </p:nvCxnSpPr>
        <p:spPr>
          <a:xfrm flipH="1">
            <a:off x="5318166" y="2397750"/>
            <a:ext cx="892653" cy="588910"/>
          </a:xfrm>
          <a:prstGeom prst="straightConnector1">
            <a:avLst/>
          </a:prstGeom>
          <a:ln w="38100">
            <a:solidFill>
              <a:srgbClr val="FF3300"/>
            </a:solidFill>
            <a:tailEnd type="arrow"/>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744323" y="5319443"/>
            <a:ext cx="1678242" cy="923330"/>
          </a:xfrm>
          <a:prstGeom prst="rect">
            <a:avLst/>
          </a:prstGeom>
          <a:solidFill>
            <a:srgbClr val="FFFF00"/>
          </a:solidFill>
        </p:spPr>
        <p:txBody>
          <a:bodyPr wrap="square" rtlCol="0">
            <a:spAutoFit/>
          </a:bodyPr>
          <a:lstStyle/>
          <a:p>
            <a:pPr algn="ctr"/>
            <a:r>
              <a:rPr lang="en-US" b="1" i="1" dirty="0" smtClean="0">
                <a:solidFill>
                  <a:schemeClr val="accent6">
                    <a:lumMod val="75000"/>
                  </a:schemeClr>
                </a:solidFill>
              </a:rPr>
              <a:t>Powerful CW light at 788 nm</a:t>
            </a:r>
          </a:p>
          <a:p>
            <a:pPr algn="ctr"/>
            <a:r>
              <a:rPr lang="en-US" b="1" i="1" dirty="0" smtClean="0">
                <a:solidFill>
                  <a:schemeClr val="accent6">
                    <a:lumMod val="75000"/>
                  </a:schemeClr>
                </a:solidFill>
              </a:rPr>
              <a:t>(~200 mW)</a:t>
            </a:r>
            <a:endParaRPr lang="en-US" b="1" i="1" dirty="0">
              <a:solidFill>
                <a:schemeClr val="accent6">
                  <a:lumMod val="75000"/>
                </a:schemeClr>
              </a:solidFill>
            </a:endParaRPr>
          </a:p>
        </p:txBody>
      </p:sp>
      <p:cxnSp>
        <p:nvCxnSpPr>
          <p:cNvPr id="147" name="Straight Arrow Connector 146"/>
          <p:cNvCxnSpPr/>
          <p:nvPr/>
        </p:nvCxnSpPr>
        <p:spPr>
          <a:xfrm rot="5400000" flipH="1" flipV="1">
            <a:off x="1734001" y="4710767"/>
            <a:ext cx="685799" cy="531555"/>
          </a:xfrm>
          <a:prstGeom prst="straightConnector1">
            <a:avLst/>
          </a:prstGeom>
          <a:ln w="38100">
            <a:solidFill>
              <a:srgbClr val="FF3300"/>
            </a:solidFill>
            <a:tailEnd type="arrow"/>
          </a:ln>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4294967295"/>
          </p:nvPr>
        </p:nvSpPr>
        <p:spPr>
          <a:xfrm>
            <a:off x="8686800" y="6481432"/>
            <a:ext cx="457200" cy="288925"/>
          </a:xfrm>
          <a:prstGeom prst="rect">
            <a:avLst/>
          </a:prstGeom>
        </p:spPr>
        <p:txBody>
          <a:bodyPr/>
          <a:lstStyle/>
          <a:p>
            <a:fld id="{3AC49A51-9E5C-41E6-BCEA-0352F10A8BB3}" type="slidenum">
              <a:rPr lang="en-US" smtClean="0"/>
              <a:pPr/>
              <a:t>10</a:t>
            </a:fld>
            <a:endParaRPr lang="en-US" dirty="0"/>
          </a:p>
        </p:txBody>
      </p:sp>
    </p:spTree>
    <p:extLst>
      <p:ext uri="{BB962C8B-B14F-4D97-AF65-F5344CB8AC3E}">
        <p14:creationId xmlns:p14="http://schemas.microsoft.com/office/powerpoint/2010/main" val="5010433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gure2"/>
          <p:cNvPicPr>
            <a:picLocks noChangeAspect="1" noChangeArrowheads="1"/>
          </p:cNvPicPr>
          <p:nvPr/>
        </p:nvPicPr>
        <p:blipFill>
          <a:blip r:embed="rId2" cstate="print"/>
          <a:srcRect l="6387" r="8383"/>
          <a:stretch>
            <a:fillRect/>
          </a:stretch>
        </p:blipFill>
        <p:spPr bwMode="auto">
          <a:xfrm>
            <a:off x="1370899" y="2353095"/>
            <a:ext cx="5942487" cy="3813212"/>
          </a:xfrm>
          <a:prstGeom prst="rect">
            <a:avLst/>
          </a:prstGeom>
          <a:noFill/>
          <a:ln w="9525">
            <a:noFill/>
            <a:miter lim="800000"/>
            <a:headEnd/>
            <a:tailEnd/>
          </a:ln>
        </p:spPr>
      </p:pic>
      <p:sp>
        <p:nvSpPr>
          <p:cNvPr id="2" name="Title 1"/>
          <p:cNvSpPr>
            <a:spLocks noGrp="1"/>
          </p:cNvSpPr>
          <p:nvPr>
            <p:ph type="title"/>
          </p:nvPr>
        </p:nvSpPr>
        <p:spPr/>
        <p:txBody>
          <a:bodyPr vert="horz" lIns="91440" tIns="45720" rIns="91440" bIns="45720" rtlCol="0" anchor="ctr">
            <a:normAutofit/>
          </a:bodyPr>
          <a:lstStyle/>
          <a:p>
            <a:r>
              <a:rPr lang="en-US" dirty="0"/>
              <a:t>Raman amplification in the 800 nm </a:t>
            </a:r>
            <a:r>
              <a:rPr lang="en-US" dirty="0" smtClean="0"/>
              <a:t>band</a:t>
            </a:r>
            <a:br>
              <a:rPr lang="en-US" dirty="0" smtClean="0"/>
            </a:br>
            <a:r>
              <a:rPr lang="en-US" dirty="0" smtClean="0"/>
              <a:t>for </a:t>
            </a:r>
            <a:r>
              <a:rPr lang="en-US" dirty="0"/>
              <a:t>the first time</a:t>
            </a:r>
          </a:p>
        </p:txBody>
      </p:sp>
      <p:sp>
        <p:nvSpPr>
          <p:cNvPr id="8" name="TextBox 7"/>
          <p:cNvSpPr txBox="1"/>
          <p:nvPr/>
        </p:nvSpPr>
        <p:spPr>
          <a:xfrm>
            <a:off x="4572000" y="1981200"/>
            <a:ext cx="2895600" cy="369332"/>
          </a:xfrm>
          <a:prstGeom prst="rect">
            <a:avLst/>
          </a:prstGeom>
          <a:solidFill>
            <a:srgbClr val="FFFF00"/>
          </a:solidFill>
        </p:spPr>
        <p:txBody>
          <a:bodyPr wrap="square" rtlCol="0">
            <a:spAutoFit/>
          </a:bodyPr>
          <a:lstStyle/>
          <a:p>
            <a:pPr algn="ctr"/>
            <a:r>
              <a:rPr lang="en-US" b="1" i="1" dirty="0" smtClean="0">
                <a:solidFill>
                  <a:schemeClr val="accent6">
                    <a:lumMod val="75000"/>
                  </a:schemeClr>
                </a:solidFill>
              </a:rPr>
              <a:t>On-off Raman gain of 4.7 dB</a:t>
            </a:r>
            <a:endParaRPr lang="en-US" b="1" i="1" dirty="0">
              <a:solidFill>
                <a:schemeClr val="accent6">
                  <a:lumMod val="75000"/>
                </a:schemeClr>
              </a:solidFill>
            </a:endParaRPr>
          </a:p>
        </p:txBody>
      </p:sp>
      <p:cxnSp>
        <p:nvCxnSpPr>
          <p:cNvPr id="9" name="Straight Arrow Connector 8"/>
          <p:cNvCxnSpPr/>
          <p:nvPr/>
        </p:nvCxnSpPr>
        <p:spPr>
          <a:xfrm rot="5400000">
            <a:off x="5448300" y="2316699"/>
            <a:ext cx="609600" cy="533400"/>
          </a:xfrm>
          <a:prstGeom prst="straightConnector1">
            <a:avLst/>
          </a:prstGeom>
          <a:ln w="38100">
            <a:solidFill>
              <a:srgbClr val="FF3300"/>
            </a:solidFill>
            <a:tailEnd type="arrow"/>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4294967295"/>
          </p:nvPr>
        </p:nvSpPr>
        <p:spPr>
          <a:xfrm>
            <a:off x="8686800" y="6481432"/>
            <a:ext cx="457200" cy="288925"/>
          </a:xfrm>
          <a:prstGeom prst="rect">
            <a:avLst/>
          </a:prstGeom>
        </p:spPr>
        <p:txBody>
          <a:bodyPr/>
          <a:lstStyle/>
          <a:p>
            <a:fld id="{3AC49A51-9E5C-41E6-BCEA-0352F10A8BB3}" type="slidenum">
              <a:rPr lang="en-US" smtClean="0"/>
              <a:pPr/>
              <a:t>11</a:t>
            </a:fld>
            <a:endParaRPr lang="en-US" dirty="0"/>
          </a:p>
        </p:txBody>
      </p:sp>
    </p:spTree>
    <p:extLst>
      <p:ext uri="{BB962C8B-B14F-4D97-AF65-F5344CB8AC3E}">
        <p14:creationId xmlns:p14="http://schemas.microsoft.com/office/powerpoint/2010/main" val="27659145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igure3"/>
          <p:cNvPicPr>
            <a:picLocks noChangeAspect="1" noChangeArrowheads="1"/>
          </p:cNvPicPr>
          <p:nvPr/>
        </p:nvPicPr>
        <p:blipFill>
          <a:blip r:embed="rId2" cstate="print"/>
          <a:srcRect l="5649" r="7385"/>
          <a:stretch>
            <a:fillRect/>
          </a:stretch>
        </p:blipFill>
        <p:spPr bwMode="auto">
          <a:xfrm>
            <a:off x="990599" y="1870125"/>
            <a:ext cx="6858001" cy="4454475"/>
          </a:xfrm>
          <a:prstGeom prst="rect">
            <a:avLst/>
          </a:prstGeom>
          <a:noFill/>
          <a:ln>
            <a:noFill/>
          </a:ln>
        </p:spPr>
      </p:pic>
      <p:sp>
        <p:nvSpPr>
          <p:cNvPr id="2" name="Title 1"/>
          <p:cNvSpPr>
            <a:spLocks noGrp="1"/>
          </p:cNvSpPr>
          <p:nvPr>
            <p:ph type="title"/>
          </p:nvPr>
        </p:nvSpPr>
        <p:spPr/>
        <p:txBody>
          <a:bodyPr vert="horz" lIns="91440" tIns="45720" rIns="91440" bIns="45720" rtlCol="0" anchor="ctr">
            <a:normAutofit/>
          </a:bodyPr>
          <a:lstStyle/>
          <a:p>
            <a:r>
              <a:rPr lang="en-US" dirty="0"/>
              <a:t>Raman gain coefficient </a:t>
            </a:r>
            <a:r>
              <a:rPr lang="en-US" dirty="0" smtClean="0"/>
              <a:t/>
            </a:r>
            <a:br>
              <a:rPr lang="en-US" dirty="0" smtClean="0"/>
            </a:br>
            <a:r>
              <a:rPr lang="en-US" dirty="0" smtClean="0"/>
              <a:t>peaks at </a:t>
            </a:r>
            <a:r>
              <a:rPr lang="en-US" dirty="0"/>
              <a:t>expected 14 </a:t>
            </a:r>
            <a:r>
              <a:rPr lang="en-US" dirty="0" smtClean="0"/>
              <a:t>THz frequency shift</a:t>
            </a:r>
            <a:endParaRPr lang="en-US" dirty="0"/>
          </a:p>
        </p:txBody>
      </p:sp>
      <p:sp>
        <p:nvSpPr>
          <p:cNvPr id="4" name="Slide Number Placeholder 3"/>
          <p:cNvSpPr>
            <a:spLocks noGrp="1"/>
          </p:cNvSpPr>
          <p:nvPr>
            <p:ph type="sldNum" sz="quarter" idx="4294967295"/>
          </p:nvPr>
        </p:nvSpPr>
        <p:spPr>
          <a:xfrm>
            <a:off x="8686800" y="6481432"/>
            <a:ext cx="457200" cy="288925"/>
          </a:xfrm>
          <a:prstGeom prst="rect">
            <a:avLst/>
          </a:prstGeom>
        </p:spPr>
        <p:txBody>
          <a:bodyPr/>
          <a:lstStyle/>
          <a:p>
            <a:fld id="{3AC49A51-9E5C-41E6-BCEA-0352F10A8BB3}" type="slidenum">
              <a:rPr lang="en-US" smtClean="0"/>
              <a:pPr/>
              <a:t>12</a:t>
            </a:fld>
            <a:endParaRPr lang="en-US" dirty="0"/>
          </a:p>
        </p:txBody>
      </p:sp>
    </p:spTree>
    <p:extLst>
      <p:ext uri="{BB962C8B-B14F-4D97-AF65-F5344CB8AC3E}">
        <p14:creationId xmlns:p14="http://schemas.microsoft.com/office/powerpoint/2010/main" val="9794793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smtClean="0">
                <a:solidFill>
                  <a:srgbClr val="FF0000"/>
                </a:solidFill>
              </a:rPr>
              <a:t>Enabling technologies</a:t>
            </a:r>
          </a:p>
          <a:p>
            <a:pPr lvl="1"/>
            <a:r>
              <a:rPr lang="en-US" dirty="0"/>
              <a:t>Optical </a:t>
            </a:r>
            <a:r>
              <a:rPr lang="en-US" dirty="0" smtClean="0"/>
              <a:t>amplification</a:t>
            </a:r>
          </a:p>
          <a:p>
            <a:pPr lvl="1"/>
            <a:r>
              <a:rPr lang="en-US" b="1" dirty="0" smtClean="0">
                <a:solidFill>
                  <a:srgbClr val="FF0000"/>
                </a:solidFill>
              </a:rPr>
              <a:t>Time-stretch</a:t>
            </a:r>
          </a:p>
          <a:p>
            <a:endParaRPr lang="en-US" dirty="0" smtClean="0"/>
          </a:p>
          <a:p>
            <a:r>
              <a:rPr lang="en-US" dirty="0" smtClean="0"/>
              <a:t>Novel high-throughput systems</a:t>
            </a:r>
          </a:p>
          <a:p>
            <a:pPr lvl="1"/>
            <a:r>
              <a:rPr lang="en-US" dirty="0" smtClean="0"/>
              <a:t>Nanometer-resolved </a:t>
            </a:r>
            <a:r>
              <a:rPr lang="en-US" dirty="0" err="1" smtClean="0"/>
              <a:t>vibrometer</a:t>
            </a:r>
            <a:endParaRPr lang="en-US" dirty="0"/>
          </a:p>
          <a:p>
            <a:pPr lvl="1"/>
            <a:r>
              <a:rPr lang="en-US" dirty="0" smtClean="0"/>
              <a:t>Ultrafast 3D Laser scanner</a:t>
            </a:r>
          </a:p>
          <a:p>
            <a:pPr lvl="1"/>
            <a:r>
              <a:rPr lang="en-US" dirty="0" smtClean="0"/>
              <a:t>Label-free imaging flow cytometer</a:t>
            </a:r>
          </a:p>
          <a:p>
            <a:endParaRPr lang="en-US" dirty="0" smtClean="0"/>
          </a:p>
          <a:p>
            <a:r>
              <a:rPr lang="en-US" dirty="0" smtClean="0"/>
              <a:t>Big-data challenge </a:t>
            </a:r>
          </a:p>
          <a:p>
            <a:pPr lvl="1"/>
            <a:r>
              <a:rPr lang="en-US" dirty="0" smtClean="0"/>
              <a:t>Quadrature demodulation for real-time processing</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13</a:t>
            </a:fld>
            <a:endParaRPr lang="en-US" dirty="0"/>
          </a:p>
        </p:txBody>
      </p:sp>
      <p:sp>
        <p:nvSpPr>
          <p:cNvPr id="7" name="Title 1"/>
          <p:cNvSpPr>
            <a:spLocks noGrp="1"/>
          </p:cNvSpPr>
          <p:nvPr>
            <p:ph type="title"/>
          </p:nvPr>
        </p:nvSpPr>
        <p:spPr>
          <a:xfrm>
            <a:off x="279400" y="762000"/>
            <a:ext cx="8588829" cy="1235240"/>
          </a:xfrm>
        </p:spPr>
        <p:txBody>
          <a:bodyPr>
            <a:normAutofit/>
          </a:bodyPr>
          <a:lstStyle/>
          <a:p>
            <a:r>
              <a:rPr lang="en-US" i="1" dirty="0" smtClean="0"/>
              <a:t>High-throughput </a:t>
            </a:r>
            <a:r>
              <a:rPr lang="en-US" i="1" dirty="0"/>
              <a:t>real-time</a:t>
            </a:r>
            <a:r>
              <a:rPr lang="en-US" dirty="0"/>
              <a:t> </a:t>
            </a:r>
            <a:r>
              <a:rPr lang="en-US" dirty="0" smtClean="0"/>
              <a:t>measurement instruments for</a:t>
            </a:r>
            <a:r>
              <a:rPr lang="en-US" i="1" dirty="0" smtClean="0"/>
              <a:t> capture and analysis of </a:t>
            </a:r>
            <a:r>
              <a:rPr lang="en-US" i="1" dirty="0"/>
              <a:t>fast phenomena</a:t>
            </a:r>
          </a:p>
        </p:txBody>
      </p:sp>
      <p:pic>
        <p:nvPicPr>
          <p:cNvPr id="8" name="Picture 2" descr="http://www.photonics.ucla.edu/images/app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4436" y="1981200"/>
            <a:ext cx="1983964"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descr="E:\Research\Presentation\PhD_defense\SECOMM.tif"/>
          <p:cNvPicPr>
            <a:picLocks noChangeAspect="1" noChangeArrowheads="1"/>
          </p:cNvPicPr>
          <p:nvPr/>
        </p:nvPicPr>
        <p:blipFill rotWithShape="1">
          <a:blip r:embed="rId4" cstate="print"/>
          <a:srcRect l="3573" t="1693" r="9122" b="6134"/>
          <a:stretch/>
        </p:blipFill>
        <p:spPr bwMode="auto">
          <a:xfrm>
            <a:off x="6400800" y="2895600"/>
            <a:ext cx="1668900" cy="2136766"/>
          </a:xfrm>
          <a:prstGeom prst="rect">
            <a:avLst/>
          </a:prstGeom>
          <a:noFill/>
          <a:ln>
            <a:noFill/>
          </a:ln>
        </p:spPr>
      </p:pic>
      <p:pic>
        <p:nvPicPr>
          <p:cNvPr id="10" name="Picture 8" descr="http://www.cellsignal.com/products/images/2118_ific_k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4920" y="3728120"/>
            <a:ext cx="1682080" cy="16820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im.wk.io/images/od/c3e9/how-does-analog-to-digital-conversion-workc.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11371" y="4985919"/>
            <a:ext cx="1999229" cy="13261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files.myopera.com/masthebee/albums/629591/guitar-center-strings-artistic-bullish.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56164" y="1905000"/>
            <a:ext cx="1983036" cy="1326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9392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6223" y="4236396"/>
            <a:ext cx="8595360" cy="483564"/>
          </a:xfrm>
        </p:spPr>
        <p:txBody>
          <a:bodyPr>
            <a:normAutofit lnSpcReduction="10000"/>
          </a:bodyPr>
          <a:lstStyle/>
          <a:p>
            <a:pPr marL="0" indent="0">
              <a:buNone/>
              <a:tabLst>
                <a:tab pos="1312863" algn="ctr"/>
                <a:tab pos="4173538" algn="ctr"/>
                <a:tab pos="6975475" algn="ctr"/>
              </a:tabLst>
            </a:pPr>
            <a:r>
              <a:rPr lang="en-US" sz="2800" dirty="0" smtClean="0"/>
              <a:t>	Modulation	Transmission	Detection</a:t>
            </a:r>
            <a:endParaRPr lang="en-US" sz="2800" dirty="0"/>
          </a:p>
        </p:txBody>
      </p:sp>
      <p:sp>
        <p:nvSpPr>
          <p:cNvPr id="3" name="Title 2"/>
          <p:cNvSpPr>
            <a:spLocks noGrp="1"/>
          </p:cNvSpPr>
          <p:nvPr>
            <p:ph type="title"/>
          </p:nvPr>
        </p:nvSpPr>
        <p:spPr/>
        <p:txBody>
          <a:bodyPr/>
          <a:lstStyle/>
          <a:p>
            <a:r>
              <a:rPr lang="en-US" i="1" dirty="0">
                <a:solidFill>
                  <a:srgbClr val="FF0000"/>
                </a:solidFill>
              </a:rPr>
              <a:t>Time-stretch</a:t>
            </a:r>
            <a:r>
              <a:rPr lang="en-US" dirty="0" smtClean="0"/>
              <a:t> ultra-short optical pulses</a:t>
            </a:r>
            <a:br>
              <a:rPr lang="en-US" dirty="0" smtClean="0"/>
            </a:br>
            <a:r>
              <a:rPr lang="en-US" dirty="0" smtClean="0"/>
              <a:t>to slow down fast phenomena</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14</a:t>
            </a:fld>
            <a:endParaRPr lang="en-US" dirty="0"/>
          </a:p>
        </p:txBody>
      </p:sp>
      <p:grpSp>
        <p:nvGrpSpPr>
          <p:cNvPr id="5" name="Group 4"/>
          <p:cNvGrpSpPr/>
          <p:nvPr/>
        </p:nvGrpSpPr>
        <p:grpSpPr>
          <a:xfrm>
            <a:off x="454740" y="2323578"/>
            <a:ext cx="2369677" cy="1684218"/>
            <a:chOff x="454740" y="2659182"/>
            <a:chExt cx="2369677" cy="1684218"/>
          </a:xfrm>
        </p:grpSpPr>
        <p:sp>
          <p:nvSpPr>
            <p:cNvPr id="91" name="Rectangle 64"/>
            <p:cNvSpPr>
              <a:spLocks noChangeArrowheads="1"/>
            </p:cNvSpPr>
            <p:nvPr/>
          </p:nvSpPr>
          <p:spPr bwMode="auto">
            <a:xfrm>
              <a:off x="454740" y="2659182"/>
              <a:ext cx="2369677" cy="1684218"/>
            </a:xfrm>
            <a:prstGeom prst="rect">
              <a:avLst/>
            </a:prstGeom>
            <a:solidFill>
              <a:srgbClr val="CCECFF"/>
            </a:solidFill>
            <a:ln w="9525" algn="ctr">
              <a:noFill/>
              <a:round/>
              <a:headEnd/>
              <a:tailEnd/>
            </a:ln>
          </p:spPr>
          <p:txBody>
            <a:bodyPr wrap="square" anchor="ctr">
              <a:spAutoFit/>
            </a:bodyPr>
            <a:lstStyle/>
            <a:p>
              <a:endParaRPr lang="en-US" dirty="0"/>
            </a:p>
          </p:txBody>
        </p:sp>
        <p:sp>
          <p:nvSpPr>
            <p:cNvPr id="59" name="Freeform 9"/>
            <p:cNvSpPr>
              <a:spLocks/>
            </p:cNvSpPr>
            <p:nvPr/>
          </p:nvSpPr>
          <p:spPr bwMode="auto">
            <a:xfrm>
              <a:off x="609600" y="2876475"/>
              <a:ext cx="184150" cy="793750"/>
            </a:xfrm>
            <a:custGeom>
              <a:avLst/>
              <a:gdLst>
                <a:gd name="T0" fmla="*/ 0 w 336"/>
                <a:gd name="T1" fmla="*/ 2147483647 h 392"/>
                <a:gd name="T2" fmla="*/ 2147483647 w 336"/>
                <a:gd name="T3" fmla="*/ 2147483647 h 392"/>
                <a:gd name="T4" fmla="*/ 2147483647 w 336"/>
                <a:gd name="T5" fmla="*/ 2147483647 h 392"/>
                <a:gd name="T6" fmla="*/ 2147483647 w 336"/>
                <a:gd name="T7" fmla="*/ 2147483647 h 392"/>
                <a:gd name="T8" fmla="*/ 0 w 336"/>
                <a:gd name="T9" fmla="*/ 2147483647 h 392"/>
                <a:gd name="T10" fmla="*/ 0 60000 65536"/>
                <a:gd name="T11" fmla="*/ 0 60000 65536"/>
                <a:gd name="T12" fmla="*/ 0 60000 65536"/>
                <a:gd name="T13" fmla="*/ 0 60000 65536"/>
                <a:gd name="T14" fmla="*/ 0 60000 65536"/>
                <a:gd name="T15" fmla="*/ 0 w 336"/>
                <a:gd name="T16" fmla="*/ 0 h 392"/>
                <a:gd name="T17" fmla="*/ 336 w 336"/>
                <a:gd name="T18" fmla="*/ 392 h 392"/>
              </a:gdLst>
              <a:ahLst/>
              <a:cxnLst>
                <a:cxn ang="T10">
                  <a:pos x="T0" y="T1"/>
                </a:cxn>
                <a:cxn ang="T11">
                  <a:pos x="T2" y="T3"/>
                </a:cxn>
                <a:cxn ang="T12">
                  <a:pos x="T4" y="T5"/>
                </a:cxn>
                <a:cxn ang="T13">
                  <a:pos x="T6" y="T7"/>
                </a:cxn>
                <a:cxn ang="T14">
                  <a:pos x="T8" y="T9"/>
                </a:cxn>
              </a:cxnLst>
              <a:rect l="T15" t="T16" r="T17" b="T18"/>
              <a:pathLst>
                <a:path w="336" h="392">
                  <a:moveTo>
                    <a:pt x="0" y="392"/>
                  </a:moveTo>
                  <a:cubicBezTo>
                    <a:pt x="0" y="252"/>
                    <a:pt x="0" y="112"/>
                    <a:pt x="48" y="56"/>
                  </a:cubicBezTo>
                  <a:cubicBezTo>
                    <a:pt x="96" y="0"/>
                    <a:pt x="240" y="0"/>
                    <a:pt x="288" y="56"/>
                  </a:cubicBezTo>
                  <a:cubicBezTo>
                    <a:pt x="336" y="112"/>
                    <a:pt x="336" y="252"/>
                    <a:pt x="336" y="392"/>
                  </a:cubicBezTo>
                  <a:cubicBezTo>
                    <a:pt x="336" y="392"/>
                    <a:pt x="0" y="392"/>
                    <a:pt x="0" y="392"/>
                  </a:cubicBezTo>
                  <a:close/>
                </a:path>
              </a:pathLst>
            </a:custGeom>
            <a:gradFill rotWithShape="1">
              <a:gsLst>
                <a:gs pos="0">
                  <a:srgbClr val="FF3399"/>
                </a:gs>
                <a:gs pos="25000">
                  <a:srgbClr val="FF6633"/>
                </a:gs>
                <a:gs pos="50000">
                  <a:srgbClr val="FFFF00"/>
                </a:gs>
                <a:gs pos="75000">
                  <a:srgbClr val="01A78F"/>
                </a:gs>
                <a:gs pos="100000">
                  <a:srgbClr val="3366FF"/>
                </a:gs>
              </a:gsLst>
              <a:lin ang="10800000" scaled="0"/>
            </a:gradFill>
            <a:ln w="9525">
              <a:noFill/>
              <a:round/>
              <a:headEnd/>
              <a:tailEnd/>
            </a:ln>
          </p:spPr>
          <p:txBody>
            <a:bodyPr/>
            <a:lstStyle/>
            <a:p>
              <a:endParaRPr lang="en-US" dirty="0"/>
            </a:p>
          </p:txBody>
        </p:sp>
        <p:sp>
          <p:nvSpPr>
            <p:cNvPr id="60" name="Freeform 24"/>
            <p:cNvSpPr>
              <a:spLocks/>
            </p:cNvSpPr>
            <p:nvPr/>
          </p:nvSpPr>
          <p:spPr bwMode="auto">
            <a:xfrm>
              <a:off x="2543175" y="2880444"/>
              <a:ext cx="217488" cy="785813"/>
            </a:xfrm>
            <a:custGeom>
              <a:avLst/>
              <a:gdLst>
                <a:gd name="T0" fmla="*/ 2147483647 w 1100"/>
                <a:gd name="T1" fmla="*/ 2147483647 h 444"/>
                <a:gd name="T2" fmla="*/ 2147483647 w 1100"/>
                <a:gd name="T3" fmla="*/ 2147483647 h 444"/>
                <a:gd name="T4" fmla="*/ 2147483647 w 1100"/>
                <a:gd name="T5" fmla="*/ 0 h 444"/>
                <a:gd name="T6" fmla="*/ 2147483647 w 1100"/>
                <a:gd name="T7" fmla="*/ 2147483647 h 444"/>
                <a:gd name="T8" fmla="*/ 2147483647 w 1100"/>
                <a:gd name="T9" fmla="*/ 2147483647 h 444"/>
                <a:gd name="T10" fmla="*/ 2147483647 w 1100"/>
                <a:gd name="T11" fmla="*/ 2147483647 h 444"/>
                <a:gd name="T12" fmla="*/ 2147483647 w 1100"/>
                <a:gd name="T13" fmla="*/ 2147483647 h 444"/>
                <a:gd name="T14" fmla="*/ 2147483647 w 1100"/>
                <a:gd name="T15" fmla="*/ 2147483647 h 444"/>
                <a:gd name="T16" fmla="*/ 2147483647 w 1100"/>
                <a:gd name="T17" fmla="*/ 2147483647 h 444"/>
                <a:gd name="T18" fmla="*/ 2147483647 w 1100"/>
                <a:gd name="T19" fmla="*/ 2147483647 h 444"/>
                <a:gd name="T20" fmla="*/ 2147483647 w 1100"/>
                <a:gd name="T21" fmla="*/ 2147483647 h 444"/>
                <a:gd name="T22" fmla="*/ 2147483647 w 1100"/>
                <a:gd name="T23" fmla="*/ 2147483647 h 444"/>
                <a:gd name="T24" fmla="*/ 2147483647 w 1100"/>
                <a:gd name="T25" fmla="*/ 2147483647 h 444"/>
                <a:gd name="T26" fmla="*/ 2147483647 w 1100"/>
                <a:gd name="T27" fmla="*/ 2147483647 h 444"/>
                <a:gd name="T28" fmla="*/ 2147483647 w 1100"/>
                <a:gd name="T29" fmla="*/ 2147483647 h 444"/>
                <a:gd name="T30" fmla="*/ 2147483647 w 1100"/>
                <a:gd name="T31" fmla="*/ 2147483647 h 444"/>
                <a:gd name="T32" fmla="*/ 2147483647 w 1100"/>
                <a:gd name="T33" fmla="*/ 2147483647 h 444"/>
                <a:gd name="T34" fmla="*/ 2147483647 w 1100"/>
                <a:gd name="T35" fmla="*/ 2147483647 h 444"/>
                <a:gd name="T36" fmla="*/ 2147483647 w 1100"/>
                <a:gd name="T37" fmla="*/ 2147483647 h 444"/>
                <a:gd name="T38" fmla="*/ 2147483647 w 1100"/>
                <a:gd name="T39" fmla="*/ 2147483647 h 444"/>
                <a:gd name="T40" fmla="*/ 0 w 1100"/>
                <a:gd name="T41" fmla="*/ 2147483647 h 444"/>
                <a:gd name="T42" fmla="*/ 0 w 1100"/>
                <a:gd name="T43" fmla="*/ 2147483647 h 444"/>
                <a:gd name="T44" fmla="*/ 2147483647 w 1100"/>
                <a:gd name="T45" fmla="*/ 2147483647 h 4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00"/>
                <a:gd name="T70" fmla="*/ 0 h 444"/>
                <a:gd name="T71" fmla="*/ 1100 w 1100"/>
                <a:gd name="T72" fmla="*/ 444 h 4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00" h="444">
                  <a:moveTo>
                    <a:pt x="2" y="100"/>
                  </a:moveTo>
                  <a:lnTo>
                    <a:pt x="76" y="34"/>
                  </a:lnTo>
                  <a:lnTo>
                    <a:pt x="123" y="0"/>
                  </a:lnTo>
                  <a:lnTo>
                    <a:pt x="185" y="2"/>
                  </a:lnTo>
                  <a:lnTo>
                    <a:pt x="340" y="214"/>
                  </a:lnTo>
                  <a:lnTo>
                    <a:pt x="356" y="228"/>
                  </a:lnTo>
                  <a:lnTo>
                    <a:pt x="394" y="232"/>
                  </a:lnTo>
                  <a:lnTo>
                    <a:pt x="481" y="144"/>
                  </a:lnTo>
                  <a:lnTo>
                    <a:pt x="509" y="138"/>
                  </a:lnTo>
                  <a:lnTo>
                    <a:pt x="589" y="180"/>
                  </a:lnTo>
                  <a:lnTo>
                    <a:pt x="615" y="178"/>
                  </a:lnTo>
                  <a:lnTo>
                    <a:pt x="642" y="166"/>
                  </a:lnTo>
                  <a:lnTo>
                    <a:pt x="752" y="38"/>
                  </a:lnTo>
                  <a:lnTo>
                    <a:pt x="776" y="32"/>
                  </a:lnTo>
                  <a:lnTo>
                    <a:pt x="802" y="42"/>
                  </a:lnTo>
                  <a:lnTo>
                    <a:pt x="919" y="232"/>
                  </a:lnTo>
                  <a:lnTo>
                    <a:pt x="961" y="238"/>
                  </a:lnTo>
                  <a:lnTo>
                    <a:pt x="993" y="226"/>
                  </a:lnTo>
                  <a:lnTo>
                    <a:pt x="1098" y="112"/>
                  </a:lnTo>
                  <a:lnTo>
                    <a:pt x="1100" y="444"/>
                  </a:lnTo>
                  <a:lnTo>
                    <a:pt x="0" y="444"/>
                  </a:lnTo>
                  <a:lnTo>
                    <a:pt x="0" y="102"/>
                  </a:lnTo>
                  <a:lnTo>
                    <a:pt x="2" y="100"/>
                  </a:lnTo>
                  <a:close/>
                </a:path>
              </a:pathLst>
            </a:custGeom>
            <a:gradFill rotWithShape="1">
              <a:gsLst>
                <a:gs pos="0">
                  <a:srgbClr val="FF3399"/>
                </a:gs>
                <a:gs pos="25000">
                  <a:srgbClr val="FF6633"/>
                </a:gs>
                <a:gs pos="50000">
                  <a:srgbClr val="FFFF00"/>
                </a:gs>
                <a:gs pos="75000">
                  <a:srgbClr val="01A78F"/>
                </a:gs>
                <a:gs pos="100000">
                  <a:srgbClr val="3366FF"/>
                </a:gs>
              </a:gsLst>
              <a:lin ang="10800000" scaled="0"/>
            </a:gradFill>
            <a:ln w="9525">
              <a:noFill/>
              <a:round/>
              <a:headEnd/>
              <a:tailEnd/>
            </a:ln>
          </p:spPr>
          <p:txBody>
            <a:bodyPr wrap="none" anchor="ctr"/>
            <a:lstStyle/>
            <a:p>
              <a:endParaRPr lang="en-US" dirty="0"/>
            </a:p>
          </p:txBody>
        </p:sp>
        <p:grpSp>
          <p:nvGrpSpPr>
            <p:cNvPr id="61" name="Group 33"/>
            <p:cNvGrpSpPr>
              <a:grpSpLocks/>
            </p:cNvGrpSpPr>
            <p:nvPr/>
          </p:nvGrpSpPr>
          <p:grpSpPr bwMode="auto">
            <a:xfrm>
              <a:off x="1309688" y="3012206"/>
              <a:ext cx="671512" cy="522288"/>
              <a:chOff x="5748084" y="2031962"/>
              <a:chExt cx="1838555" cy="522070"/>
            </a:xfrm>
          </p:grpSpPr>
          <p:sp>
            <p:nvSpPr>
              <p:cNvPr id="62" name="Freeform 10"/>
              <p:cNvSpPr>
                <a:spLocks/>
              </p:cNvSpPr>
              <p:nvPr/>
            </p:nvSpPr>
            <p:spPr bwMode="auto">
              <a:xfrm>
                <a:off x="6356466" y="2084388"/>
                <a:ext cx="609601" cy="463550"/>
              </a:xfrm>
              <a:custGeom>
                <a:avLst/>
                <a:gdLst>
                  <a:gd name="T0" fmla="*/ 0 w 272"/>
                  <a:gd name="T1" fmla="*/ 2147483647 h 340"/>
                  <a:gd name="T2" fmla="*/ 2147483647 w 272"/>
                  <a:gd name="T3" fmla="*/ 2147483647 h 340"/>
                  <a:gd name="T4" fmla="*/ 2147483647 w 272"/>
                  <a:gd name="T5" fmla="*/ 2147483647 h 340"/>
                  <a:gd name="T6" fmla="*/ 2147483647 w 272"/>
                  <a:gd name="T7" fmla="*/ 2147483647 h 340"/>
                  <a:gd name="T8" fmla="*/ 2147483647 w 272"/>
                  <a:gd name="T9" fmla="*/ 2147483647 h 340"/>
                  <a:gd name="T10" fmla="*/ 2147483647 w 272"/>
                  <a:gd name="T11" fmla="*/ 0 h 340"/>
                  <a:gd name="T12" fmla="*/ 2147483647 w 272"/>
                  <a:gd name="T13" fmla="*/ 2147483647 h 340"/>
                  <a:gd name="T14" fmla="*/ 2147483647 w 272"/>
                  <a:gd name="T15" fmla="*/ 2147483647 h 340"/>
                  <a:gd name="T16" fmla="*/ 2147483647 w 272"/>
                  <a:gd name="T17" fmla="*/ 2147483647 h 340"/>
                  <a:gd name="T18" fmla="*/ 2147483647 w 272"/>
                  <a:gd name="T19" fmla="*/ 2147483647 h 340"/>
                  <a:gd name="T20" fmla="*/ 2147483647 w 272"/>
                  <a:gd name="T21" fmla="*/ 2147483647 h 340"/>
                  <a:gd name="T22" fmla="*/ 2147483647 w 272"/>
                  <a:gd name="T23" fmla="*/ 2147483647 h 340"/>
                  <a:gd name="T24" fmla="*/ 2147483647 w 272"/>
                  <a:gd name="T25" fmla="*/ 2147483647 h 340"/>
                  <a:gd name="T26" fmla="*/ 2147483647 w 272"/>
                  <a:gd name="T27" fmla="*/ 2147483647 h 340"/>
                  <a:gd name="T28" fmla="*/ 2147483647 w 272"/>
                  <a:gd name="T29" fmla="*/ 2147483647 h 340"/>
                  <a:gd name="T30" fmla="*/ 2147483647 w 272"/>
                  <a:gd name="T31" fmla="*/ 2147483647 h 340"/>
                  <a:gd name="T32" fmla="*/ 2147483647 w 272"/>
                  <a:gd name="T33" fmla="*/ 2147483647 h 340"/>
                  <a:gd name="T34" fmla="*/ 2147483647 w 272"/>
                  <a:gd name="T35" fmla="*/ 2147483647 h 340"/>
                  <a:gd name="T36" fmla="*/ 2147483647 w 272"/>
                  <a:gd name="T37" fmla="*/ 2147483647 h 340"/>
                  <a:gd name="T38" fmla="*/ 2147483647 w 272"/>
                  <a:gd name="T39" fmla="*/ 2147483647 h 340"/>
                  <a:gd name="T40" fmla="*/ 2147483647 w 272"/>
                  <a:gd name="T41" fmla="*/ 2147483647 h 340"/>
                  <a:gd name="T42" fmla="*/ 2147483647 w 272"/>
                  <a:gd name="T43" fmla="*/ 2147483647 h 340"/>
                  <a:gd name="T44" fmla="*/ 2147483647 w 272"/>
                  <a:gd name="T45" fmla="*/ 2147483647 h 340"/>
                  <a:gd name="T46" fmla="*/ 2147483647 w 272"/>
                  <a:gd name="T47" fmla="*/ 2147483647 h 340"/>
                  <a:gd name="T48" fmla="*/ 2147483647 w 272"/>
                  <a:gd name="T49" fmla="*/ 2147483647 h 340"/>
                  <a:gd name="T50" fmla="*/ 2147483647 w 272"/>
                  <a:gd name="T51" fmla="*/ 2147483647 h 340"/>
                  <a:gd name="T52" fmla="*/ 2147483647 w 272"/>
                  <a:gd name="T53" fmla="*/ 2147483647 h 340"/>
                  <a:gd name="T54" fmla="*/ 2147483647 w 272"/>
                  <a:gd name="T55" fmla="*/ 2147483647 h 340"/>
                  <a:gd name="T56" fmla="*/ 2147483647 w 272"/>
                  <a:gd name="T57" fmla="*/ 2147483647 h 340"/>
                  <a:gd name="T58" fmla="*/ 2147483647 w 272"/>
                  <a:gd name="T59" fmla="*/ 2147483647 h 340"/>
                  <a:gd name="T60" fmla="*/ 2147483647 w 272"/>
                  <a:gd name="T61" fmla="*/ 2147483647 h 340"/>
                  <a:gd name="T62" fmla="*/ 2147483647 w 272"/>
                  <a:gd name="T63" fmla="*/ 2147483647 h 340"/>
                  <a:gd name="T64" fmla="*/ 2147483647 w 272"/>
                  <a:gd name="T65" fmla="*/ 2147483647 h 340"/>
                  <a:gd name="T66" fmla="*/ 2147483647 w 272"/>
                  <a:gd name="T67" fmla="*/ 2147483647 h 340"/>
                  <a:gd name="T68" fmla="*/ 2147483647 w 272"/>
                  <a:gd name="T69" fmla="*/ 2147483647 h 340"/>
                  <a:gd name="T70" fmla="*/ 2147483647 w 272"/>
                  <a:gd name="T71" fmla="*/ 2147483647 h 340"/>
                  <a:gd name="T72" fmla="*/ 2147483647 w 272"/>
                  <a:gd name="T73" fmla="*/ 2147483647 h 340"/>
                  <a:gd name="T74" fmla="*/ 2147483647 w 272"/>
                  <a:gd name="T75" fmla="*/ 2147483647 h 340"/>
                  <a:gd name="T76" fmla="*/ 2147483647 w 272"/>
                  <a:gd name="T77" fmla="*/ 2147483647 h 340"/>
                  <a:gd name="T78" fmla="*/ 2147483647 w 272"/>
                  <a:gd name="T79" fmla="*/ 2147483647 h 340"/>
                  <a:gd name="T80" fmla="*/ 2147483647 w 272"/>
                  <a:gd name="T81" fmla="*/ 2147483647 h 340"/>
                  <a:gd name="T82" fmla="*/ 2147483647 w 272"/>
                  <a:gd name="T83" fmla="*/ 2147483647 h 340"/>
                  <a:gd name="T84" fmla="*/ 2147483647 w 272"/>
                  <a:gd name="T85" fmla="*/ 2147483647 h 340"/>
                  <a:gd name="T86" fmla="*/ 2147483647 w 272"/>
                  <a:gd name="T87" fmla="*/ 2147483647 h 340"/>
                  <a:gd name="T88" fmla="*/ 2147483647 w 272"/>
                  <a:gd name="T89" fmla="*/ 2147483647 h 340"/>
                  <a:gd name="T90" fmla="*/ 2147483647 w 272"/>
                  <a:gd name="T91" fmla="*/ 2147483647 h 340"/>
                  <a:gd name="T92" fmla="*/ 2147483647 w 272"/>
                  <a:gd name="T93" fmla="*/ 2147483647 h 340"/>
                  <a:gd name="T94" fmla="*/ 2147483647 w 272"/>
                  <a:gd name="T95" fmla="*/ 2147483647 h 340"/>
                  <a:gd name="T96" fmla="*/ 2147483647 w 272"/>
                  <a:gd name="T97" fmla="*/ 2147483647 h 340"/>
                  <a:gd name="T98" fmla="*/ 2147483647 w 272"/>
                  <a:gd name="T99" fmla="*/ 2147483647 h 340"/>
                  <a:gd name="T100" fmla="*/ 2147483647 w 272"/>
                  <a:gd name="T101" fmla="*/ 2147483647 h 340"/>
                  <a:gd name="T102" fmla="*/ 2147483647 w 272"/>
                  <a:gd name="T103" fmla="*/ 2147483647 h 34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72"/>
                  <a:gd name="T157" fmla="*/ 0 h 340"/>
                  <a:gd name="T158" fmla="*/ 272 w 272"/>
                  <a:gd name="T159" fmla="*/ 340 h 34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72" h="340">
                    <a:moveTo>
                      <a:pt x="0" y="144"/>
                    </a:moveTo>
                    <a:lnTo>
                      <a:pt x="9" y="83"/>
                    </a:lnTo>
                    <a:lnTo>
                      <a:pt x="20" y="33"/>
                    </a:lnTo>
                    <a:lnTo>
                      <a:pt x="24" y="16"/>
                    </a:lnTo>
                    <a:lnTo>
                      <a:pt x="29" y="5"/>
                    </a:lnTo>
                    <a:lnTo>
                      <a:pt x="35" y="0"/>
                    </a:lnTo>
                    <a:lnTo>
                      <a:pt x="40" y="5"/>
                    </a:lnTo>
                    <a:lnTo>
                      <a:pt x="46" y="28"/>
                    </a:lnTo>
                    <a:lnTo>
                      <a:pt x="51" y="66"/>
                    </a:lnTo>
                    <a:lnTo>
                      <a:pt x="58" y="111"/>
                    </a:lnTo>
                    <a:lnTo>
                      <a:pt x="64" y="167"/>
                    </a:lnTo>
                    <a:lnTo>
                      <a:pt x="71" y="222"/>
                    </a:lnTo>
                    <a:lnTo>
                      <a:pt x="77" y="267"/>
                    </a:lnTo>
                    <a:lnTo>
                      <a:pt x="82" y="305"/>
                    </a:lnTo>
                    <a:lnTo>
                      <a:pt x="87" y="328"/>
                    </a:lnTo>
                    <a:lnTo>
                      <a:pt x="93" y="333"/>
                    </a:lnTo>
                    <a:lnTo>
                      <a:pt x="97" y="322"/>
                    </a:lnTo>
                    <a:lnTo>
                      <a:pt x="100" y="305"/>
                    </a:lnTo>
                    <a:lnTo>
                      <a:pt x="104" y="283"/>
                    </a:lnTo>
                    <a:lnTo>
                      <a:pt x="113" y="228"/>
                    </a:lnTo>
                    <a:lnTo>
                      <a:pt x="117" y="211"/>
                    </a:lnTo>
                    <a:lnTo>
                      <a:pt x="120" y="200"/>
                    </a:lnTo>
                    <a:lnTo>
                      <a:pt x="124" y="200"/>
                    </a:lnTo>
                    <a:lnTo>
                      <a:pt x="127" y="205"/>
                    </a:lnTo>
                    <a:lnTo>
                      <a:pt x="137" y="233"/>
                    </a:lnTo>
                    <a:lnTo>
                      <a:pt x="140" y="250"/>
                    </a:lnTo>
                    <a:lnTo>
                      <a:pt x="144" y="255"/>
                    </a:lnTo>
                    <a:lnTo>
                      <a:pt x="147" y="261"/>
                    </a:lnTo>
                    <a:lnTo>
                      <a:pt x="151" y="255"/>
                    </a:lnTo>
                    <a:lnTo>
                      <a:pt x="157" y="239"/>
                    </a:lnTo>
                    <a:lnTo>
                      <a:pt x="160" y="211"/>
                    </a:lnTo>
                    <a:lnTo>
                      <a:pt x="166" y="178"/>
                    </a:lnTo>
                    <a:lnTo>
                      <a:pt x="171" y="139"/>
                    </a:lnTo>
                    <a:lnTo>
                      <a:pt x="177" y="100"/>
                    </a:lnTo>
                    <a:lnTo>
                      <a:pt x="182" y="72"/>
                    </a:lnTo>
                    <a:lnTo>
                      <a:pt x="186" y="55"/>
                    </a:lnTo>
                    <a:lnTo>
                      <a:pt x="191" y="50"/>
                    </a:lnTo>
                    <a:lnTo>
                      <a:pt x="195" y="55"/>
                    </a:lnTo>
                    <a:lnTo>
                      <a:pt x="197" y="66"/>
                    </a:lnTo>
                    <a:lnTo>
                      <a:pt x="202" y="94"/>
                    </a:lnTo>
                    <a:lnTo>
                      <a:pt x="208" y="139"/>
                    </a:lnTo>
                    <a:lnTo>
                      <a:pt x="211" y="189"/>
                    </a:lnTo>
                    <a:lnTo>
                      <a:pt x="217" y="239"/>
                    </a:lnTo>
                    <a:lnTo>
                      <a:pt x="222" y="289"/>
                    </a:lnTo>
                    <a:lnTo>
                      <a:pt x="226" y="322"/>
                    </a:lnTo>
                    <a:lnTo>
                      <a:pt x="231" y="339"/>
                    </a:lnTo>
                    <a:lnTo>
                      <a:pt x="237" y="339"/>
                    </a:lnTo>
                    <a:lnTo>
                      <a:pt x="242" y="333"/>
                    </a:lnTo>
                    <a:lnTo>
                      <a:pt x="248" y="317"/>
                    </a:lnTo>
                    <a:lnTo>
                      <a:pt x="251" y="294"/>
                    </a:lnTo>
                    <a:lnTo>
                      <a:pt x="262" y="233"/>
                    </a:lnTo>
                    <a:lnTo>
                      <a:pt x="271" y="161"/>
                    </a:lnTo>
                  </a:path>
                </a:pathLst>
              </a:custGeom>
              <a:noFill/>
              <a:ln w="28575" cap="rnd">
                <a:solidFill>
                  <a:srgbClr val="FF0000"/>
                </a:solidFill>
                <a:round/>
                <a:headEnd type="none" w="sm" len="sm"/>
                <a:tailEnd type="none" w="sm" len="sm"/>
              </a:ln>
            </p:spPr>
            <p:txBody>
              <a:bodyPr/>
              <a:lstStyle/>
              <a:p>
                <a:endParaRPr lang="en-US" dirty="0"/>
              </a:p>
            </p:txBody>
          </p:sp>
          <p:sp>
            <p:nvSpPr>
              <p:cNvPr id="63" name="Freeform 10"/>
              <p:cNvSpPr>
                <a:spLocks/>
              </p:cNvSpPr>
              <p:nvPr/>
            </p:nvSpPr>
            <p:spPr bwMode="auto">
              <a:xfrm>
                <a:off x="5748084" y="2031962"/>
                <a:ext cx="609601" cy="463550"/>
              </a:xfrm>
              <a:custGeom>
                <a:avLst/>
                <a:gdLst>
                  <a:gd name="T0" fmla="*/ 0 w 272"/>
                  <a:gd name="T1" fmla="*/ 2147483647 h 340"/>
                  <a:gd name="T2" fmla="*/ 2147483647 w 272"/>
                  <a:gd name="T3" fmla="*/ 2147483647 h 340"/>
                  <a:gd name="T4" fmla="*/ 2147483647 w 272"/>
                  <a:gd name="T5" fmla="*/ 2147483647 h 340"/>
                  <a:gd name="T6" fmla="*/ 2147483647 w 272"/>
                  <a:gd name="T7" fmla="*/ 2147483647 h 340"/>
                  <a:gd name="T8" fmla="*/ 2147483647 w 272"/>
                  <a:gd name="T9" fmla="*/ 2147483647 h 340"/>
                  <a:gd name="T10" fmla="*/ 2147483647 w 272"/>
                  <a:gd name="T11" fmla="*/ 0 h 340"/>
                  <a:gd name="T12" fmla="*/ 2147483647 w 272"/>
                  <a:gd name="T13" fmla="*/ 2147483647 h 340"/>
                  <a:gd name="T14" fmla="*/ 2147483647 w 272"/>
                  <a:gd name="T15" fmla="*/ 2147483647 h 340"/>
                  <a:gd name="T16" fmla="*/ 2147483647 w 272"/>
                  <a:gd name="T17" fmla="*/ 2147483647 h 340"/>
                  <a:gd name="T18" fmla="*/ 2147483647 w 272"/>
                  <a:gd name="T19" fmla="*/ 2147483647 h 340"/>
                  <a:gd name="T20" fmla="*/ 2147483647 w 272"/>
                  <a:gd name="T21" fmla="*/ 2147483647 h 340"/>
                  <a:gd name="T22" fmla="*/ 2147483647 w 272"/>
                  <a:gd name="T23" fmla="*/ 2147483647 h 340"/>
                  <a:gd name="T24" fmla="*/ 2147483647 w 272"/>
                  <a:gd name="T25" fmla="*/ 2147483647 h 340"/>
                  <a:gd name="T26" fmla="*/ 2147483647 w 272"/>
                  <a:gd name="T27" fmla="*/ 2147483647 h 340"/>
                  <a:gd name="T28" fmla="*/ 2147483647 w 272"/>
                  <a:gd name="T29" fmla="*/ 2147483647 h 340"/>
                  <a:gd name="T30" fmla="*/ 2147483647 w 272"/>
                  <a:gd name="T31" fmla="*/ 2147483647 h 340"/>
                  <a:gd name="T32" fmla="*/ 2147483647 w 272"/>
                  <a:gd name="T33" fmla="*/ 2147483647 h 340"/>
                  <a:gd name="T34" fmla="*/ 2147483647 w 272"/>
                  <a:gd name="T35" fmla="*/ 2147483647 h 340"/>
                  <a:gd name="T36" fmla="*/ 2147483647 w 272"/>
                  <a:gd name="T37" fmla="*/ 2147483647 h 340"/>
                  <a:gd name="T38" fmla="*/ 2147483647 w 272"/>
                  <a:gd name="T39" fmla="*/ 2147483647 h 340"/>
                  <a:gd name="T40" fmla="*/ 2147483647 w 272"/>
                  <a:gd name="T41" fmla="*/ 2147483647 h 340"/>
                  <a:gd name="T42" fmla="*/ 2147483647 w 272"/>
                  <a:gd name="T43" fmla="*/ 2147483647 h 340"/>
                  <a:gd name="T44" fmla="*/ 2147483647 w 272"/>
                  <a:gd name="T45" fmla="*/ 2147483647 h 340"/>
                  <a:gd name="T46" fmla="*/ 2147483647 w 272"/>
                  <a:gd name="T47" fmla="*/ 2147483647 h 340"/>
                  <a:gd name="T48" fmla="*/ 2147483647 w 272"/>
                  <a:gd name="T49" fmla="*/ 2147483647 h 340"/>
                  <a:gd name="T50" fmla="*/ 2147483647 w 272"/>
                  <a:gd name="T51" fmla="*/ 2147483647 h 340"/>
                  <a:gd name="T52" fmla="*/ 2147483647 w 272"/>
                  <a:gd name="T53" fmla="*/ 2147483647 h 340"/>
                  <a:gd name="T54" fmla="*/ 2147483647 w 272"/>
                  <a:gd name="T55" fmla="*/ 2147483647 h 340"/>
                  <a:gd name="T56" fmla="*/ 2147483647 w 272"/>
                  <a:gd name="T57" fmla="*/ 2147483647 h 340"/>
                  <a:gd name="T58" fmla="*/ 2147483647 w 272"/>
                  <a:gd name="T59" fmla="*/ 2147483647 h 340"/>
                  <a:gd name="T60" fmla="*/ 2147483647 w 272"/>
                  <a:gd name="T61" fmla="*/ 2147483647 h 340"/>
                  <a:gd name="T62" fmla="*/ 2147483647 w 272"/>
                  <a:gd name="T63" fmla="*/ 2147483647 h 340"/>
                  <a:gd name="T64" fmla="*/ 2147483647 w 272"/>
                  <a:gd name="T65" fmla="*/ 2147483647 h 340"/>
                  <a:gd name="T66" fmla="*/ 2147483647 w 272"/>
                  <a:gd name="T67" fmla="*/ 2147483647 h 340"/>
                  <a:gd name="T68" fmla="*/ 2147483647 w 272"/>
                  <a:gd name="T69" fmla="*/ 2147483647 h 340"/>
                  <a:gd name="T70" fmla="*/ 2147483647 w 272"/>
                  <a:gd name="T71" fmla="*/ 2147483647 h 340"/>
                  <a:gd name="T72" fmla="*/ 2147483647 w 272"/>
                  <a:gd name="T73" fmla="*/ 2147483647 h 340"/>
                  <a:gd name="T74" fmla="*/ 2147483647 w 272"/>
                  <a:gd name="T75" fmla="*/ 2147483647 h 340"/>
                  <a:gd name="T76" fmla="*/ 2147483647 w 272"/>
                  <a:gd name="T77" fmla="*/ 2147483647 h 340"/>
                  <a:gd name="T78" fmla="*/ 2147483647 w 272"/>
                  <a:gd name="T79" fmla="*/ 2147483647 h 340"/>
                  <a:gd name="T80" fmla="*/ 2147483647 w 272"/>
                  <a:gd name="T81" fmla="*/ 2147483647 h 340"/>
                  <a:gd name="T82" fmla="*/ 2147483647 w 272"/>
                  <a:gd name="T83" fmla="*/ 2147483647 h 340"/>
                  <a:gd name="T84" fmla="*/ 2147483647 w 272"/>
                  <a:gd name="T85" fmla="*/ 2147483647 h 340"/>
                  <a:gd name="T86" fmla="*/ 2147483647 w 272"/>
                  <a:gd name="T87" fmla="*/ 2147483647 h 340"/>
                  <a:gd name="T88" fmla="*/ 2147483647 w 272"/>
                  <a:gd name="T89" fmla="*/ 2147483647 h 340"/>
                  <a:gd name="T90" fmla="*/ 2147483647 w 272"/>
                  <a:gd name="T91" fmla="*/ 2147483647 h 340"/>
                  <a:gd name="T92" fmla="*/ 2147483647 w 272"/>
                  <a:gd name="T93" fmla="*/ 2147483647 h 340"/>
                  <a:gd name="T94" fmla="*/ 2147483647 w 272"/>
                  <a:gd name="T95" fmla="*/ 2147483647 h 340"/>
                  <a:gd name="T96" fmla="*/ 2147483647 w 272"/>
                  <a:gd name="T97" fmla="*/ 2147483647 h 340"/>
                  <a:gd name="T98" fmla="*/ 2147483647 w 272"/>
                  <a:gd name="T99" fmla="*/ 2147483647 h 340"/>
                  <a:gd name="T100" fmla="*/ 2147483647 w 272"/>
                  <a:gd name="T101" fmla="*/ 2147483647 h 340"/>
                  <a:gd name="T102" fmla="*/ 2147483647 w 272"/>
                  <a:gd name="T103" fmla="*/ 2147483647 h 34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72"/>
                  <a:gd name="T157" fmla="*/ 0 h 340"/>
                  <a:gd name="T158" fmla="*/ 272 w 272"/>
                  <a:gd name="T159" fmla="*/ 340 h 34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72" h="340">
                    <a:moveTo>
                      <a:pt x="0" y="144"/>
                    </a:moveTo>
                    <a:lnTo>
                      <a:pt x="9" y="83"/>
                    </a:lnTo>
                    <a:lnTo>
                      <a:pt x="20" y="33"/>
                    </a:lnTo>
                    <a:lnTo>
                      <a:pt x="24" y="16"/>
                    </a:lnTo>
                    <a:lnTo>
                      <a:pt x="29" y="5"/>
                    </a:lnTo>
                    <a:lnTo>
                      <a:pt x="35" y="0"/>
                    </a:lnTo>
                    <a:lnTo>
                      <a:pt x="40" y="5"/>
                    </a:lnTo>
                    <a:lnTo>
                      <a:pt x="46" y="28"/>
                    </a:lnTo>
                    <a:lnTo>
                      <a:pt x="51" y="66"/>
                    </a:lnTo>
                    <a:lnTo>
                      <a:pt x="58" y="111"/>
                    </a:lnTo>
                    <a:lnTo>
                      <a:pt x="64" y="167"/>
                    </a:lnTo>
                    <a:lnTo>
                      <a:pt x="71" y="222"/>
                    </a:lnTo>
                    <a:lnTo>
                      <a:pt x="77" y="267"/>
                    </a:lnTo>
                    <a:lnTo>
                      <a:pt x="82" y="305"/>
                    </a:lnTo>
                    <a:lnTo>
                      <a:pt x="87" y="328"/>
                    </a:lnTo>
                    <a:lnTo>
                      <a:pt x="93" y="333"/>
                    </a:lnTo>
                    <a:lnTo>
                      <a:pt x="97" y="322"/>
                    </a:lnTo>
                    <a:lnTo>
                      <a:pt x="100" y="305"/>
                    </a:lnTo>
                    <a:lnTo>
                      <a:pt x="104" y="283"/>
                    </a:lnTo>
                    <a:lnTo>
                      <a:pt x="113" y="228"/>
                    </a:lnTo>
                    <a:lnTo>
                      <a:pt x="117" y="211"/>
                    </a:lnTo>
                    <a:lnTo>
                      <a:pt x="120" y="200"/>
                    </a:lnTo>
                    <a:lnTo>
                      <a:pt x="124" y="200"/>
                    </a:lnTo>
                    <a:lnTo>
                      <a:pt x="127" y="205"/>
                    </a:lnTo>
                    <a:lnTo>
                      <a:pt x="137" y="233"/>
                    </a:lnTo>
                    <a:lnTo>
                      <a:pt x="140" y="250"/>
                    </a:lnTo>
                    <a:lnTo>
                      <a:pt x="144" y="255"/>
                    </a:lnTo>
                    <a:lnTo>
                      <a:pt x="147" y="261"/>
                    </a:lnTo>
                    <a:lnTo>
                      <a:pt x="151" y="255"/>
                    </a:lnTo>
                    <a:lnTo>
                      <a:pt x="157" y="239"/>
                    </a:lnTo>
                    <a:lnTo>
                      <a:pt x="160" y="211"/>
                    </a:lnTo>
                    <a:lnTo>
                      <a:pt x="166" y="178"/>
                    </a:lnTo>
                    <a:lnTo>
                      <a:pt x="171" y="139"/>
                    </a:lnTo>
                    <a:lnTo>
                      <a:pt x="177" y="100"/>
                    </a:lnTo>
                    <a:lnTo>
                      <a:pt x="182" y="72"/>
                    </a:lnTo>
                    <a:lnTo>
                      <a:pt x="186" y="55"/>
                    </a:lnTo>
                    <a:lnTo>
                      <a:pt x="191" y="50"/>
                    </a:lnTo>
                    <a:lnTo>
                      <a:pt x="195" y="55"/>
                    </a:lnTo>
                    <a:lnTo>
                      <a:pt x="197" y="66"/>
                    </a:lnTo>
                    <a:lnTo>
                      <a:pt x="202" y="94"/>
                    </a:lnTo>
                    <a:lnTo>
                      <a:pt x="208" y="139"/>
                    </a:lnTo>
                    <a:lnTo>
                      <a:pt x="211" y="189"/>
                    </a:lnTo>
                    <a:lnTo>
                      <a:pt x="217" y="239"/>
                    </a:lnTo>
                    <a:lnTo>
                      <a:pt x="222" y="289"/>
                    </a:lnTo>
                    <a:lnTo>
                      <a:pt x="226" y="322"/>
                    </a:lnTo>
                    <a:lnTo>
                      <a:pt x="231" y="339"/>
                    </a:lnTo>
                    <a:lnTo>
                      <a:pt x="237" y="339"/>
                    </a:lnTo>
                    <a:lnTo>
                      <a:pt x="242" y="333"/>
                    </a:lnTo>
                    <a:lnTo>
                      <a:pt x="248" y="317"/>
                    </a:lnTo>
                    <a:lnTo>
                      <a:pt x="251" y="294"/>
                    </a:lnTo>
                    <a:lnTo>
                      <a:pt x="262" y="233"/>
                    </a:lnTo>
                    <a:lnTo>
                      <a:pt x="271" y="161"/>
                    </a:lnTo>
                  </a:path>
                </a:pathLst>
              </a:custGeom>
              <a:noFill/>
              <a:ln w="28575" cap="rnd">
                <a:solidFill>
                  <a:schemeClr val="tx1"/>
                </a:solidFill>
                <a:round/>
                <a:headEnd type="none" w="sm" len="sm"/>
                <a:tailEnd type="none" w="sm" len="sm"/>
              </a:ln>
            </p:spPr>
            <p:txBody>
              <a:bodyPr/>
              <a:lstStyle/>
              <a:p>
                <a:endParaRPr lang="en-US" dirty="0"/>
              </a:p>
            </p:txBody>
          </p:sp>
          <p:sp>
            <p:nvSpPr>
              <p:cNvPr id="64" name="Freeform 10"/>
              <p:cNvSpPr>
                <a:spLocks/>
              </p:cNvSpPr>
              <p:nvPr/>
            </p:nvSpPr>
            <p:spPr bwMode="auto">
              <a:xfrm>
                <a:off x="6977038" y="2090482"/>
                <a:ext cx="609601" cy="463550"/>
              </a:xfrm>
              <a:custGeom>
                <a:avLst/>
                <a:gdLst>
                  <a:gd name="T0" fmla="*/ 0 w 272"/>
                  <a:gd name="T1" fmla="*/ 2147483647 h 340"/>
                  <a:gd name="T2" fmla="*/ 2147483647 w 272"/>
                  <a:gd name="T3" fmla="*/ 2147483647 h 340"/>
                  <a:gd name="T4" fmla="*/ 2147483647 w 272"/>
                  <a:gd name="T5" fmla="*/ 2147483647 h 340"/>
                  <a:gd name="T6" fmla="*/ 2147483647 w 272"/>
                  <a:gd name="T7" fmla="*/ 2147483647 h 340"/>
                  <a:gd name="T8" fmla="*/ 2147483647 w 272"/>
                  <a:gd name="T9" fmla="*/ 2147483647 h 340"/>
                  <a:gd name="T10" fmla="*/ 2147483647 w 272"/>
                  <a:gd name="T11" fmla="*/ 0 h 340"/>
                  <a:gd name="T12" fmla="*/ 2147483647 w 272"/>
                  <a:gd name="T13" fmla="*/ 2147483647 h 340"/>
                  <a:gd name="T14" fmla="*/ 2147483647 w 272"/>
                  <a:gd name="T15" fmla="*/ 2147483647 h 340"/>
                  <a:gd name="T16" fmla="*/ 2147483647 w 272"/>
                  <a:gd name="T17" fmla="*/ 2147483647 h 340"/>
                  <a:gd name="T18" fmla="*/ 2147483647 w 272"/>
                  <a:gd name="T19" fmla="*/ 2147483647 h 340"/>
                  <a:gd name="T20" fmla="*/ 2147483647 w 272"/>
                  <a:gd name="T21" fmla="*/ 2147483647 h 340"/>
                  <a:gd name="T22" fmla="*/ 2147483647 w 272"/>
                  <a:gd name="T23" fmla="*/ 2147483647 h 340"/>
                  <a:gd name="T24" fmla="*/ 2147483647 w 272"/>
                  <a:gd name="T25" fmla="*/ 2147483647 h 340"/>
                  <a:gd name="T26" fmla="*/ 2147483647 w 272"/>
                  <a:gd name="T27" fmla="*/ 2147483647 h 340"/>
                  <a:gd name="T28" fmla="*/ 2147483647 w 272"/>
                  <a:gd name="T29" fmla="*/ 2147483647 h 340"/>
                  <a:gd name="T30" fmla="*/ 2147483647 w 272"/>
                  <a:gd name="T31" fmla="*/ 2147483647 h 340"/>
                  <a:gd name="T32" fmla="*/ 2147483647 w 272"/>
                  <a:gd name="T33" fmla="*/ 2147483647 h 340"/>
                  <a:gd name="T34" fmla="*/ 2147483647 w 272"/>
                  <a:gd name="T35" fmla="*/ 2147483647 h 340"/>
                  <a:gd name="T36" fmla="*/ 2147483647 w 272"/>
                  <a:gd name="T37" fmla="*/ 2147483647 h 340"/>
                  <a:gd name="T38" fmla="*/ 2147483647 w 272"/>
                  <a:gd name="T39" fmla="*/ 2147483647 h 340"/>
                  <a:gd name="T40" fmla="*/ 2147483647 w 272"/>
                  <a:gd name="T41" fmla="*/ 2147483647 h 340"/>
                  <a:gd name="T42" fmla="*/ 2147483647 w 272"/>
                  <a:gd name="T43" fmla="*/ 2147483647 h 340"/>
                  <a:gd name="T44" fmla="*/ 2147483647 w 272"/>
                  <a:gd name="T45" fmla="*/ 2147483647 h 340"/>
                  <a:gd name="T46" fmla="*/ 2147483647 w 272"/>
                  <a:gd name="T47" fmla="*/ 2147483647 h 340"/>
                  <a:gd name="T48" fmla="*/ 2147483647 w 272"/>
                  <a:gd name="T49" fmla="*/ 2147483647 h 340"/>
                  <a:gd name="T50" fmla="*/ 2147483647 w 272"/>
                  <a:gd name="T51" fmla="*/ 2147483647 h 340"/>
                  <a:gd name="T52" fmla="*/ 2147483647 w 272"/>
                  <a:gd name="T53" fmla="*/ 2147483647 h 340"/>
                  <a:gd name="T54" fmla="*/ 2147483647 w 272"/>
                  <a:gd name="T55" fmla="*/ 2147483647 h 340"/>
                  <a:gd name="T56" fmla="*/ 2147483647 w 272"/>
                  <a:gd name="T57" fmla="*/ 2147483647 h 340"/>
                  <a:gd name="T58" fmla="*/ 2147483647 w 272"/>
                  <a:gd name="T59" fmla="*/ 2147483647 h 340"/>
                  <a:gd name="T60" fmla="*/ 2147483647 w 272"/>
                  <a:gd name="T61" fmla="*/ 2147483647 h 340"/>
                  <a:gd name="T62" fmla="*/ 2147483647 w 272"/>
                  <a:gd name="T63" fmla="*/ 2147483647 h 340"/>
                  <a:gd name="T64" fmla="*/ 2147483647 w 272"/>
                  <a:gd name="T65" fmla="*/ 2147483647 h 340"/>
                  <a:gd name="T66" fmla="*/ 2147483647 w 272"/>
                  <a:gd name="T67" fmla="*/ 2147483647 h 340"/>
                  <a:gd name="T68" fmla="*/ 2147483647 w 272"/>
                  <a:gd name="T69" fmla="*/ 2147483647 h 340"/>
                  <a:gd name="T70" fmla="*/ 2147483647 w 272"/>
                  <a:gd name="T71" fmla="*/ 2147483647 h 340"/>
                  <a:gd name="T72" fmla="*/ 2147483647 w 272"/>
                  <a:gd name="T73" fmla="*/ 2147483647 h 340"/>
                  <a:gd name="T74" fmla="*/ 2147483647 w 272"/>
                  <a:gd name="T75" fmla="*/ 2147483647 h 340"/>
                  <a:gd name="T76" fmla="*/ 2147483647 w 272"/>
                  <a:gd name="T77" fmla="*/ 2147483647 h 340"/>
                  <a:gd name="T78" fmla="*/ 2147483647 w 272"/>
                  <a:gd name="T79" fmla="*/ 2147483647 h 340"/>
                  <a:gd name="T80" fmla="*/ 2147483647 w 272"/>
                  <a:gd name="T81" fmla="*/ 2147483647 h 340"/>
                  <a:gd name="T82" fmla="*/ 2147483647 w 272"/>
                  <a:gd name="T83" fmla="*/ 2147483647 h 340"/>
                  <a:gd name="T84" fmla="*/ 2147483647 w 272"/>
                  <a:gd name="T85" fmla="*/ 2147483647 h 340"/>
                  <a:gd name="T86" fmla="*/ 2147483647 w 272"/>
                  <a:gd name="T87" fmla="*/ 2147483647 h 340"/>
                  <a:gd name="T88" fmla="*/ 2147483647 w 272"/>
                  <a:gd name="T89" fmla="*/ 2147483647 h 340"/>
                  <a:gd name="T90" fmla="*/ 2147483647 w 272"/>
                  <a:gd name="T91" fmla="*/ 2147483647 h 340"/>
                  <a:gd name="T92" fmla="*/ 2147483647 w 272"/>
                  <a:gd name="T93" fmla="*/ 2147483647 h 340"/>
                  <a:gd name="T94" fmla="*/ 2147483647 w 272"/>
                  <a:gd name="T95" fmla="*/ 2147483647 h 340"/>
                  <a:gd name="T96" fmla="*/ 2147483647 w 272"/>
                  <a:gd name="T97" fmla="*/ 2147483647 h 340"/>
                  <a:gd name="T98" fmla="*/ 2147483647 w 272"/>
                  <a:gd name="T99" fmla="*/ 2147483647 h 340"/>
                  <a:gd name="T100" fmla="*/ 2147483647 w 272"/>
                  <a:gd name="T101" fmla="*/ 2147483647 h 340"/>
                  <a:gd name="T102" fmla="*/ 2147483647 w 272"/>
                  <a:gd name="T103" fmla="*/ 2147483647 h 34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72"/>
                  <a:gd name="T157" fmla="*/ 0 h 340"/>
                  <a:gd name="T158" fmla="*/ 272 w 272"/>
                  <a:gd name="T159" fmla="*/ 340 h 34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72" h="340">
                    <a:moveTo>
                      <a:pt x="0" y="144"/>
                    </a:moveTo>
                    <a:lnTo>
                      <a:pt x="9" y="83"/>
                    </a:lnTo>
                    <a:lnTo>
                      <a:pt x="20" y="33"/>
                    </a:lnTo>
                    <a:lnTo>
                      <a:pt x="24" y="16"/>
                    </a:lnTo>
                    <a:lnTo>
                      <a:pt x="29" y="5"/>
                    </a:lnTo>
                    <a:lnTo>
                      <a:pt x="35" y="0"/>
                    </a:lnTo>
                    <a:lnTo>
                      <a:pt x="40" y="5"/>
                    </a:lnTo>
                    <a:lnTo>
                      <a:pt x="46" y="28"/>
                    </a:lnTo>
                    <a:lnTo>
                      <a:pt x="51" y="66"/>
                    </a:lnTo>
                    <a:lnTo>
                      <a:pt x="58" y="111"/>
                    </a:lnTo>
                    <a:lnTo>
                      <a:pt x="64" y="167"/>
                    </a:lnTo>
                    <a:lnTo>
                      <a:pt x="71" y="222"/>
                    </a:lnTo>
                    <a:lnTo>
                      <a:pt x="77" y="267"/>
                    </a:lnTo>
                    <a:lnTo>
                      <a:pt x="82" y="305"/>
                    </a:lnTo>
                    <a:lnTo>
                      <a:pt x="87" y="328"/>
                    </a:lnTo>
                    <a:lnTo>
                      <a:pt x="93" y="333"/>
                    </a:lnTo>
                    <a:lnTo>
                      <a:pt x="97" y="322"/>
                    </a:lnTo>
                    <a:lnTo>
                      <a:pt x="100" y="305"/>
                    </a:lnTo>
                    <a:lnTo>
                      <a:pt x="104" y="283"/>
                    </a:lnTo>
                    <a:lnTo>
                      <a:pt x="113" y="228"/>
                    </a:lnTo>
                    <a:lnTo>
                      <a:pt x="117" y="211"/>
                    </a:lnTo>
                    <a:lnTo>
                      <a:pt x="120" y="200"/>
                    </a:lnTo>
                    <a:lnTo>
                      <a:pt x="124" y="200"/>
                    </a:lnTo>
                    <a:lnTo>
                      <a:pt x="127" y="205"/>
                    </a:lnTo>
                    <a:lnTo>
                      <a:pt x="137" y="233"/>
                    </a:lnTo>
                    <a:lnTo>
                      <a:pt x="140" y="250"/>
                    </a:lnTo>
                    <a:lnTo>
                      <a:pt x="144" y="255"/>
                    </a:lnTo>
                    <a:lnTo>
                      <a:pt x="147" y="261"/>
                    </a:lnTo>
                    <a:lnTo>
                      <a:pt x="151" y="255"/>
                    </a:lnTo>
                    <a:lnTo>
                      <a:pt x="157" y="239"/>
                    </a:lnTo>
                    <a:lnTo>
                      <a:pt x="160" y="211"/>
                    </a:lnTo>
                    <a:lnTo>
                      <a:pt x="166" y="178"/>
                    </a:lnTo>
                    <a:lnTo>
                      <a:pt x="171" y="139"/>
                    </a:lnTo>
                    <a:lnTo>
                      <a:pt x="177" y="100"/>
                    </a:lnTo>
                    <a:lnTo>
                      <a:pt x="182" y="72"/>
                    </a:lnTo>
                    <a:lnTo>
                      <a:pt x="186" y="55"/>
                    </a:lnTo>
                    <a:lnTo>
                      <a:pt x="191" y="50"/>
                    </a:lnTo>
                    <a:lnTo>
                      <a:pt x="195" y="55"/>
                    </a:lnTo>
                    <a:lnTo>
                      <a:pt x="197" y="66"/>
                    </a:lnTo>
                    <a:lnTo>
                      <a:pt x="202" y="94"/>
                    </a:lnTo>
                    <a:lnTo>
                      <a:pt x="208" y="139"/>
                    </a:lnTo>
                    <a:lnTo>
                      <a:pt x="211" y="189"/>
                    </a:lnTo>
                    <a:lnTo>
                      <a:pt x="217" y="239"/>
                    </a:lnTo>
                    <a:lnTo>
                      <a:pt x="222" y="289"/>
                    </a:lnTo>
                    <a:lnTo>
                      <a:pt x="226" y="322"/>
                    </a:lnTo>
                    <a:lnTo>
                      <a:pt x="231" y="339"/>
                    </a:lnTo>
                    <a:lnTo>
                      <a:pt x="237" y="339"/>
                    </a:lnTo>
                    <a:lnTo>
                      <a:pt x="242" y="333"/>
                    </a:lnTo>
                    <a:lnTo>
                      <a:pt x="248" y="317"/>
                    </a:lnTo>
                    <a:lnTo>
                      <a:pt x="251" y="294"/>
                    </a:lnTo>
                    <a:lnTo>
                      <a:pt x="262" y="233"/>
                    </a:lnTo>
                    <a:lnTo>
                      <a:pt x="271" y="161"/>
                    </a:lnTo>
                  </a:path>
                </a:pathLst>
              </a:custGeom>
              <a:noFill/>
              <a:ln w="28575" cap="rnd">
                <a:solidFill>
                  <a:schemeClr val="tx1"/>
                </a:solidFill>
                <a:round/>
                <a:headEnd type="none" w="sm" len="sm"/>
                <a:tailEnd type="none" w="sm" len="sm"/>
              </a:ln>
            </p:spPr>
            <p:txBody>
              <a:bodyPr/>
              <a:lstStyle/>
              <a:p>
                <a:endParaRPr lang="en-US" dirty="0"/>
              </a:p>
            </p:txBody>
          </p:sp>
        </p:grpSp>
        <p:sp>
          <p:nvSpPr>
            <p:cNvPr id="66" name="TextBox 57"/>
            <p:cNvSpPr txBox="1">
              <a:spLocks noChangeArrowheads="1"/>
            </p:cNvSpPr>
            <p:nvPr/>
          </p:nvSpPr>
          <p:spPr bwMode="auto">
            <a:xfrm>
              <a:off x="2036763" y="2976488"/>
              <a:ext cx="454025" cy="646113"/>
            </a:xfrm>
            <a:prstGeom prst="rect">
              <a:avLst/>
            </a:prstGeom>
            <a:noFill/>
            <a:ln w="9525">
              <a:noFill/>
              <a:miter lim="800000"/>
              <a:headEnd/>
              <a:tailEnd/>
            </a:ln>
          </p:spPr>
          <p:txBody>
            <a:bodyPr wrap="none">
              <a:spAutoFit/>
            </a:bodyPr>
            <a:lstStyle/>
            <a:p>
              <a:pPr algn="l">
                <a:spcBef>
                  <a:spcPct val="0"/>
                </a:spcBef>
              </a:pPr>
              <a:r>
                <a:rPr lang="en-US" sz="3600" dirty="0"/>
                <a:t>=</a:t>
              </a:r>
            </a:p>
          </p:txBody>
        </p:sp>
        <p:sp>
          <p:nvSpPr>
            <p:cNvPr id="67" name="TextBox 72"/>
            <p:cNvSpPr txBox="1">
              <a:spLocks noChangeArrowheads="1"/>
            </p:cNvSpPr>
            <p:nvPr/>
          </p:nvSpPr>
          <p:spPr bwMode="auto">
            <a:xfrm>
              <a:off x="838200" y="2949501"/>
              <a:ext cx="484187" cy="708025"/>
            </a:xfrm>
            <a:prstGeom prst="rect">
              <a:avLst/>
            </a:prstGeom>
            <a:noFill/>
            <a:ln w="9525">
              <a:noFill/>
              <a:miter lim="800000"/>
              <a:headEnd/>
              <a:tailEnd/>
            </a:ln>
          </p:spPr>
          <p:txBody>
            <a:bodyPr wrap="none">
              <a:spAutoFit/>
            </a:bodyPr>
            <a:lstStyle/>
            <a:p>
              <a:pPr algn="l">
                <a:spcBef>
                  <a:spcPct val="0"/>
                </a:spcBef>
              </a:pPr>
              <a:r>
                <a:rPr lang="en-US" sz="4000" dirty="0" smtClean="0"/>
                <a:t>+</a:t>
              </a:r>
              <a:endParaRPr lang="en-US" sz="4000" dirty="0"/>
            </a:p>
          </p:txBody>
        </p:sp>
        <p:sp>
          <p:nvSpPr>
            <p:cNvPr id="68" name="TextBox 75"/>
            <p:cNvSpPr txBox="1">
              <a:spLocks noChangeArrowheads="1"/>
            </p:cNvSpPr>
            <p:nvPr/>
          </p:nvSpPr>
          <p:spPr bwMode="auto">
            <a:xfrm>
              <a:off x="454740" y="3898612"/>
              <a:ext cx="2365993" cy="292388"/>
            </a:xfrm>
            <a:prstGeom prst="rect">
              <a:avLst/>
            </a:prstGeom>
            <a:noFill/>
            <a:ln w="9525">
              <a:noFill/>
              <a:miter lim="800000"/>
              <a:headEnd/>
              <a:tailEnd/>
            </a:ln>
          </p:spPr>
          <p:txBody>
            <a:bodyPr wrap="square">
              <a:spAutoFit/>
            </a:bodyPr>
            <a:lstStyle/>
            <a:p>
              <a:pPr algn="l">
                <a:spcBef>
                  <a:spcPct val="0"/>
                </a:spcBef>
              </a:pPr>
              <a:r>
                <a:rPr lang="en-US" sz="1300" dirty="0" smtClean="0"/>
                <a:t>Spectral mapping of information</a:t>
              </a:r>
              <a:endParaRPr lang="en-US" sz="1300" dirty="0"/>
            </a:p>
          </p:txBody>
        </p:sp>
      </p:grpSp>
      <p:grpSp>
        <p:nvGrpSpPr>
          <p:cNvPr id="7" name="Group 6"/>
          <p:cNvGrpSpPr/>
          <p:nvPr/>
        </p:nvGrpSpPr>
        <p:grpSpPr>
          <a:xfrm>
            <a:off x="5670756" y="2323578"/>
            <a:ext cx="2856373" cy="1684218"/>
            <a:chOff x="5670756" y="2659182"/>
            <a:chExt cx="2856373" cy="1684218"/>
          </a:xfrm>
        </p:grpSpPr>
        <p:sp>
          <p:nvSpPr>
            <p:cNvPr id="92" name="Rectangle 64"/>
            <p:cNvSpPr>
              <a:spLocks noChangeArrowheads="1"/>
            </p:cNvSpPr>
            <p:nvPr/>
          </p:nvSpPr>
          <p:spPr bwMode="auto">
            <a:xfrm>
              <a:off x="6157452" y="2659182"/>
              <a:ext cx="2369677" cy="1684218"/>
            </a:xfrm>
            <a:prstGeom prst="rect">
              <a:avLst/>
            </a:prstGeom>
            <a:solidFill>
              <a:srgbClr val="CCECFF"/>
            </a:solidFill>
            <a:ln w="9525" algn="ctr">
              <a:noFill/>
              <a:round/>
              <a:headEnd/>
              <a:tailEnd/>
            </a:ln>
          </p:spPr>
          <p:txBody>
            <a:bodyPr wrap="square" anchor="ctr">
              <a:spAutoFit/>
            </a:bodyPr>
            <a:lstStyle/>
            <a:p>
              <a:endParaRPr lang="en-US" dirty="0"/>
            </a:p>
          </p:txBody>
        </p:sp>
        <p:cxnSp>
          <p:nvCxnSpPr>
            <p:cNvPr id="75" name="Straight Arrow Connector 74"/>
            <p:cNvCxnSpPr/>
            <p:nvPr/>
          </p:nvCxnSpPr>
          <p:spPr>
            <a:xfrm>
              <a:off x="5670756" y="3494922"/>
              <a:ext cx="473075" cy="0"/>
            </a:xfrm>
            <a:prstGeom prst="straightConnector1">
              <a:avLst/>
            </a:prstGeom>
            <a:ln w="50800">
              <a:solidFill>
                <a:schemeClr val="accent4">
                  <a:lumMod val="60000"/>
                  <a:lumOff val="40000"/>
                </a:schemeClr>
              </a:solidFill>
              <a:tailEnd type="arrow"/>
            </a:ln>
          </p:spPr>
          <p:style>
            <a:lnRef idx="2">
              <a:schemeClr val="accent2"/>
            </a:lnRef>
            <a:fillRef idx="0">
              <a:schemeClr val="accent2"/>
            </a:fillRef>
            <a:effectRef idx="1">
              <a:schemeClr val="accent2"/>
            </a:effectRef>
            <a:fontRef idx="minor">
              <a:schemeClr val="tx1"/>
            </a:fontRef>
          </p:style>
        </p:cxnSp>
        <p:sp>
          <p:nvSpPr>
            <p:cNvPr id="93" name="Freeform 24"/>
            <p:cNvSpPr>
              <a:spLocks/>
            </p:cNvSpPr>
            <p:nvPr/>
          </p:nvSpPr>
          <p:spPr bwMode="auto">
            <a:xfrm>
              <a:off x="6248400" y="3274036"/>
              <a:ext cx="858624" cy="410597"/>
            </a:xfrm>
            <a:custGeom>
              <a:avLst/>
              <a:gdLst>
                <a:gd name="T0" fmla="*/ 2147483647 w 1100"/>
                <a:gd name="T1" fmla="*/ 2147483647 h 444"/>
                <a:gd name="T2" fmla="*/ 2147483647 w 1100"/>
                <a:gd name="T3" fmla="*/ 2147483647 h 444"/>
                <a:gd name="T4" fmla="*/ 2147483647 w 1100"/>
                <a:gd name="T5" fmla="*/ 0 h 444"/>
                <a:gd name="T6" fmla="*/ 2147483647 w 1100"/>
                <a:gd name="T7" fmla="*/ 2147483647 h 444"/>
                <a:gd name="T8" fmla="*/ 2147483647 w 1100"/>
                <a:gd name="T9" fmla="*/ 2147483647 h 444"/>
                <a:gd name="T10" fmla="*/ 2147483647 w 1100"/>
                <a:gd name="T11" fmla="*/ 2147483647 h 444"/>
                <a:gd name="T12" fmla="*/ 2147483647 w 1100"/>
                <a:gd name="T13" fmla="*/ 2147483647 h 444"/>
                <a:gd name="T14" fmla="*/ 2147483647 w 1100"/>
                <a:gd name="T15" fmla="*/ 2147483647 h 444"/>
                <a:gd name="T16" fmla="*/ 2147483647 w 1100"/>
                <a:gd name="T17" fmla="*/ 2147483647 h 444"/>
                <a:gd name="T18" fmla="*/ 2147483647 w 1100"/>
                <a:gd name="T19" fmla="*/ 2147483647 h 444"/>
                <a:gd name="T20" fmla="*/ 2147483647 w 1100"/>
                <a:gd name="T21" fmla="*/ 2147483647 h 444"/>
                <a:gd name="T22" fmla="*/ 2147483647 w 1100"/>
                <a:gd name="T23" fmla="*/ 2147483647 h 444"/>
                <a:gd name="T24" fmla="*/ 2147483647 w 1100"/>
                <a:gd name="T25" fmla="*/ 2147483647 h 444"/>
                <a:gd name="T26" fmla="*/ 2147483647 w 1100"/>
                <a:gd name="T27" fmla="*/ 2147483647 h 444"/>
                <a:gd name="T28" fmla="*/ 2147483647 w 1100"/>
                <a:gd name="T29" fmla="*/ 2147483647 h 444"/>
                <a:gd name="T30" fmla="*/ 2147483647 w 1100"/>
                <a:gd name="T31" fmla="*/ 2147483647 h 444"/>
                <a:gd name="T32" fmla="*/ 2147483647 w 1100"/>
                <a:gd name="T33" fmla="*/ 2147483647 h 444"/>
                <a:gd name="T34" fmla="*/ 2147483647 w 1100"/>
                <a:gd name="T35" fmla="*/ 2147483647 h 444"/>
                <a:gd name="T36" fmla="*/ 2147483647 w 1100"/>
                <a:gd name="T37" fmla="*/ 2147483647 h 444"/>
                <a:gd name="T38" fmla="*/ 2147483647 w 1100"/>
                <a:gd name="T39" fmla="*/ 2147483647 h 444"/>
                <a:gd name="T40" fmla="*/ 0 w 1100"/>
                <a:gd name="T41" fmla="*/ 2147483647 h 444"/>
                <a:gd name="T42" fmla="*/ 0 w 1100"/>
                <a:gd name="T43" fmla="*/ 2147483647 h 444"/>
                <a:gd name="T44" fmla="*/ 2147483647 w 1100"/>
                <a:gd name="T45" fmla="*/ 2147483647 h 4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00"/>
                <a:gd name="T70" fmla="*/ 0 h 444"/>
                <a:gd name="T71" fmla="*/ 1100 w 1100"/>
                <a:gd name="T72" fmla="*/ 444 h 4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00" h="444">
                  <a:moveTo>
                    <a:pt x="2" y="100"/>
                  </a:moveTo>
                  <a:lnTo>
                    <a:pt x="76" y="34"/>
                  </a:lnTo>
                  <a:lnTo>
                    <a:pt x="123" y="0"/>
                  </a:lnTo>
                  <a:lnTo>
                    <a:pt x="185" y="2"/>
                  </a:lnTo>
                  <a:lnTo>
                    <a:pt x="340" y="214"/>
                  </a:lnTo>
                  <a:lnTo>
                    <a:pt x="356" y="228"/>
                  </a:lnTo>
                  <a:lnTo>
                    <a:pt x="394" y="232"/>
                  </a:lnTo>
                  <a:lnTo>
                    <a:pt x="481" y="144"/>
                  </a:lnTo>
                  <a:lnTo>
                    <a:pt x="509" y="138"/>
                  </a:lnTo>
                  <a:lnTo>
                    <a:pt x="589" y="180"/>
                  </a:lnTo>
                  <a:lnTo>
                    <a:pt x="615" y="178"/>
                  </a:lnTo>
                  <a:lnTo>
                    <a:pt x="642" y="166"/>
                  </a:lnTo>
                  <a:lnTo>
                    <a:pt x="752" y="38"/>
                  </a:lnTo>
                  <a:lnTo>
                    <a:pt x="776" y="32"/>
                  </a:lnTo>
                  <a:lnTo>
                    <a:pt x="802" y="42"/>
                  </a:lnTo>
                  <a:lnTo>
                    <a:pt x="919" y="232"/>
                  </a:lnTo>
                  <a:lnTo>
                    <a:pt x="961" y="238"/>
                  </a:lnTo>
                  <a:lnTo>
                    <a:pt x="993" y="226"/>
                  </a:lnTo>
                  <a:lnTo>
                    <a:pt x="1098" y="112"/>
                  </a:lnTo>
                  <a:lnTo>
                    <a:pt x="1100" y="444"/>
                  </a:lnTo>
                  <a:lnTo>
                    <a:pt x="0" y="444"/>
                  </a:lnTo>
                  <a:lnTo>
                    <a:pt x="0" y="102"/>
                  </a:lnTo>
                  <a:lnTo>
                    <a:pt x="2" y="100"/>
                  </a:lnTo>
                  <a:close/>
                </a:path>
              </a:pathLst>
            </a:custGeom>
            <a:gradFill rotWithShape="1">
              <a:gsLst>
                <a:gs pos="0">
                  <a:srgbClr val="FF3399"/>
                </a:gs>
                <a:gs pos="25000">
                  <a:srgbClr val="FF6633"/>
                </a:gs>
                <a:gs pos="50000">
                  <a:srgbClr val="FFFF00"/>
                </a:gs>
                <a:gs pos="75000">
                  <a:srgbClr val="01A78F"/>
                </a:gs>
                <a:gs pos="100000">
                  <a:srgbClr val="3366FF"/>
                </a:gs>
              </a:gsLst>
              <a:lin ang="10800000" scaled="0"/>
            </a:gradFill>
            <a:ln w="9525">
              <a:noFill/>
              <a:round/>
              <a:headEnd/>
              <a:tailEnd/>
            </a:ln>
          </p:spPr>
          <p:txBody>
            <a:bodyPr wrap="none" anchor="ctr"/>
            <a:lstStyle/>
            <a:p>
              <a:endParaRPr lang="en-US" dirty="0"/>
            </a:p>
          </p:txBody>
        </p:sp>
        <p:sp>
          <p:nvSpPr>
            <p:cNvPr id="97" name="Text Box 19"/>
            <p:cNvSpPr txBox="1">
              <a:spLocks noChangeArrowheads="1"/>
            </p:cNvSpPr>
            <p:nvPr/>
          </p:nvSpPr>
          <p:spPr bwMode="auto">
            <a:xfrm>
              <a:off x="6562364" y="3810000"/>
              <a:ext cx="1559851" cy="492443"/>
            </a:xfrm>
            <a:prstGeom prst="rect">
              <a:avLst/>
            </a:prstGeom>
            <a:noFill/>
            <a:ln w="9525">
              <a:noFill/>
              <a:miter lim="800000"/>
              <a:headEnd/>
              <a:tailEnd/>
            </a:ln>
          </p:spPr>
          <p:txBody>
            <a:bodyPr wrap="square">
              <a:spAutoFit/>
            </a:bodyPr>
            <a:lstStyle/>
            <a:p>
              <a:pPr algn="ctr"/>
              <a:r>
                <a:rPr lang="en-US" sz="1300" dirty="0" smtClean="0"/>
                <a:t>Photodetector and real-time digitizer</a:t>
              </a:r>
              <a:endParaRPr lang="en-US" sz="1300" dirty="0"/>
            </a:p>
          </p:txBody>
        </p:sp>
        <p:grpSp>
          <p:nvGrpSpPr>
            <p:cNvPr id="126" name="Group 125"/>
            <p:cNvGrpSpPr/>
            <p:nvPr/>
          </p:nvGrpSpPr>
          <p:grpSpPr>
            <a:xfrm>
              <a:off x="7195446" y="3156545"/>
              <a:ext cx="1110354" cy="565727"/>
              <a:chOff x="7183224" y="2668468"/>
              <a:chExt cx="1110354" cy="565727"/>
            </a:xfrm>
          </p:grpSpPr>
          <p:sp>
            <p:nvSpPr>
              <p:cNvPr id="98" name="Rectangle 13"/>
              <p:cNvSpPr>
                <a:spLocks noChangeAspect="1" noChangeArrowheads="1"/>
              </p:cNvSpPr>
              <p:nvPr/>
            </p:nvSpPr>
            <p:spPr bwMode="auto">
              <a:xfrm>
                <a:off x="7183224" y="2668468"/>
                <a:ext cx="1110354" cy="565727"/>
              </a:xfrm>
              <a:prstGeom prst="rect">
                <a:avLst/>
              </a:prstGeom>
              <a:solidFill>
                <a:schemeClr val="accent1"/>
              </a:solidFill>
              <a:ln w="9525">
                <a:miter lim="800000"/>
                <a:headEnd/>
                <a:tailEnd/>
              </a:ln>
              <a:scene3d>
                <a:camera prst="legacyObliqueTopRight"/>
                <a:lightRig rig="legacyFlat3" dir="b"/>
              </a:scene3d>
              <a:sp3d extrusionH="290500" prstMaterial="legacyMatte">
                <a:bevelT w="13500" h="13500" prst="angle"/>
                <a:bevelB w="13500" h="13500" prst="angle"/>
                <a:extrusionClr>
                  <a:schemeClr val="accent1"/>
                </a:extrusionClr>
              </a:sp3d>
            </p:spPr>
            <p:txBody>
              <a:bodyPr wrap="none" anchor="ctr">
                <a:flatTx/>
              </a:bodyPr>
              <a:lstStyle/>
              <a:p>
                <a:endParaRPr lang="en-US" dirty="0"/>
              </a:p>
            </p:txBody>
          </p:sp>
          <p:sp>
            <p:nvSpPr>
              <p:cNvPr id="99" name="Oval 15"/>
              <p:cNvSpPr>
                <a:spLocks noChangeAspect="1" noChangeArrowheads="1"/>
              </p:cNvSpPr>
              <p:nvPr/>
            </p:nvSpPr>
            <p:spPr bwMode="auto">
              <a:xfrm>
                <a:off x="7840177" y="2736859"/>
                <a:ext cx="98698" cy="111540"/>
              </a:xfrm>
              <a:prstGeom prst="ellipse">
                <a:avLst/>
              </a:prstGeom>
              <a:solidFill>
                <a:schemeClr val="bg1"/>
              </a:solidFill>
              <a:ln w="9525">
                <a:round/>
                <a:headEnd/>
                <a:tailEnd/>
              </a:ln>
              <a:scene3d>
                <a:camera prst="legacyObliqueTopRight"/>
                <a:lightRig rig="legacyFlat3" dir="b"/>
              </a:scene3d>
              <a:sp3d extrusionH="36500" prstMaterial="legacyMatte">
                <a:bevelT w="13500" h="13500" prst="angle"/>
                <a:bevelB w="13500" h="13500" prst="angle"/>
                <a:extrusionClr>
                  <a:schemeClr val="bg1"/>
                </a:extrusionClr>
              </a:sp3d>
            </p:spPr>
            <p:txBody>
              <a:bodyPr wrap="none" anchor="ctr">
                <a:flatTx/>
              </a:bodyPr>
              <a:lstStyle/>
              <a:p>
                <a:endParaRPr lang="en-US" dirty="0"/>
              </a:p>
            </p:txBody>
          </p:sp>
          <p:sp>
            <p:nvSpPr>
              <p:cNvPr id="100" name="Oval 16"/>
              <p:cNvSpPr>
                <a:spLocks noChangeAspect="1" noChangeArrowheads="1"/>
              </p:cNvSpPr>
              <p:nvPr/>
            </p:nvSpPr>
            <p:spPr bwMode="auto">
              <a:xfrm>
                <a:off x="8046055" y="2736859"/>
                <a:ext cx="100240" cy="111540"/>
              </a:xfrm>
              <a:prstGeom prst="ellipse">
                <a:avLst/>
              </a:prstGeom>
              <a:solidFill>
                <a:schemeClr val="bg1"/>
              </a:solidFill>
              <a:ln w="9525">
                <a:round/>
                <a:headEnd/>
                <a:tailEnd/>
              </a:ln>
              <a:scene3d>
                <a:camera prst="legacyObliqueTopRight"/>
                <a:lightRig rig="legacyFlat3" dir="b"/>
              </a:scene3d>
              <a:sp3d extrusionH="36500" prstMaterial="legacyMatte">
                <a:bevelT w="13500" h="13500" prst="angle"/>
                <a:bevelB w="13500" h="13500" prst="angle"/>
                <a:extrusionClr>
                  <a:schemeClr val="bg1"/>
                </a:extrusionClr>
              </a:sp3d>
            </p:spPr>
            <p:txBody>
              <a:bodyPr wrap="none" anchor="ctr">
                <a:flatTx/>
              </a:bodyPr>
              <a:lstStyle/>
              <a:p>
                <a:endParaRPr lang="en-US" dirty="0"/>
              </a:p>
            </p:txBody>
          </p:sp>
          <p:sp>
            <p:nvSpPr>
              <p:cNvPr id="101" name="Oval 17"/>
              <p:cNvSpPr>
                <a:spLocks noChangeAspect="1" noChangeArrowheads="1"/>
              </p:cNvSpPr>
              <p:nvPr/>
            </p:nvSpPr>
            <p:spPr bwMode="auto">
              <a:xfrm>
                <a:off x="7844032" y="2951015"/>
                <a:ext cx="97927" cy="111540"/>
              </a:xfrm>
              <a:prstGeom prst="ellipse">
                <a:avLst/>
              </a:prstGeom>
              <a:solidFill>
                <a:schemeClr val="bg1"/>
              </a:solidFill>
              <a:ln w="9525">
                <a:round/>
                <a:headEnd/>
                <a:tailEnd/>
              </a:ln>
              <a:scene3d>
                <a:camera prst="legacyObliqueTopRight"/>
                <a:lightRig rig="legacyFlat3" dir="b"/>
              </a:scene3d>
              <a:sp3d extrusionH="36500" prstMaterial="legacyMatte">
                <a:bevelT w="13500" h="13500" prst="angle"/>
                <a:bevelB w="13500" h="13500" prst="angle"/>
                <a:extrusionClr>
                  <a:schemeClr val="bg1"/>
                </a:extrusionClr>
              </a:sp3d>
            </p:spPr>
            <p:txBody>
              <a:bodyPr wrap="none" anchor="ctr">
                <a:flatTx/>
              </a:bodyPr>
              <a:lstStyle/>
              <a:p>
                <a:endParaRPr lang="en-US" dirty="0"/>
              </a:p>
            </p:txBody>
          </p:sp>
          <p:sp>
            <p:nvSpPr>
              <p:cNvPr id="102" name="Oval 20"/>
              <p:cNvSpPr>
                <a:spLocks noChangeAspect="1" noChangeArrowheads="1"/>
              </p:cNvSpPr>
              <p:nvPr/>
            </p:nvSpPr>
            <p:spPr bwMode="auto">
              <a:xfrm>
                <a:off x="8046055" y="2937630"/>
                <a:ext cx="100240" cy="116001"/>
              </a:xfrm>
              <a:prstGeom prst="ellipse">
                <a:avLst/>
              </a:prstGeom>
              <a:solidFill>
                <a:schemeClr val="bg1"/>
              </a:solidFill>
              <a:ln w="9525">
                <a:round/>
                <a:headEnd/>
                <a:tailEnd/>
              </a:ln>
              <a:scene3d>
                <a:camera prst="legacyObliqueTopRight"/>
                <a:lightRig rig="legacyFlat3" dir="b"/>
              </a:scene3d>
              <a:sp3d extrusionH="36500" prstMaterial="legacyMatte">
                <a:bevelT w="13500" h="13500" prst="angle"/>
                <a:bevelB w="13500" h="13500" prst="angle"/>
                <a:extrusionClr>
                  <a:schemeClr val="bg1"/>
                </a:extrusionClr>
              </a:sp3d>
            </p:spPr>
            <p:txBody>
              <a:bodyPr wrap="none" anchor="ctr">
                <a:flatTx/>
              </a:bodyPr>
              <a:lstStyle/>
              <a:p>
                <a:endParaRPr lang="en-US" dirty="0"/>
              </a:p>
            </p:txBody>
          </p:sp>
          <p:grpSp>
            <p:nvGrpSpPr>
              <p:cNvPr id="103" name="Group 58"/>
              <p:cNvGrpSpPr>
                <a:grpSpLocks/>
              </p:cNvGrpSpPr>
              <p:nvPr/>
            </p:nvGrpSpPr>
            <p:grpSpPr bwMode="auto">
              <a:xfrm>
                <a:off x="7352855" y="2758273"/>
                <a:ext cx="367804" cy="340864"/>
                <a:chOff x="652" y="2234"/>
                <a:chExt cx="477" cy="382"/>
              </a:xfrm>
            </p:grpSpPr>
            <p:sp>
              <p:nvSpPr>
                <p:cNvPr id="104" name="Freeform 9"/>
                <p:cNvSpPr>
                  <a:spLocks noChangeAspect="1"/>
                </p:cNvSpPr>
                <p:nvPr/>
              </p:nvSpPr>
              <p:spPr bwMode="auto">
                <a:xfrm>
                  <a:off x="652" y="2242"/>
                  <a:ext cx="471" cy="369"/>
                </a:xfrm>
                <a:custGeom>
                  <a:avLst/>
                  <a:gdLst>
                    <a:gd name="T0" fmla="*/ 0 w 1730"/>
                    <a:gd name="T1" fmla="*/ 8 h 439"/>
                    <a:gd name="T2" fmla="*/ 0 w 1730"/>
                    <a:gd name="T3" fmla="*/ 5 h 439"/>
                    <a:gd name="T4" fmla="*/ 0 w 1730"/>
                    <a:gd name="T5" fmla="*/ 3 h 439"/>
                    <a:gd name="T6" fmla="*/ 0 w 1730"/>
                    <a:gd name="T7" fmla="*/ 3 h 439"/>
                    <a:gd name="T8" fmla="*/ 0 w 1730"/>
                    <a:gd name="T9" fmla="*/ 3 h 439"/>
                    <a:gd name="T10" fmla="*/ 0 w 1730"/>
                    <a:gd name="T11" fmla="*/ 6 h 439"/>
                    <a:gd name="T12" fmla="*/ 0 w 1730"/>
                    <a:gd name="T13" fmla="*/ 8 h 439"/>
                    <a:gd name="T14" fmla="*/ 0 w 1730"/>
                    <a:gd name="T15" fmla="*/ 13 h 439"/>
                    <a:gd name="T16" fmla="*/ 0 w 1730"/>
                    <a:gd name="T17" fmla="*/ 19 h 439"/>
                    <a:gd name="T18" fmla="*/ 0 w 1730"/>
                    <a:gd name="T19" fmla="*/ 21 h 439"/>
                    <a:gd name="T20" fmla="*/ 0 w 1730"/>
                    <a:gd name="T21" fmla="*/ 24 h 439"/>
                    <a:gd name="T22" fmla="*/ 0 w 1730"/>
                    <a:gd name="T23" fmla="*/ 24 h 439"/>
                    <a:gd name="T24" fmla="*/ 0 w 1730"/>
                    <a:gd name="T25" fmla="*/ 24 h 439"/>
                    <a:gd name="T26" fmla="*/ 0 w 1730"/>
                    <a:gd name="T27" fmla="*/ 22 h 439"/>
                    <a:gd name="T28" fmla="*/ 0 w 1730"/>
                    <a:gd name="T29" fmla="*/ 18 h 439"/>
                    <a:gd name="T30" fmla="*/ 0 w 1730"/>
                    <a:gd name="T31" fmla="*/ 15 h 439"/>
                    <a:gd name="T32" fmla="*/ 0 w 1730"/>
                    <a:gd name="T33" fmla="*/ 14 h 439"/>
                    <a:gd name="T34" fmla="*/ 0 w 1730"/>
                    <a:gd name="T35" fmla="*/ 15 h 439"/>
                    <a:gd name="T36" fmla="*/ 0 w 1730"/>
                    <a:gd name="T37" fmla="*/ 17 h 439"/>
                    <a:gd name="T38" fmla="*/ 0 w 1730"/>
                    <a:gd name="T39" fmla="*/ 20 h 439"/>
                    <a:gd name="T40" fmla="*/ 0 w 1730"/>
                    <a:gd name="T41" fmla="*/ 21 h 439"/>
                    <a:gd name="T42" fmla="*/ 0 w 1730"/>
                    <a:gd name="T43" fmla="*/ 21 h 439"/>
                    <a:gd name="T44" fmla="*/ 0 w 1730"/>
                    <a:gd name="T45" fmla="*/ 20 h 439"/>
                    <a:gd name="T46" fmla="*/ 0 w 1730"/>
                    <a:gd name="T47" fmla="*/ 18 h 439"/>
                    <a:gd name="T48" fmla="*/ 0 w 1730"/>
                    <a:gd name="T49" fmla="*/ 14 h 439"/>
                    <a:gd name="T50" fmla="*/ 0 w 1730"/>
                    <a:gd name="T51" fmla="*/ 9 h 439"/>
                    <a:gd name="T52" fmla="*/ 0 w 1730"/>
                    <a:gd name="T53" fmla="*/ 4 h 439"/>
                    <a:gd name="T54" fmla="*/ 0 w 1730"/>
                    <a:gd name="T55" fmla="*/ 3 h 439"/>
                    <a:gd name="T56" fmla="*/ 0 w 1730"/>
                    <a:gd name="T57" fmla="*/ 0 h 439"/>
                    <a:gd name="T58" fmla="*/ 0 w 1730"/>
                    <a:gd name="T59" fmla="*/ 3 h 439"/>
                    <a:gd name="T60" fmla="*/ 0 w 1730"/>
                    <a:gd name="T61" fmla="*/ 3 h 439"/>
                    <a:gd name="T62" fmla="*/ 0 w 1730"/>
                    <a:gd name="T63" fmla="*/ 6 h 439"/>
                    <a:gd name="T64" fmla="*/ 0 w 1730"/>
                    <a:gd name="T65" fmla="*/ 13 h 439"/>
                    <a:gd name="T66" fmla="*/ 0 w 1730"/>
                    <a:gd name="T67" fmla="*/ 20 h 439"/>
                    <a:gd name="T68" fmla="*/ 0 w 1730"/>
                    <a:gd name="T69" fmla="*/ 24 h 439"/>
                    <a:gd name="T70" fmla="*/ 0 w 1730"/>
                    <a:gd name="T71" fmla="*/ 26 h 439"/>
                    <a:gd name="T72" fmla="*/ 0 w 1730"/>
                    <a:gd name="T73" fmla="*/ 28 h 439"/>
                    <a:gd name="T74" fmla="*/ 0 w 1730"/>
                    <a:gd name="T75" fmla="*/ 27 h 439"/>
                    <a:gd name="T76" fmla="*/ 0 w 1730"/>
                    <a:gd name="T77" fmla="*/ 25 h 439"/>
                    <a:gd name="T78" fmla="*/ 0 w 1730"/>
                    <a:gd name="T79" fmla="*/ 24 h 439"/>
                    <a:gd name="T80" fmla="*/ 0 w 1730"/>
                    <a:gd name="T81" fmla="*/ 18 h 439"/>
                    <a:gd name="T82" fmla="*/ 0 w 1730"/>
                    <a:gd name="T83" fmla="*/ 12 h 43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30"/>
                    <a:gd name="T127" fmla="*/ 0 h 439"/>
                    <a:gd name="T128" fmla="*/ 1730 w 1730"/>
                    <a:gd name="T129" fmla="*/ 439 h 43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30" h="439">
                      <a:moveTo>
                        <a:pt x="0" y="192"/>
                      </a:moveTo>
                      <a:lnTo>
                        <a:pt x="60" y="128"/>
                      </a:lnTo>
                      <a:lnTo>
                        <a:pt x="90" y="100"/>
                      </a:lnTo>
                      <a:lnTo>
                        <a:pt x="127" y="75"/>
                      </a:lnTo>
                      <a:lnTo>
                        <a:pt x="157" y="58"/>
                      </a:lnTo>
                      <a:lnTo>
                        <a:pt x="187" y="47"/>
                      </a:lnTo>
                      <a:lnTo>
                        <a:pt x="216" y="44"/>
                      </a:lnTo>
                      <a:lnTo>
                        <a:pt x="231" y="44"/>
                      </a:lnTo>
                      <a:lnTo>
                        <a:pt x="246" y="50"/>
                      </a:lnTo>
                      <a:lnTo>
                        <a:pt x="261" y="58"/>
                      </a:lnTo>
                      <a:lnTo>
                        <a:pt x="276" y="72"/>
                      </a:lnTo>
                      <a:lnTo>
                        <a:pt x="291" y="89"/>
                      </a:lnTo>
                      <a:lnTo>
                        <a:pt x="306" y="111"/>
                      </a:lnTo>
                      <a:lnTo>
                        <a:pt x="321" y="137"/>
                      </a:lnTo>
                      <a:lnTo>
                        <a:pt x="336" y="162"/>
                      </a:lnTo>
                      <a:lnTo>
                        <a:pt x="373" y="218"/>
                      </a:lnTo>
                      <a:lnTo>
                        <a:pt x="403" y="273"/>
                      </a:lnTo>
                      <a:lnTo>
                        <a:pt x="418" y="301"/>
                      </a:lnTo>
                      <a:lnTo>
                        <a:pt x="432" y="324"/>
                      </a:lnTo>
                      <a:lnTo>
                        <a:pt x="447" y="346"/>
                      </a:lnTo>
                      <a:lnTo>
                        <a:pt x="462" y="363"/>
                      </a:lnTo>
                      <a:lnTo>
                        <a:pt x="477" y="377"/>
                      </a:lnTo>
                      <a:lnTo>
                        <a:pt x="492" y="385"/>
                      </a:lnTo>
                      <a:lnTo>
                        <a:pt x="507" y="388"/>
                      </a:lnTo>
                      <a:lnTo>
                        <a:pt x="522" y="388"/>
                      </a:lnTo>
                      <a:lnTo>
                        <a:pt x="537" y="385"/>
                      </a:lnTo>
                      <a:lnTo>
                        <a:pt x="552" y="377"/>
                      </a:lnTo>
                      <a:lnTo>
                        <a:pt x="582" y="354"/>
                      </a:lnTo>
                      <a:lnTo>
                        <a:pt x="619" y="326"/>
                      </a:lnTo>
                      <a:lnTo>
                        <a:pt x="649" y="298"/>
                      </a:lnTo>
                      <a:lnTo>
                        <a:pt x="678" y="271"/>
                      </a:lnTo>
                      <a:lnTo>
                        <a:pt x="708" y="251"/>
                      </a:lnTo>
                      <a:lnTo>
                        <a:pt x="723" y="243"/>
                      </a:lnTo>
                      <a:lnTo>
                        <a:pt x="738" y="240"/>
                      </a:lnTo>
                      <a:lnTo>
                        <a:pt x="753" y="240"/>
                      </a:lnTo>
                      <a:lnTo>
                        <a:pt x="768" y="245"/>
                      </a:lnTo>
                      <a:lnTo>
                        <a:pt x="798" y="259"/>
                      </a:lnTo>
                      <a:lnTo>
                        <a:pt x="827" y="279"/>
                      </a:lnTo>
                      <a:lnTo>
                        <a:pt x="865" y="301"/>
                      </a:lnTo>
                      <a:lnTo>
                        <a:pt x="894" y="324"/>
                      </a:lnTo>
                      <a:lnTo>
                        <a:pt x="924" y="338"/>
                      </a:lnTo>
                      <a:lnTo>
                        <a:pt x="939" y="343"/>
                      </a:lnTo>
                      <a:lnTo>
                        <a:pt x="954" y="343"/>
                      </a:lnTo>
                      <a:lnTo>
                        <a:pt x="969" y="343"/>
                      </a:lnTo>
                      <a:lnTo>
                        <a:pt x="984" y="338"/>
                      </a:lnTo>
                      <a:lnTo>
                        <a:pt x="999" y="326"/>
                      </a:lnTo>
                      <a:lnTo>
                        <a:pt x="1014" y="310"/>
                      </a:lnTo>
                      <a:lnTo>
                        <a:pt x="1036" y="290"/>
                      </a:lnTo>
                      <a:lnTo>
                        <a:pt x="1051" y="265"/>
                      </a:lnTo>
                      <a:lnTo>
                        <a:pt x="1066" y="237"/>
                      </a:lnTo>
                      <a:lnTo>
                        <a:pt x="1081" y="209"/>
                      </a:lnTo>
                      <a:lnTo>
                        <a:pt x="1111" y="148"/>
                      </a:lnTo>
                      <a:lnTo>
                        <a:pt x="1148" y="89"/>
                      </a:lnTo>
                      <a:lnTo>
                        <a:pt x="1163" y="64"/>
                      </a:lnTo>
                      <a:lnTo>
                        <a:pt x="1178" y="42"/>
                      </a:lnTo>
                      <a:lnTo>
                        <a:pt x="1193" y="22"/>
                      </a:lnTo>
                      <a:lnTo>
                        <a:pt x="1207" y="8"/>
                      </a:lnTo>
                      <a:lnTo>
                        <a:pt x="1222" y="0"/>
                      </a:lnTo>
                      <a:lnTo>
                        <a:pt x="1237" y="0"/>
                      </a:lnTo>
                      <a:lnTo>
                        <a:pt x="1252" y="8"/>
                      </a:lnTo>
                      <a:lnTo>
                        <a:pt x="1267" y="22"/>
                      </a:lnTo>
                      <a:lnTo>
                        <a:pt x="1282" y="44"/>
                      </a:lnTo>
                      <a:lnTo>
                        <a:pt x="1297" y="70"/>
                      </a:lnTo>
                      <a:lnTo>
                        <a:pt x="1312" y="100"/>
                      </a:lnTo>
                      <a:lnTo>
                        <a:pt x="1327" y="137"/>
                      </a:lnTo>
                      <a:lnTo>
                        <a:pt x="1364" y="212"/>
                      </a:lnTo>
                      <a:lnTo>
                        <a:pt x="1394" y="287"/>
                      </a:lnTo>
                      <a:lnTo>
                        <a:pt x="1409" y="321"/>
                      </a:lnTo>
                      <a:lnTo>
                        <a:pt x="1424" y="354"/>
                      </a:lnTo>
                      <a:lnTo>
                        <a:pt x="1438" y="382"/>
                      </a:lnTo>
                      <a:lnTo>
                        <a:pt x="1453" y="405"/>
                      </a:lnTo>
                      <a:lnTo>
                        <a:pt x="1468" y="424"/>
                      </a:lnTo>
                      <a:lnTo>
                        <a:pt x="1483" y="432"/>
                      </a:lnTo>
                      <a:lnTo>
                        <a:pt x="1498" y="438"/>
                      </a:lnTo>
                      <a:lnTo>
                        <a:pt x="1513" y="438"/>
                      </a:lnTo>
                      <a:lnTo>
                        <a:pt x="1528" y="435"/>
                      </a:lnTo>
                      <a:lnTo>
                        <a:pt x="1543" y="430"/>
                      </a:lnTo>
                      <a:lnTo>
                        <a:pt x="1558" y="419"/>
                      </a:lnTo>
                      <a:lnTo>
                        <a:pt x="1573" y="407"/>
                      </a:lnTo>
                      <a:lnTo>
                        <a:pt x="1610" y="377"/>
                      </a:lnTo>
                      <a:lnTo>
                        <a:pt x="1640" y="338"/>
                      </a:lnTo>
                      <a:lnTo>
                        <a:pt x="1669" y="293"/>
                      </a:lnTo>
                      <a:lnTo>
                        <a:pt x="1699" y="243"/>
                      </a:lnTo>
                      <a:lnTo>
                        <a:pt x="1729" y="192"/>
                      </a:lnTo>
                    </a:path>
                  </a:pathLst>
                </a:custGeom>
                <a:noFill/>
                <a:ln w="25400" cap="rnd">
                  <a:solidFill>
                    <a:srgbClr val="FFC000"/>
                  </a:solidFill>
                  <a:round/>
                  <a:headEnd type="none" w="sm" len="sm"/>
                  <a:tailEnd type="none" w="sm" len="sm"/>
                </a:ln>
              </p:spPr>
              <p:txBody>
                <a:bodyPr/>
                <a:lstStyle/>
                <a:p>
                  <a:endParaRPr lang="en-US" dirty="0"/>
                </a:p>
              </p:txBody>
            </p:sp>
            <p:sp>
              <p:nvSpPr>
                <p:cNvPr id="105" name="Oval 36"/>
                <p:cNvSpPr>
                  <a:spLocks noChangeAspect="1" noChangeArrowheads="1"/>
                </p:cNvSpPr>
                <p:nvPr/>
              </p:nvSpPr>
              <p:spPr bwMode="auto">
                <a:xfrm>
                  <a:off x="652" y="2347"/>
                  <a:ext cx="29" cy="29"/>
                </a:xfrm>
                <a:prstGeom prst="ellipse">
                  <a:avLst/>
                </a:prstGeom>
                <a:solidFill>
                  <a:schemeClr val="tx1"/>
                </a:solidFill>
                <a:ln w="9525">
                  <a:noFill/>
                  <a:round/>
                  <a:headEnd/>
                  <a:tailEnd/>
                </a:ln>
              </p:spPr>
              <p:txBody>
                <a:bodyPr wrap="none" anchor="ctr"/>
                <a:lstStyle/>
                <a:p>
                  <a:endParaRPr lang="en-US" dirty="0"/>
                </a:p>
              </p:txBody>
            </p:sp>
            <p:sp>
              <p:nvSpPr>
                <p:cNvPr id="106" name="Oval 37"/>
                <p:cNvSpPr>
                  <a:spLocks noChangeAspect="1" noChangeArrowheads="1"/>
                </p:cNvSpPr>
                <p:nvPr/>
              </p:nvSpPr>
              <p:spPr bwMode="auto">
                <a:xfrm>
                  <a:off x="676" y="2284"/>
                  <a:ext cx="29" cy="29"/>
                </a:xfrm>
                <a:prstGeom prst="ellipse">
                  <a:avLst/>
                </a:prstGeom>
                <a:solidFill>
                  <a:schemeClr val="tx1"/>
                </a:solidFill>
                <a:ln w="9525">
                  <a:noFill/>
                  <a:round/>
                  <a:headEnd/>
                  <a:tailEnd/>
                </a:ln>
              </p:spPr>
              <p:txBody>
                <a:bodyPr wrap="none" anchor="ctr"/>
                <a:lstStyle/>
                <a:p>
                  <a:endParaRPr lang="en-US" dirty="0"/>
                </a:p>
              </p:txBody>
            </p:sp>
            <p:sp>
              <p:nvSpPr>
                <p:cNvPr id="107" name="Oval 38"/>
                <p:cNvSpPr>
                  <a:spLocks noChangeAspect="1" noChangeArrowheads="1"/>
                </p:cNvSpPr>
                <p:nvPr/>
              </p:nvSpPr>
              <p:spPr bwMode="auto">
                <a:xfrm>
                  <a:off x="722" y="2315"/>
                  <a:ext cx="29" cy="29"/>
                </a:xfrm>
                <a:prstGeom prst="ellipse">
                  <a:avLst/>
                </a:prstGeom>
                <a:solidFill>
                  <a:schemeClr val="tx1"/>
                </a:solidFill>
                <a:ln w="9525">
                  <a:noFill/>
                  <a:round/>
                  <a:headEnd/>
                  <a:tailEnd/>
                </a:ln>
              </p:spPr>
              <p:txBody>
                <a:bodyPr wrap="none" anchor="ctr"/>
                <a:lstStyle/>
                <a:p>
                  <a:endParaRPr lang="en-US" dirty="0"/>
                </a:p>
              </p:txBody>
            </p:sp>
            <p:sp>
              <p:nvSpPr>
                <p:cNvPr id="108" name="Oval 39"/>
                <p:cNvSpPr>
                  <a:spLocks noChangeArrowheads="1"/>
                </p:cNvSpPr>
                <p:nvPr/>
              </p:nvSpPr>
              <p:spPr bwMode="auto">
                <a:xfrm>
                  <a:off x="734" y="2382"/>
                  <a:ext cx="29" cy="29"/>
                </a:xfrm>
                <a:prstGeom prst="ellipse">
                  <a:avLst/>
                </a:prstGeom>
                <a:solidFill>
                  <a:schemeClr val="tx1"/>
                </a:solidFill>
                <a:ln w="9525">
                  <a:noFill/>
                  <a:round/>
                  <a:headEnd/>
                  <a:tailEnd/>
                </a:ln>
              </p:spPr>
              <p:txBody>
                <a:bodyPr wrap="none" anchor="ctr"/>
                <a:lstStyle/>
                <a:p>
                  <a:endParaRPr lang="en-US" dirty="0"/>
                </a:p>
              </p:txBody>
            </p:sp>
            <p:sp>
              <p:nvSpPr>
                <p:cNvPr id="109" name="Oval 40"/>
                <p:cNvSpPr>
                  <a:spLocks noChangeArrowheads="1"/>
                </p:cNvSpPr>
                <p:nvPr/>
              </p:nvSpPr>
              <p:spPr bwMode="auto">
                <a:xfrm>
                  <a:off x="748" y="2454"/>
                  <a:ext cx="29" cy="29"/>
                </a:xfrm>
                <a:prstGeom prst="ellipse">
                  <a:avLst/>
                </a:prstGeom>
                <a:solidFill>
                  <a:schemeClr val="tx1"/>
                </a:solidFill>
                <a:ln w="9525">
                  <a:noFill/>
                  <a:round/>
                  <a:headEnd/>
                  <a:tailEnd/>
                </a:ln>
              </p:spPr>
              <p:txBody>
                <a:bodyPr wrap="none" anchor="ctr"/>
                <a:lstStyle/>
                <a:p>
                  <a:endParaRPr lang="en-US" dirty="0"/>
                </a:p>
              </p:txBody>
            </p:sp>
            <p:sp>
              <p:nvSpPr>
                <p:cNvPr id="110" name="Oval 41"/>
                <p:cNvSpPr>
                  <a:spLocks noChangeArrowheads="1"/>
                </p:cNvSpPr>
                <p:nvPr/>
              </p:nvSpPr>
              <p:spPr bwMode="auto">
                <a:xfrm>
                  <a:off x="758" y="2522"/>
                  <a:ext cx="29" cy="29"/>
                </a:xfrm>
                <a:prstGeom prst="ellipse">
                  <a:avLst/>
                </a:prstGeom>
                <a:solidFill>
                  <a:schemeClr val="tx1"/>
                </a:solidFill>
                <a:ln w="9525">
                  <a:noFill/>
                  <a:round/>
                  <a:headEnd/>
                  <a:tailEnd/>
                </a:ln>
              </p:spPr>
              <p:txBody>
                <a:bodyPr wrap="none" anchor="ctr"/>
                <a:lstStyle/>
                <a:p>
                  <a:endParaRPr lang="en-US" dirty="0"/>
                </a:p>
              </p:txBody>
            </p:sp>
            <p:sp>
              <p:nvSpPr>
                <p:cNvPr id="111" name="Oval 42"/>
                <p:cNvSpPr>
                  <a:spLocks noChangeArrowheads="1"/>
                </p:cNvSpPr>
                <p:nvPr/>
              </p:nvSpPr>
              <p:spPr bwMode="auto">
                <a:xfrm>
                  <a:off x="798" y="2520"/>
                  <a:ext cx="29" cy="29"/>
                </a:xfrm>
                <a:prstGeom prst="ellipse">
                  <a:avLst/>
                </a:prstGeom>
                <a:solidFill>
                  <a:schemeClr val="tx1"/>
                </a:solidFill>
                <a:ln w="9525">
                  <a:noFill/>
                  <a:round/>
                  <a:headEnd/>
                  <a:tailEnd/>
                </a:ln>
              </p:spPr>
              <p:txBody>
                <a:bodyPr wrap="none" anchor="ctr"/>
                <a:lstStyle/>
                <a:p>
                  <a:endParaRPr lang="en-US" dirty="0"/>
                </a:p>
              </p:txBody>
            </p:sp>
            <p:sp>
              <p:nvSpPr>
                <p:cNvPr id="112" name="Oval 43"/>
                <p:cNvSpPr>
                  <a:spLocks noChangeArrowheads="1"/>
                </p:cNvSpPr>
                <p:nvPr/>
              </p:nvSpPr>
              <p:spPr bwMode="auto">
                <a:xfrm>
                  <a:off x="822" y="2464"/>
                  <a:ext cx="29" cy="29"/>
                </a:xfrm>
                <a:prstGeom prst="ellipse">
                  <a:avLst/>
                </a:prstGeom>
                <a:solidFill>
                  <a:schemeClr val="tx1"/>
                </a:solidFill>
                <a:ln w="9525">
                  <a:noFill/>
                  <a:round/>
                  <a:headEnd/>
                  <a:tailEnd/>
                </a:ln>
              </p:spPr>
              <p:txBody>
                <a:bodyPr wrap="none" anchor="ctr"/>
                <a:lstStyle/>
                <a:p>
                  <a:endParaRPr lang="en-US" dirty="0"/>
                </a:p>
              </p:txBody>
            </p:sp>
            <p:sp>
              <p:nvSpPr>
                <p:cNvPr id="113" name="Oval 44"/>
                <p:cNvSpPr>
                  <a:spLocks noChangeArrowheads="1"/>
                </p:cNvSpPr>
                <p:nvPr/>
              </p:nvSpPr>
              <p:spPr bwMode="auto">
                <a:xfrm>
                  <a:off x="860" y="2452"/>
                  <a:ext cx="29" cy="29"/>
                </a:xfrm>
                <a:prstGeom prst="ellipse">
                  <a:avLst/>
                </a:prstGeom>
                <a:solidFill>
                  <a:schemeClr val="tx1"/>
                </a:solidFill>
                <a:ln w="9525">
                  <a:noFill/>
                  <a:round/>
                  <a:headEnd/>
                  <a:tailEnd/>
                </a:ln>
              </p:spPr>
              <p:txBody>
                <a:bodyPr wrap="none" anchor="ctr"/>
                <a:lstStyle/>
                <a:p>
                  <a:endParaRPr lang="en-US" dirty="0"/>
                </a:p>
              </p:txBody>
            </p:sp>
            <p:sp>
              <p:nvSpPr>
                <p:cNvPr id="114" name="Oval 45"/>
                <p:cNvSpPr>
                  <a:spLocks noChangeArrowheads="1"/>
                </p:cNvSpPr>
                <p:nvPr/>
              </p:nvSpPr>
              <p:spPr bwMode="auto">
                <a:xfrm>
                  <a:off x="884" y="2502"/>
                  <a:ext cx="29" cy="29"/>
                </a:xfrm>
                <a:prstGeom prst="ellipse">
                  <a:avLst/>
                </a:prstGeom>
                <a:solidFill>
                  <a:schemeClr val="tx1"/>
                </a:solidFill>
                <a:ln w="9525">
                  <a:noFill/>
                  <a:round/>
                  <a:headEnd/>
                  <a:tailEnd/>
                </a:ln>
              </p:spPr>
              <p:txBody>
                <a:bodyPr wrap="none" anchor="ctr"/>
                <a:lstStyle/>
                <a:p>
                  <a:endParaRPr lang="en-US" dirty="0"/>
                </a:p>
              </p:txBody>
            </p:sp>
            <p:sp>
              <p:nvSpPr>
                <p:cNvPr id="115" name="Oval 46"/>
                <p:cNvSpPr>
                  <a:spLocks noChangeArrowheads="1"/>
                </p:cNvSpPr>
                <p:nvPr/>
              </p:nvSpPr>
              <p:spPr bwMode="auto">
                <a:xfrm>
                  <a:off x="922" y="2458"/>
                  <a:ext cx="29" cy="29"/>
                </a:xfrm>
                <a:prstGeom prst="ellipse">
                  <a:avLst/>
                </a:prstGeom>
                <a:solidFill>
                  <a:schemeClr val="tx1"/>
                </a:solidFill>
                <a:ln w="9525">
                  <a:noFill/>
                  <a:round/>
                  <a:headEnd/>
                  <a:tailEnd/>
                </a:ln>
              </p:spPr>
              <p:txBody>
                <a:bodyPr wrap="none" anchor="ctr"/>
                <a:lstStyle/>
                <a:p>
                  <a:endParaRPr lang="en-US" dirty="0"/>
                </a:p>
              </p:txBody>
            </p:sp>
            <p:sp>
              <p:nvSpPr>
                <p:cNvPr id="116" name="Oval 47"/>
                <p:cNvSpPr>
                  <a:spLocks noChangeArrowheads="1"/>
                </p:cNvSpPr>
                <p:nvPr/>
              </p:nvSpPr>
              <p:spPr bwMode="auto">
                <a:xfrm>
                  <a:off x="934" y="2386"/>
                  <a:ext cx="29" cy="29"/>
                </a:xfrm>
                <a:prstGeom prst="ellipse">
                  <a:avLst/>
                </a:prstGeom>
                <a:solidFill>
                  <a:schemeClr val="tx1"/>
                </a:solidFill>
                <a:ln w="9525">
                  <a:noFill/>
                  <a:round/>
                  <a:headEnd/>
                  <a:tailEnd/>
                </a:ln>
              </p:spPr>
              <p:txBody>
                <a:bodyPr wrap="none" anchor="ctr"/>
                <a:lstStyle/>
                <a:p>
                  <a:endParaRPr lang="en-US" dirty="0"/>
                </a:p>
              </p:txBody>
            </p:sp>
            <p:sp>
              <p:nvSpPr>
                <p:cNvPr id="117" name="Oval 48"/>
                <p:cNvSpPr>
                  <a:spLocks noChangeArrowheads="1"/>
                </p:cNvSpPr>
                <p:nvPr/>
              </p:nvSpPr>
              <p:spPr bwMode="auto">
                <a:xfrm>
                  <a:off x="946" y="2314"/>
                  <a:ext cx="29" cy="29"/>
                </a:xfrm>
                <a:prstGeom prst="ellipse">
                  <a:avLst/>
                </a:prstGeom>
                <a:solidFill>
                  <a:schemeClr val="tx1"/>
                </a:solidFill>
                <a:ln w="9525">
                  <a:noFill/>
                  <a:round/>
                  <a:headEnd/>
                  <a:tailEnd/>
                </a:ln>
              </p:spPr>
              <p:txBody>
                <a:bodyPr wrap="none" anchor="ctr"/>
                <a:lstStyle/>
                <a:p>
                  <a:endParaRPr lang="en-US" dirty="0"/>
                </a:p>
              </p:txBody>
            </p:sp>
            <p:sp>
              <p:nvSpPr>
                <p:cNvPr id="118" name="Oval 49"/>
                <p:cNvSpPr>
                  <a:spLocks noChangeArrowheads="1"/>
                </p:cNvSpPr>
                <p:nvPr/>
              </p:nvSpPr>
              <p:spPr bwMode="auto">
                <a:xfrm>
                  <a:off x="968" y="2234"/>
                  <a:ext cx="29" cy="29"/>
                </a:xfrm>
                <a:prstGeom prst="ellipse">
                  <a:avLst/>
                </a:prstGeom>
                <a:solidFill>
                  <a:schemeClr val="tx1"/>
                </a:solidFill>
                <a:ln w="9525">
                  <a:noFill/>
                  <a:round/>
                  <a:headEnd/>
                  <a:tailEnd/>
                </a:ln>
              </p:spPr>
              <p:txBody>
                <a:bodyPr wrap="none" anchor="ctr"/>
                <a:lstStyle/>
                <a:p>
                  <a:endParaRPr lang="en-US" dirty="0"/>
                </a:p>
              </p:txBody>
            </p:sp>
            <p:sp>
              <p:nvSpPr>
                <p:cNvPr id="119" name="Oval 50"/>
                <p:cNvSpPr>
                  <a:spLocks noChangeArrowheads="1"/>
                </p:cNvSpPr>
                <p:nvPr/>
              </p:nvSpPr>
              <p:spPr bwMode="auto">
                <a:xfrm>
                  <a:off x="996" y="2310"/>
                  <a:ext cx="29" cy="29"/>
                </a:xfrm>
                <a:prstGeom prst="ellipse">
                  <a:avLst/>
                </a:prstGeom>
                <a:solidFill>
                  <a:schemeClr val="tx1"/>
                </a:solidFill>
                <a:ln w="9525">
                  <a:noFill/>
                  <a:round/>
                  <a:headEnd/>
                  <a:tailEnd/>
                </a:ln>
              </p:spPr>
              <p:txBody>
                <a:bodyPr wrap="none" anchor="ctr"/>
                <a:lstStyle/>
                <a:p>
                  <a:endParaRPr lang="en-US" dirty="0"/>
                </a:p>
              </p:txBody>
            </p:sp>
            <p:sp>
              <p:nvSpPr>
                <p:cNvPr id="120" name="Oval 51"/>
                <p:cNvSpPr>
                  <a:spLocks noChangeArrowheads="1"/>
                </p:cNvSpPr>
                <p:nvPr/>
              </p:nvSpPr>
              <p:spPr bwMode="auto">
                <a:xfrm>
                  <a:off x="1004" y="2384"/>
                  <a:ext cx="29" cy="29"/>
                </a:xfrm>
                <a:prstGeom prst="ellipse">
                  <a:avLst/>
                </a:prstGeom>
                <a:solidFill>
                  <a:schemeClr val="tx1"/>
                </a:solidFill>
                <a:ln w="9525">
                  <a:noFill/>
                  <a:round/>
                  <a:headEnd/>
                  <a:tailEnd/>
                </a:ln>
              </p:spPr>
              <p:txBody>
                <a:bodyPr wrap="none" anchor="ctr"/>
                <a:lstStyle/>
                <a:p>
                  <a:endParaRPr lang="en-US" dirty="0"/>
                </a:p>
              </p:txBody>
            </p:sp>
            <p:sp>
              <p:nvSpPr>
                <p:cNvPr id="121" name="Oval 52"/>
                <p:cNvSpPr>
                  <a:spLocks noChangeArrowheads="1"/>
                </p:cNvSpPr>
                <p:nvPr/>
              </p:nvSpPr>
              <p:spPr bwMode="auto">
                <a:xfrm>
                  <a:off x="1016" y="2455"/>
                  <a:ext cx="29" cy="29"/>
                </a:xfrm>
                <a:prstGeom prst="ellipse">
                  <a:avLst/>
                </a:prstGeom>
                <a:solidFill>
                  <a:schemeClr val="tx1"/>
                </a:solidFill>
                <a:ln w="9525">
                  <a:noFill/>
                  <a:round/>
                  <a:headEnd/>
                  <a:tailEnd/>
                </a:ln>
              </p:spPr>
              <p:txBody>
                <a:bodyPr wrap="none" anchor="ctr"/>
                <a:lstStyle/>
                <a:p>
                  <a:endParaRPr lang="en-US" dirty="0"/>
                </a:p>
              </p:txBody>
            </p:sp>
            <p:sp>
              <p:nvSpPr>
                <p:cNvPr id="122" name="Oval 54"/>
                <p:cNvSpPr>
                  <a:spLocks noChangeArrowheads="1"/>
                </p:cNvSpPr>
                <p:nvPr/>
              </p:nvSpPr>
              <p:spPr bwMode="auto">
                <a:xfrm>
                  <a:off x="1024" y="2531"/>
                  <a:ext cx="29" cy="29"/>
                </a:xfrm>
                <a:prstGeom prst="ellipse">
                  <a:avLst/>
                </a:prstGeom>
                <a:solidFill>
                  <a:schemeClr val="tx1"/>
                </a:solidFill>
                <a:ln w="9525">
                  <a:noFill/>
                  <a:round/>
                  <a:headEnd/>
                  <a:tailEnd/>
                </a:ln>
              </p:spPr>
              <p:txBody>
                <a:bodyPr wrap="none" anchor="ctr"/>
                <a:lstStyle/>
                <a:p>
                  <a:endParaRPr lang="en-US" dirty="0"/>
                </a:p>
              </p:txBody>
            </p:sp>
            <p:sp>
              <p:nvSpPr>
                <p:cNvPr id="123" name="Oval 55"/>
                <p:cNvSpPr>
                  <a:spLocks noChangeArrowheads="1"/>
                </p:cNvSpPr>
                <p:nvPr/>
              </p:nvSpPr>
              <p:spPr bwMode="auto">
                <a:xfrm>
                  <a:off x="1060" y="2587"/>
                  <a:ext cx="29" cy="29"/>
                </a:xfrm>
                <a:prstGeom prst="ellipse">
                  <a:avLst/>
                </a:prstGeom>
                <a:solidFill>
                  <a:schemeClr val="tx1"/>
                </a:solidFill>
                <a:ln w="9525">
                  <a:noFill/>
                  <a:round/>
                  <a:headEnd/>
                  <a:tailEnd/>
                </a:ln>
              </p:spPr>
              <p:txBody>
                <a:bodyPr wrap="none" anchor="ctr"/>
                <a:lstStyle/>
                <a:p>
                  <a:endParaRPr lang="en-US" dirty="0"/>
                </a:p>
              </p:txBody>
            </p:sp>
            <p:sp>
              <p:nvSpPr>
                <p:cNvPr id="124" name="Oval 56"/>
                <p:cNvSpPr>
                  <a:spLocks noChangeArrowheads="1"/>
                </p:cNvSpPr>
                <p:nvPr/>
              </p:nvSpPr>
              <p:spPr bwMode="auto">
                <a:xfrm>
                  <a:off x="1084" y="2519"/>
                  <a:ext cx="29" cy="29"/>
                </a:xfrm>
                <a:prstGeom prst="ellipse">
                  <a:avLst/>
                </a:prstGeom>
                <a:solidFill>
                  <a:schemeClr val="tx1"/>
                </a:solidFill>
                <a:ln w="9525">
                  <a:noFill/>
                  <a:round/>
                  <a:headEnd/>
                  <a:tailEnd/>
                </a:ln>
              </p:spPr>
              <p:txBody>
                <a:bodyPr wrap="none" anchor="ctr"/>
                <a:lstStyle/>
                <a:p>
                  <a:endParaRPr lang="en-US" dirty="0"/>
                </a:p>
              </p:txBody>
            </p:sp>
            <p:sp>
              <p:nvSpPr>
                <p:cNvPr id="125" name="Oval 57"/>
                <p:cNvSpPr>
                  <a:spLocks noChangeArrowheads="1"/>
                </p:cNvSpPr>
                <p:nvPr/>
              </p:nvSpPr>
              <p:spPr bwMode="auto">
                <a:xfrm>
                  <a:off x="1100" y="2448"/>
                  <a:ext cx="29" cy="29"/>
                </a:xfrm>
                <a:prstGeom prst="ellipse">
                  <a:avLst/>
                </a:prstGeom>
                <a:solidFill>
                  <a:schemeClr val="tx1"/>
                </a:solidFill>
                <a:ln w="9525">
                  <a:noFill/>
                  <a:round/>
                  <a:headEnd/>
                  <a:tailEnd/>
                </a:ln>
              </p:spPr>
              <p:txBody>
                <a:bodyPr wrap="none" anchor="ctr"/>
                <a:lstStyle/>
                <a:p>
                  <a:endParaRPr lang="en-US" dirty="0"/>
                </a:p>
              </p:txBody>
            </p:sp>
          </p:grpSp>
          <p:sp>
            <p:nvSpPr>
              <p:cNvPr id="96" name="Rectangle 49"/>
              <p:cNvSpPr>
                <a:spLocks noChangeArrowheads="1"/>
              </p:cNvSpPr>
              <p:nvPr/>
            </p:nvSpPr>
            <p:spPr bwMode="auto">
              <a:xfrm>
                <a:off x="7306650" y="2732770"/>
                <a:ext cx="452546" cy="444793"/>
              </a:xfrm>
              <a:prstGeom prst="rect">
                <a:avLst/>
              </a:prstGeom>
              <a:noFill/>
              <a:ln w="25400" algn="ctr">
                <a:solidFill>
                  <a:srgbClr val="CFCAA9"/>
                </a:solidFill>
                <a:round/>
                <a:headEnd/>
                <a:tailEnd/>
              </a:ln>
            </p:spPr>
            <p:txBody>
              <a:bodyPr wrap="none" anchor="ctr">
                <a:spAutoFit/>
              </a:bodyPr>
              <a:lstStyle/>
              <a:p>
                <a:endParaRPr lang="en-US" dirty="0"/>
              </a:p>
            </p:txBody>
          </p:sp>
        </p:grpSp>
      </p:grpSp>
      <p:grpSp>
        <p:nvGrpSpPr>
          <p:cNvPr id="6" name="Group 5"/>
          <p:cNvGrpSpPr/>
          <p:nvPr/>
        </p:nvGrpSpPr>
        <p:grpSpPr>
          <a:xfrm>
            <a:off x="2209800" y="5383988"/>
            <a:ext cx="4414495" cy="559612"/>
            <a:chOff x="2110940" y="5486400"/>
            <a:chExt cx="4414495" cy="559612"/>
          </a:xfrm>
        </p:grpSpPr>
        <p:sp>
          <p:nvSpPr>
            <p:cNvPr id="83" name="Rectangle 82"/>
            <p:cNvSpPr/>
            <p:nvPr/>
          </p:nvSpPr>
          <p:spPr>
            <a:xfrm>
              <a:off x="2110940" y="5671066"/>
              <a:ext cx="1289304" cy="369332"/>
            </a:xfrm>
            <a:prstGeom prst="rect">
              <a:avLst/>
            </a:prstGeom>
            <a:solidFill>
              <a:srgbClr val="FF6600"/>
            </a:solidFill>
          </p:spPr>
          <p:txBody>
            <a:bodyPr wrap="square">
              <a:spAutoFit/>
            </a:bodyPr>
            <a:lstStyle/>
            <a:p>
              <a:pPr algn="ctr"/>
              <a:r>
                <a:rPr lang="en-US" b="1" dirty="0" smtClean="0">
                  <a:solidFill>
                    <a:schemeClr val="bg1">
                      <a:lumMod val="95000"/>
                    </a:schemeClr>
                  </a:solidFill>
                </a:rPr>
                <a:t>Speed</a:t>
              </a:r>
            </a:p>
          </p:txBody>
        </p:sp>
        <p:sp>
          <p:nvSpPr>
            <p:cNvPr id="84" name="Rectangle 83"/>
            <p:cNvSpPr/>
            <p:nvPr/>
          </p:nvSpPr>
          <p:spPr>
            <a:xfrm>
              <a:off x="5243446" y="5676680"/>
              <a:ext cx="1281989" cy="369332"/>
            </a:xfrm>
            <a:prstGeom prst="rect">
              <a:avLst/>
            </a:prstGeom>
            <a:solidFill>
              <a:srgbClr val="33CCFF"/>
            </a:solidFill>
          </p:spPr>
          <p:txBody>
            <a:bodyPr wrap="square">
              <a:spAutoFit/>
            </a:bodyPr>
            <a:lstStyle/>
            <a:p>
              <a:pPr algn="ctr"/>
              <a:r>
                <a:rPr lang="en-US" b="1" dirty="0" smtClean="0"/>
                <a:t>Sensitivity</a:t>
              </a:r>
            </a:p>
          </p:txBody>
        </p:sp>
        <p:cxnSp>
          <p:nvCxnSpPr>
            <p:cNvPr id="87" name="Straight Arrow Connector 86"/>
            <p:cNvCxnSpPr/>
            <p:nvPr/>
          </p:nvCxnSpPr>
          <p:spPr>
            <a:xfrm>
              <a:off x="3400244" y="5857919"/>
              <a:ext cx="1843202"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88" name="Rectangle 87"/>
            <p:cNvSpPr/>
            <p:nvPr/>
          </p:nvSpPr>
          <p:spPr>
            <a:xfrm>
              <a:off x="3519136" y="5486400"/>
              <a:ext cx="1629520" cy="369332"/>
            </a:xfrm>
            <a:prstGeom prst="rect">
              <a:avLst/>
            </a:prstGeom>
          </p:spPr>
          <p:txBody>
            <a:bodyPr wrap="square">
              <a:spAutoFit/>
            </a:bodyPr>
            <a:lstStyle/>
            <a:p>
              <a:pPr algn="ctr"/>
              <a:r>
                <a:rPr lang="en-US" dirty="0" smtClean="0"/>
                <a:t>Tradeoff</a:t>
              </a:r>
            </a:p>
          </p:txBody>
        </p:sp>
      </p:grpSp>
      <p:sp>
        <p:nvSpPr>
          <p:cNvPr id="94" name="Content Placeholder 1"/>
          <p:cNvSpPr txBox="1">
            <a:spLocks/>
          </p:cNvSpPr>
          <p:nvPr/>
        </p:nvSpPr>
        <p:spPr>
          <a:xfrm>
            <a:off x="279748" y="4648200"/>
            <a:ext cx="8595360" cy="533400"/>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spcBef>
                <a:spcPct val="20000"/>
              </a:spcBef>
              <a:buClr>
                <a:srgbClr val="FF9900"/>
              </a:buClr>
              <a:buSzPct val="150000"/>
              <a:buFont typeface="Wingdings" pitchFamily="2" charset="2"/>
              <a:buChar char="§"/>
              <a:defRPr sz="2000" kern="1200">
                <a:solidFill>
                  <a:schemeClr val="tx1"/>
                </a:solidFill>
                <a:latin typeface="+mn-lt"/>
                <a:ea typeface="+mn-ea"/>
                <a:cs typeface="+mn-cs"/>
              </a:defRPr>
            </a:lvl1pPr>
            <a:lvl2pPr marL="457200" indent="-228600" algn="l" defTabSz="914400" rtl="0" eaLnBrk="1" latinLnBrk="0" hangingPunct="1">
              <a:spcBef>
                <a:spcPct val="20000"/>
              </a:spcBef>
              <a:buClr>
                <a:srgbClr val="FF9900"/>
              </a:buClr>
              <a:buSzPct val="150000"/>
              <a:buFont typeface="Wingdings" pitchFamily="2" charset="2"/>
              <a:buChar char="§"/>
              <a:defRPr sz="1800" kern="1200">
                <a:solidFill>
                  <a:schemeClr val="tx1"/>
                </a:solidFill>
                <a:latin typeface="+mn-lt"/>
                <a:ea typeface="+mn-ea"/>
                <a:cs typeface="+mn-cs"/>
              </a:defRPr>
            </a:lvl2pPr>
            <a:lvl3pPr marL="571500" indent="-165100" algn="l" defTabSz="914400" rtl="0" eaLnBrk="1" latinLnBrk="0" hangingPunct="1">
              <a:spcBef>
                <a:spcPct val="20000"/>
              </a:spcBef>
              <a:buClr>
                <a:srgbClr val="FF9900"/>
              </a:buClr>
              <a:buSzPct val="150000"/>
              <a:buFont typeface="Wingdings" pitchFamily="2" charset="2"/>
              <a:buChar char="§"/>
              <a:defRPr sz="1600" kern="1200">
                <a:solidFill>
                  <a:schemeClr val="tx1"/>
                </a:solidFill>
                <a:latin typeface="+mn-lt"/>
                <a:ea typeface="+mn-ea"/>
                <a:cs typeface="+mn-cs"/>
              </a:defRPr>
            </a:lvl3pPr>
            <a:lvl4pPr marL="749300" indent="-177800" algn="l" defTabSz="914400" rtl="0" eaLnBrk="1" latinLnBrk="0" hangingPunct="1">
              <a:spcBef>
                <a:spcPct val="20000"/>
              </a:spcBef>
              <a:buClr>
                <a:srgbClr val="FF9900"/>
              </a:buClr>
              <a:buSzPct val="150000"/>
              <a:buFont typeface="Wingdings" pitchFamily="2" charset="2"/>
              <a:buChar char="§"/>
              <a:defRPr sz="1400" kern="1200">
                <a:solidFill>
                  <a:schemeClr val="tx1"/>
                </a:solidFill>
                <a:latin typeface="+mn-lt"/>
                <a:ea typeface="+mn-ea"/>
                <a:cs typeface="+mn-cs"/>
              </a:defRPr>
            </a:lvl4pPr>
            <a:lvl5pPr marL="914400" indent="-165100" algn="l" defTabSz="914400" rtl="0" eaLnBrk="1" latinLnBrk="0" hangingPunct="1">
              <a:spcBef>
                <a:spcPct val="20000"/>
              </a:spcBef>
              <a:buClr>
                <a:srgbClr val="FF9900"/>
              </a:buClr>
              <a:buSzPct val="150000"/>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tabLst>
                <a:tab pos="1312863" algn="ctr"/>
                <a:tab pos="4173538" algn="ctr"/>
                <a:tab pos="6975475" algn="ctr"/>
              </a:tabLst>
            </a:pPr>
            <a:r>
              <a:rPr lang="en-US" sz="2800" dirty="0" smtClean="0"/>
              <a:t>		+ Optical Amplification</a:t>
            </a:r>
            <a:endParaRPr lang="en-US" sz="2800" dirty="0"/>
          </a:p>
        </p:txBody>
      </p:sp>
      <p:sp>
        <p:nvSpPr>
          <p:cNvPr id="132" name="Freeform 24"/>
          <p:cNvSpPr>
            <a:spLocks/>
          </p:cNvSpPr>
          <p:nvPr/>
        </p:nvSpPr>
        <p:spPr bwMode="auto">
          <a:xfrm>
            <a:off x="6248400" y="2438401"/>
            <a:ext cx="858624" cy="914400"/>
          </a:xfrm>
          <a:custGeom>
            <a:avLst/>
            <a:gdLst>
              <a:gd name="T0" fmla="*/ 2147483647 w 1100"/>
              <a:gd name="T1" fmla="*/ 2147483647 h 444"/>
              <a:gd name="T2" fmla="*/ 2147483647 w 1100"/>
              <a:gd name="T3" fmla="*/ 2147483647 h 444"/>
              <a:gd name="T4" fmla="*/ 2147483647 w 1100"/>
              <a:gd name="T5" fmla="*/ 0 h 444"/>
              <a:gd name="T6" fmla="*/ 2147483647 w 1100"/>
              <a:gd name="T7" fmla="*/ 2147483647 h 444"/>
              <a:gd name="T8" fmla="*/ 2147483647 w 1100"/>
              <a:gd name="T9" fmla="*/ 2147483647 h 444"/>
              <a:gd name="T10" fmla="*/ 2147483647 w 1100"/>
              <a:gd name="T11" fmla="*/ 2147483647 h 444"/>
              <a:gd name="T12" fmla="*/ 2147483647 w 1100"/>
              <a:gd name="T13" fmla="*/ 2147483647 h 444"/>
              <a:gd name="T14" fmla="*/ 2147483647 w 1100"/>
              <a:gd name="T15" fmla="*/ 2147483647 h 444"/>
              <a:gd name="T16" fmla="*/ 2147483647 w 1100"/>
              <a:gd name="T17" fmla="*/ 2147483647 h 444"/>
              <a:gd name="T18" fmla="*/ 2147483647 w 1100"/>
              <a:gd name="T19" fmla="*/ 2147483647 h 444"/>
              <a:gd name="T20" fmla="*/ 2147483647 w 1100"/>
              <a:gd name="T21" fmla="*/ 2147483647 h 444"/>
              <a:gd name="T22" fmla="*/ 2147483647 w 1100"/>
              <a:gd name="T23" fmla="*/ 2147483647 h 444"/>
              <a:gd name="T24" fmla="*/ 2147483647 w 1100"/>
              <a:gd name="T25" fmla="*/ 2147483647 h 444"/>
              <a:gd name="T26" fmla="*/ 2147483647 w 1100"/>
              <a:gd name="T27" fmla="*/ 2147483647 h 444"/>
              <a:gd name="T28" fmla="*/ 2147483647 w 1100"/>
              <a:gd name="T29" fmla="*/ 2147483647 h 444"/>
              <a:gd name="T30" fmla="*/ 2147483647 w 1100"/>
              <a:gd name="T31" fmla="*/ 2147483647 h 444"/>
              <a:gd name="T32" fmla="*/ 2147483647 w 1100"/>
              <a:gd name="T33" fmla="*/ 2147483647 h 444"/>
              <a:gd name="T34" fmla="*/ 2147483647 w 1100"/>
              <a:gd name="T35" fmla="*/ 2147483647 h 444"/>
              <a:gd name="T36" fmla="*/ 2147483647 w 1100"/>
              <a:gd name="T37" fmla="*/ 2147483647 h 444"/>
              <a:gd name="T38" fmla="*/ 2147483647 w 1100"/>
              <a:gd name="T39" fmla="*/ 2147483647 h 444"/>
              <a:gd name="T40" fmla="*/ 0 w 1100"/>
              <a:gd name="T41" fmla="*/ 2147483647 h 444"/>
              <a:gd name="T42" fmla="*/ 0 w 1100"/>
              <a:gd name="T43" fmla="*/ 2147483647 h 444"/>
              <a:gd name="T44" fmla="*/ 2147483647 w 1100"/>
              <a:gd name="T45" fmla="*/ 2147483647 h 4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00"/>
              <a:gd name="T70" fmla="*/ 0 h 444"/>
              <a:gd name="T71" fmla="*/ 1100 w 1100"/>
              <a:gd name="T72" fmla="*/ 444 h 4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00" h="444">
                <a:moveTo>
                  <a:pt x="2" y="100"/>
                </a:moveTo>
                <a:lnTo>
                  <a:pt x="76" y="34"/>
                </a:lnTo>
                <a:lnTo>
                  <a:pt x="123" y="0"/>
                </a:lnTo>
                <a:lnTo>
                  <a:pt x="185" y="2"/>
                </a:lnTo>
                <a:lnTo>
                  <a:pt x="340" y="214"/>
                </a:lnTo>
                <a:lnTo>
                  <a:pt x="356" y="228"/>
                </a:lnTo>
                <a:lnTo>
                  <a:pt x="394" y="232"/>
                </a:lnTo>
                <a:lnTo>
                  <a:pt x="481" y="144"/>
                </a:lnTo>
                <a:lnTo>
                  <a:pt x="509" y="138"/>
                </a:lnTo>
                <a:lnTo>
                  <a:pt x="589" y="180"/>
                </a:lnTo>
                <a:lnTo>
                  <a:pt x="615" y="178"/>
                </a:lnTo>
                <a:lnTo>
                  <a:pt x="642" y="166"/>
                </a:lnTo>
                <a:lnTo>
                  <a:pt x="752" y="38"/>
                </a:lnTo>
                <a:lnTo>
                  <a:pt x="776" y="32"/>
                </a:lnTo>
                <a:lnTo>
                  <a:pt x="802" y="42"/>
                </a:lnTo>
                <a:lnTo>
                  <a:pt x="919" y="232"/>
                </a:lnTo>
                <a:lnTo>
                  <a:pt x="961" y="238"/>
                </a:lnTo>
                <a:lnTo>
                  <a:pt x="993" y="226"/>
                </a:lnTo>
                <a:lnTo>
                  <a:pt x="1098" y="112"/>
                </a:lnTo>
                <a:lnTo>
                  <a:pt x="1100" y="444"/>
                </a:lnTo>
                <a:lnTo>
                  <a:pt x="0" y="444"/>
                </a:lnTo>
                <a:lnTo>
                  <a:pt x="0" y="102"/>
                </a:lnTo>
                <a:lnTo>
                  <a:pt x="2" y="100"/>
                </a:lnTo>
                <a:close/>
              </a:path>
            </a:pathLst>
          </a:custGeom>
          <a:gradFill rotWithShape="1">
            <a:gsLst>
              <a:gs pos="0">
                <a:srgbClr val="FF3399"/>
              </a:gs>
              <a:gs pos="25000">
                <a:srgbClr val="FF6633"/>
              </a:gs>
              <a:gs pos="50000">
                <a:srgbClr val="FFFF00"/>
              </a:gs>
              <a:gs pos="75000">
                <a:srgbClr val="01A78F"/>
              </a:gs>
              <a:gs pos="100000">
                <a:srgbClr val="3366FF"/>
              </a:gs>
            </a:gsLst>
            <a:lin ang="10800000" scaled="0"/>
          </a:gradFill>
          <a:ln w="9525">
            <a:noFill/>
            <a:round/>
            <a:headEnd/>
            <a:tailEnd/>
          </a:ln>
        </p:spPr>
        <p:txBody>
          <a:bodyPr wrap="none" anchor="ctr"/>
          <a:lstStyle/>
          <a:p>
            <a:endParaRPr lang="en-US" dirty="0"/>
          </a:p>
        </p:txBody>
      </p:sp>
      <p:grpSp>
        <p:nvGrpSpPr>
          <p:cNvPr id="25" name="Group 24"/>
          <p:cNvGrpSpPr/>
          <p:nvPr/>
        </p:nvGrpSpPr>
        <p:grpSpPr>
          <a:xfrm>
            <a:off x="2820733" y="2323578"/>
            <a:ext cx="2850023" cy="1684218"/>
            <a:chOff x="2820733" y="2323578"/>
            <a:chExt cx="2850023" cy="1684218"/>
          </a:xfrm>
        </p:grpSpPr>
        <p:sp>
          <p:nvSpPr>
            <p:cNvPr id="73" name="Rectangle 64"/>
            <p:cNvSpPr>
              <a:spLocks noChangeArrowheads="1"/>
            </p:cNvSpPr>
            <p:nvPr/>
          </p:nvSpPr>
          <p:spPr bwMode="auto">
            <a:xfrm>
              <a:off x="3301079" y="2323578"/>
              <a:ext cx="2369677" cy="1684218"/>
            </a:xfrm>
            <a:prstGeom prst="rect">
              <a:avLst/>
            </a:prstGeom>
            <a:solidFill>
              <a:srgbClr val="CCECFF"/>
            </a:solidFill>
            <a:ln w="9525" algn="ctr">
              <a:noFill/>
              <a:round/>
              <a:headEnd/>
              <a:tailEnd/>
            </a:ln>
          </p:spPr>
          <p:txBody>
            <a:bodyPr wrap="square" anchor="ctr">
              <a:spAutoFit/>
            </a:bodyPr>
            <a:lstStyle/>
            <a:p>
              <a:endParaRPr lang="en-US" dirty="0"/>
            </a:p>
          </p:txBody>
        </p:sp>
        <p:sp>
          <p:nvSpPr>
            <p:cNvPr id="74" name="TextBox 54"/>
            <p:cNvSpPr txBox="1">
              <a:spLocks noChangeArrowheads="1"/>
            </p:cNvSpPr>
            <p:nvPr/>
          </p:nvSpPr>
          <p:spPr bwMode="auto">
            <a:xfrm>
              <a:off x="3382466" y="3550596"/>
              <a:ext cx="2206901" cy="292388"/>
            </a:xfrm>
            <a:prstGeom prst="rect">
              <a:avLst/>
            </a:prstGeom>
            <a:noFill/>
            <a:ln w="9525">
              <a:noFill/>
              <a:miter lim="800000"/>
              <a:headEnd/>
              <a:tailEnd/>
            </a:ln>
          </p:spPr>
          <p:txBody>
            <a:bodyPr wrap="square">
              <a:spAutoFit/>
            </a:bodyPr>
            <a:lstStyle/>
            <a:p>
              <a:pPr algn="ctr">
                <a:spcBef>
                  <a:spcPct val="0"/>
                </a:spcBef>
              </a:pPr>
              <a:r>
                <a:rPr lang="en-US" sz="1300" dirty="0" smtClean="0"/>
                <a:t>Group velocity dispersion</a:t>
              </a:r>
              <a:endParaRPr lang="en-US" sz="1300" dirty="0"/>
            </a:p>
          </p:txBody>
        </p:sp>
        <p:cxnSp>
          <p:nvCxnSpPr>
            <p:cNvPr id="71" name="Straight Arrow Connector 70"/>
            <p:cNvCxnSpPr/>
            <p:nvPr/>
          </p:nvCxnSpPr>
          <p:spPr>
            <a:xfrm>
              <a:off x="2820733" y="3159318"/>
              <a:ext cx="473075" cy="0"/>
            </a:xfrm>
            <a:prstGeom prst="straightConnector1">
              <a:avLst/>
            </a:prstGeom>
            <a:ln w="50800">
              <a:solidFill>
                <a:schemeClr val="accent4">
                  <a:lumMod val="60000"/>
                  <a:lumOff val="40000"/>
                </a:schemeClr>
              </a:solidFill>
              <a:tailEnd type="arrow"/>
            </a:ln>
          </p:spPr>
          <p:style>
            <a:lnRef idx="2">
              <a:schemeClr val="accent2"/>
            </a:lnRef>
            <a:fillRef idx="0">
              <a:schemeClr val="accent2"/>
            </a:fillRef>
            <a:effectRef idx="1">
              <a:schemeClr val="accent2"/>
            </a:effectRef>
            <a:fontRef idx="minor">
              <a:schemeClr val="tx1"/>
            </a:fontRef>
          </p:style>
        </p:cxnSp>
        <p:sp>
          <p:nvSpPr>
            <p:cNvPr id="12" name="Freeform 11"/>
            <p:cNvSpPr/>
            <p:nvPr/>
          </p:nvSpPr>
          <p:spPr>
            <a:xfrm>
              <a:off x="3559176" y="2634606"/>
              <a:ext cx="136524" cy="301627"/>
            </a:xfrm>
            <a:custGeom>
              <a:avLst/>
              <a:gdLst>
                <a:gd name="connsiteX0" fmla="*/ 0 w 301625"/>
                <a:gd name="connsiteY0" fmla="*/ 298455 h 298455"/>
                <a:gd name="connsiteX1" fmla="*/ 161925 w 301625"/>
                <a:gd name="connsiteY1" fmla="*/ 5 h 298455"/>
                <a:gd name="connsiteX2" fmla="*/ 301625 w 301625"/>
                <a:gd name="connsiteY2" fmla="*/ 292105 h 298455"/>
                <a:gd name="connsiteX0" fmla="*/ 0 w 307975"/>
                <a:gd name="connsiteY0" fmla="*/ 298452 h 301627"/>
                <a:gd name="connsiteX1" fmla="*/ 161925 w 307975"/>
                <a:gd name="connsiteY1" fmla="*/ 2 h 301627"/>
                <a:gd name="connsiteX2" fmla="*/ 307975 w 307975"/>
                <a:gd name="connsiteY2" fmla="*/ 301627 h 301627"/>
              </a:gdLst>
              <a:ahLst/>
              <a:cxnLst>
                <a:cxn ang="0">
                  <a:pos x="connsiteX0" y="connsiteY0"/>
                </a:cxn>
                <a:cxn ang="0">
                  <a:pos x="connsiteX1" y="connsiteY1"/>
                </a:cxn>
                <a:cxn ang="0">
                  <a:pos x="connsiteX2" y="connsiteY2"/>
                </a:cxn>
              </a:cxnLst>
              <a:rect l="l" t="t" r="r" b="b"/>
              <a:pathLst>
                <a:path w="307975" h="301627">
                  <a:moveTo>
                    <a:pt x="0" y="298452"/>
                  </a:moveTo>
                  <a:cubicBezTo>
                    <a:pt x="55827" y="149756"/>
                    <a:pt x="110596" y="-527"/>
                    <a:pt x="161925" y="2"/>
                  </a:cubicBezTo>
                  <a:cubicBezTo>
                    <a:pt x="213254" y="531"/>
                    <a:pt x="263260" y="155048"/>
                    <a:pt x="307975" y="301627"/>
                  </a:cubicBezTo>
                </a:path>
              </a:pathLst>
            </a:custGeom>
            <a:gradFill>
              <a:gsLst>
                <a:gs pos="0">
                  <a:srgbClr val="FF3399"/>
                </a:gs>
                <a:gs pos="25000">
                  <a:srgbClr val="FF6633"/>
                </a:gs>
                <a:gs pos="50000">
                  <a:srgbClr val="FFFF00"/>
                </a:gs>
                <a:gs pos="75000">
                  <a:srgbClr val="01A78F"/>
                </a:gs>
                <a:gs pos="100000">
                  <a:srgbClr val="3366FF"/>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3962400" y="2815582"/>
              <a:ext cx="60914" cy="215444"/>
            </a:xfrm>
            <a:prstGeom prst="rect">
              <a:avLst/>
            </a:prstGeom>
            <a:noFill/>
          </p:spPr>
          <p:txBody>
            <a:bodyPr wrap="none" lIns="0" tIns="0" rIns="0" bIns="0" rtlCol="0">
              <a:spAutoFit/>
            </a:bodyPr>
            <a:lstStyle/>
            <a:p>
              <a:r>
                <a:rPr lang="en-US" sz="1400" dirty="0" smtClean="0"/>
                <a:t>t</a:t>
              </a:r>
              <a:endParaRPr lang="en-US" sz="1400" dirty="0"/>
            </a:p>
          </p:txBody>
        </p:sp>
        <p:cxnSp>
          <p:nvCxnSpPr>
            <p:cNvPr id="9" name="Straight Arrow Connector 8"/>
            <p:cNvCxnSpPr/>
            <p:nvPr/>
          </p:nvCxnSpPr>
          <p:spPr>
            <a:xfrm>
              <a:off x="3352800" y="2932188"/>
              <a:ext cx="603315"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72" name="Freeform 71"/>
            <p:cNvSpPr/>
            <p:nvPr/>
          </p:nvSpPr>
          <p:spPr>
            <a:xfrm>
              <a:off x="4998875" y="2785419"/>
              <a:ext cx="487526" cy="150814"/>
            </a:xfrm>
            <a:custGeom>
              <a:avLst/>
              <a:gdLst>
                <a:gd name="connsiteX0" fmla="*/ 0 w 301625"/>
                <a:gd name="connsiteY0" fmla="*/ 298455 h 298455"/>
                <a:gd name="connsiteX1" fmla="*/ 161925 w 301625"/>
                <a:gd name="connsiteY1" fmla="*/ 5 h 298455"/>
                <a:gd name="connsiteX2" fmla="*/ 301625 w 301625"/>
                <a:gd name="connsiteY2" fmla="*/ 292105 h 298455"/>
                <a:gd name="connsiteX0" fmla="*/ 0 w 307975"/>
                <a:gd name="connsiteY0" fmla="*/ 298452 h 301627"/>
                <a:gd name="connsiteX1" fmla="*/ 161925 w 307975"/>
                <a:gd name="connsiteY1" fmla="*/ 2 h 301627"/>
                <a:gd name="connsiteX2" fmla="*/ 307975 w 307975"/>
                <a:gd name="connsiteY2" fmla="*/ 301627 h 301627"/>
              </a:gdLst>
              <a:ahLst/>
              <a:cxnLst>
                <a:cxn ang="0">
                  <a:pos x="connsiteX0" y="connsiteY0"/>
                </a:cxn>
                <a:cxn ang="0">
                  <a:pos x="connsiteX1" y="connsiteY1"/>
                </a:cxn>
                <a:cxn ang="0">
                  <a:pos x="connsiteX2" y="connsiteY2"/>
                </a:cxn>
              </a:cxnLst>
              <a:rect l="l" t="t" r="r" b="b"/>
              <a:pathLst>
                <a:path w="307975" h="301627">
                  <a:moveTo>
                    <a:pt x="0" y="298452"/>
                  </a:moveTo>
                  <a:cubicBezTo>
                    <a:pt x="55827" y="149756"/>
                    <a:pt x="110596" y="-527"/>
                    <a:pt x="161925" y="2"/>
                  </a:cubicBezTo>
                  <a:cubicBezTo>
                    <a:pt x="213254" y="531"/>
                    <a:pt x="263260" y="155048"/>
                    <a:pt x="307975" y="301627"/>
                  </a:cubicBezTo>
                </a:path>
              </a:pathLst>
            </a:custGeom>
            <a:gradFill>
              <a:gsLst>
                <a:gs pos="0">
                  <a:srgbClr val="FF3399"/>
                </a:gs>
                <a:gs pos="25000">
                  <a:srgbClr val="FF6633"/>
                </a:gs>
                <a:gs pos="50000">
                  <a:srgbClr val="FFFF00"/>
                </a:gs>
                <a:gs pos="75000">
                  <a:srgbClr val="01A78F"/>
                </a:gs>
                <a:gs pos="100000">
                  <a:srgbClr val="3366FF"/>
                </a:gs>
              </a:gsLst>
              <a:lin ang="10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p:cNvSpPr txBox="1"/>
            <p:nvPr/>
          </p:nvSpPr>
          <p:spPr>
            <a:xfrm>
              <a:off x="5577886" y="2815582"/>
              <a:ext cx="60914" cy="215444"/>
            </a:xfrm>
            <a:prstGeom prst="rect">
              <a:avLst/>
            </a:prstGeom>
            <a:noFill/>
          </p:spPr>
          <p:txBody>
            <a:bodyPr wrap="none" lIns="0" tIns="0" rIns="0" bIns="0" rtlCol="0">
              <a:spAutoFit/>
            </a:bodyPr>
            <a:lstStyle/>
            <a:p>
              <a:r>
                <a:rPr lang="en-US" sz="1400" dirty="0" smtClean="0"/>
                <a:t>t</a:t>
              </a:r>
              <a:endParaRPr lang="en-US" sz="1400" dirty="0"/>
            </a:p>
          </p:txBody>
        </p:sp>
        <p:cxnSp>
          <p:nvCxnSpPr>
            <p:cNvPr id="8" name="Straight Arrow Connector 7"/>
            <p:cNvCxnSpPr/>
            <p:nvPr/>
          </p:nvCxnSpPr>
          <p:spPr>
            <a:xfrm flipV="1">
              <a:off x="3505200" y="2972077"/>
              <a:ext cx="76200" cy="136776"/>
            </a:xfrm>
            <a:prstGeom prst="straightConnector1">
              <a:avLst/>
            </a:prstGeom>
            <a:ln>
              <a:tailEnd type="arrow" w="sm"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flipV="1">
              <a:off x="5410200" y="2978294"/>
              <a:ext cx="76200" cy="124342"/>
            </a:xfrm>
            <a:prstGeom prst="straightConnector1">
              <a:avLst/>
            </a:prstGeom>
            <a:ln>
              <a:tailEnd type="arrow" w="sm"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4968000" y="2932188"/>
              <a:ext cx="603315"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1" name="Freeform 20"/>
            <p:cNvSpPr/>
            <p:nvPr/>
          </p:nvSpPr>
          <p:spPr>
            <a:xfrm>
              <a:off x="3728115" y="2937112"/>
              <a:ext cx="795337" cy="220103"/>
            </a:xfrm>
            <a:custGeom>
              <a:avLst/>
              <a:gdLst>
                <a:gd name="connsiteX0" fmla="*/ 0 w 795337"/>
                <a:gd name="connsiteY0" fmla="*/ 254900 h 254900"/>
                <a:gd name="connsiteX1" fmla="*/ 63500 w 795337"/>
                <a:gd name="connsiteY1" fmla="*/ 250137 h 254900"/>
                <a:gd name="connsiteX2" fmla="*/ 173037 w 795337"/>
                <a:gd name="connsiteY2" fmla="*/ 243787 h 254900"/>
                <a:gd name="connsiteX3" fmla="*/ 214312 w 795337"/>
                <a:gd name="connsiteY3" fmla="*/ 239025 h 254900"/>
                <a:gd name="connsiteX4" fmla="*/ 231775 w 795337"/>
                <a:gd name="connsiteY4" fmla="*/ 237437 h 254900"/>
                <a:gd name="connsiteX5" fmla="*/ 254000 w 795337"/>
                <a:gd name="connsiteY5" fmla="*/ 234262 h 254900"/>
                <a:gd name="connsiteX6" fmla="*/ 263525 w 795337"/>
                <a:gd name="connsiteY6" fmla="*/ 231087 h 254900"/>
                <a:gd name="connsiteX7" fmla="*/ 282575 w 795337"/>
                <a:gd name="connsiteY7" fmla="*/ 227912 h 254900"/>
                <a:gd name="connsiteX8" fmla="*/ 315912 w 795337"/>
                <a:gd name="connsiteY8" fmla="*/ 213625 h 254900"/>
                <a:gd name="connsiteX9" fmla="*/ 334962 w 795337"/>
                <a:gd name="connsiteY9" fmla="*/ 205687 h 254900"/>
                <a:gd name="connsiteX10" fmla="*/ 354012 w 795337"/>
                <a:gd name="connsiteY10" fmla="*/ 194575 h 254900"/>
                <a:gd name="connsiteX11" fmla="*/ 371475 w 795337"/>
                <a:gd name="connsiteY11" fmla="*/ 181875 h 254900"/>
                <a:gd name="connsiteX12" fmla="*/ 387350 w 795337"/>
                <a:gd name="connsiteY12" fmla="*/ 169175 h 254900"/>
                <a:gd name="connsiteX13" fmla="*/ 396875 w 795337"/>
                <a:gd name="connsiteY13" fmla="*/ 162825 h 254900"/>
                <a:gd name="connsiteX14" fmla="*/ 401637 w 795337"/>
                <a:gd name="connsiteY14" fmla="*/ 158062 h 254900"/>
                <a:gd name="connsiteX15" fmla="*/ 409575 w 795337"/>
                <a:gd name="connsiteY15" fmla="*/ 151712 h 254900"/>
                <a:gd name="connsiteX16" fmla="*/ 415925 w 795337"/>
                <a:gd name="connsiteY16" fmla="*/ 145362 h 254900"/>
                <a:gd name="connsiteX17" fmla="*/ 433387 w 795337"/>
                <a:gd name="connsiteY17" fmla="*/ 132662 h 254900"/>
                <a:gd name="connsiteX18" fmla="*/ 449262 w 795337"/>
                <a:gd name="connsiteY18" fmla="*/ 119962 h 254900"/>
                <a:gd name="connsiteX19" fmla="*/ 455612 w 795337"/>
                <a:gd name="connsiteY19" fmla="*/ 115200 h 254900"/>
                <a:gd name="connsiteX20" fmla="*/ 466725 w 795337"/>
                <a:gd name="connsiteY20" fmla="*/ 102500 h 254900"/>
                <a:gd name="connsiteX21" fmla="*/ 481012 w 795337"/>
                <a:gd name="connsiteY21" fmla="*/ 91387 h 254900"/>
                <a:gd name="connsiteX22" fmla="*/ 488950 w 795337"/>
                <a:gd name="connsiteY22" fmla="*/ 85037 h 254900"/>
                <a:gd name="connsiteX23" fmla="*/ 495300 w 795337"/>
                <a:gd name="connsiteY23" fmla="*/ 78687 h 254900"/>
                <a:gd name="connsiteX24" fmla="*/ 506412 w 795337"/>
                <a:gd name="connsiteY24" fmla="*/ 72337 h 254900"/>
                <a:gd name="connsiteX25" fmla="*/ 511175 w 795337"/>
                <a:gd name="connsiteY25" fmla="*/ 67575 h 254900"/>
                <a:gd name="connsiteX26" fmla="*/ 522287 w 795337"/>
                <a:gd name="connsiteY26" fmla="*/ 61225 h 254900"/>
                <a:gd name="connsiteX27" fmla="*/ 527050 w 795337"/>
                <a:gd name="connsiteY27" fmla="*/ 56462 h 254900"/>
                <a:gd name="connsiteX28" fmla="*/ 533400 w 795337"/>
                <a:gd name="connsiteY28" fmla="*/ 53287 h 254900"/>
                <a:gd name="connsiteX29" fmla="*/ 546100 w 795337"/>
                <a:gd name="connsiteY29" fmla="*/ 45350 h 254900"/>
                <a:gd name="connsiteX30" fmla="*/ 554037 w 795337"/>
                <a:gd name="connsiteY30" fmla="*/ 42175 h 254900"/>
                <a:gd name="connsiteX31" fmla="*/ 561975 w 795337"/>
                <a:gd name="connsiteY31" fmla="*/ 37412 h 254900"/>
                <a:gd name="connsiteX32" fmla="*/ 568325 w 795337"/>
                <a:gd name="connsiteY32" fmla="*/ 34237 h 254900"/>
                <a:gd name="connsiteX33" fmla="*/ 573087 w 795337"/>
                <a:gd name="connsiteY33" fmla="*/ 31062 h 254900"/>
                <a:gd name="connsiteX34" fmla="*/ 579437 w 795337"/>
                <a:gd name="connsiteY34" fmla="*/ 29475 h 254900"/>
                <a:gd name="connsiteX35" fmla="*/ 584200 w 795337"/>
                <a:gd name="connsiteY35" fmla="*/ 27887 h 254900"/>
                <a:gd name="connsiteX36" fmla="*/ 590550 w 795337"/>
                <a:gd name="connsiteY36" fmla="*/ 23125 h 254900"/>
                <a:gd name="connsiteX37" fmla="*/ 606425 w 795337"/>
                <a:gd name="connsiteY37" fmla="*/ 18362 h 254900"/>
                <a:gd name="connsiteX38" fmla="*/ 614362 w 795337"/>
                <a:gd name="connsiteY38" fmla="*/ 15187 h 254900"/>
                <a:gd name="connsiteX39" fmla="*/ 619125 w 795337"/>
                <a:gd name="connsiteY39" fmla="*/ 13600 h 254900"/>
                <a:gd name="connsiteX40" fmla="*/ 625475 w 795337"/>
                <a:gd name="connsiteY40" fmla="*/ 10425 h 254900"/>
                <a:gd name="connsiteX41" fmla="*/ 633412 w 795337"/>
                <a:gd name="connsiteY41" fmla="*/ 8837 h 254900"/>
                <a:gd name="connsiteX42" fmla="*/ 639762 w 795337"/>
                <a:gd name="connsiteY42" fmla="*/ 7250 h 254900"/>
                <a:gd name="connsiteX43" fmla="*/ 687387 w 795337"/>
                <a:gd name="connsiteY43" fmla="*/ 4075 h 254900"/>
                <a:gd name="connsiteX44" fmla="*/ 795337 w 795337"/>
                <a:gd name="connsiteY44" fmla="*/ 2487 h 25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95337" h="254900">
                  <a:moveTo>
                    <a:pt x="0" y="254900"/>
                  </a:moveTo>
                  <a:cubicBezTo>
                    <a:pt x="21167" y="253312"/>
                    <a:pt x="42304" y="251277"/>
                    <a:pt x="63500" y="250137"/>
                  </a:cubicBezTo>
                  <a:cubicBezTo>
                    <a:pt x="194914" y="243071"/>
                    <a:pt x="108007" y="251528"/>
                    <a:pt x="173037" y="243787"/>
                  </a:cubicBezTo>
                  <a:cubicBezTo>
                    <a:pt x="186790" y="242150"/>
                    <a:pt x="200519" y="240279"/>
                    <a:pt x="214312" y="239025"/>
                  </a:cubicBezTo>
                  <a:cubicBezTo>
                    <a:pt x="220133" y="238496"/>
                    <a:pt x="225972" y="238133"/>
                    <a:pt x="231775" y="237437"/>
                  </a:cubicBezTo>
                  <a:cubicBezTo>
                    <a:pt x="239205" y="236545"/>
                    <a:pt x="254000" y="234262"/>
                    <a:pt x="254000" y="234262"/>
                  </a:cubicBezTo>
                  <a:cubicBezTo>
                    <a:pt x="257175" y="233204"/>
                    <a:pt x="260296" y="231968"/>
                    <a:pt x="263525" y="231087"/>
                  </a:cubicBezTo>
                  <a:cubicBezTo>
                    <a:pt x="268626" y="229696"/>
                    <a:pt x="277813" y="228592"/>
                    <a:pt x="282575" y="227912"/>
                  </a:cubicBezTo>
                  <a:lnTo>
                    <a:pt x="315912" y="213625"/>
                  </a:lnTo>
                  <a:cubicBezTo>
                    <a:pt x="319748" y="212027"/>
                    <a:pt x="332322" y="207227"/>
                    <a:pt x="334962" y="205687"/>
                  </a:cubicBezTo>
                  <a:cubicBezTo>
                    <a:pt x="341312" y="201983"/>
                    <a:pt x="348271" y="199167"/>
                    <a:pt x="354012" y="194575"/>
                  </a:cubicBezTo>
                  <a:cubicBezTo>
                    <a:pt x="383218" y="171212"/>
                    <a:pt x="338536" y="206579"/>
                    <a:pt x="371475" y="181875"/>
                  </a:cubicBezTo>
                  <a:cubicBezTo>
                    <a:pt x="376896" y="177809"/>
                    <a:pt x="381711" y="172934"/>
                    <a:pt x="387350" y="169175"/>
                  </a:cubicBezTo>
                  <a:cubicBezTo>
                    <a:pt x="390525" y="167058"/>
                    <a:pt x="393863" y="165168"/>
                    <a:pt x="396875" y="162825"/>
                  </a:cubicBezTo>
                  <a:cubicBezTo>
                    <a:pt x="398647" y="161447"/>
                    <a:pt x="399947" y="159540"/>
                    <a:pt x="401637" y="158062"/>
                  </a:cubicBezTo>
                  <a:cubicBezTo>
                    <a:pt x="404187" y="155831"/>
                    <a:pt x="407042" y="153963"/>
                    <a:pt x="409575" y="151712"/>
                  </a:cubicBezTo>
                  <a:cubicBezTo>
                    <a:pt x="411812" y="149723"/>
                    <a:pt x="413688" y="147351"/>
                    <a:pt x="415925" y="145362"/>
                  </a:cubicBezTo>
                  <a:cubicBezTo>
                    <a:pt x="426433" y="136021"/>
                    <a:pt x="421503" y="141575"/>
                    <a:pt x="433387" y="132662"/>
                  </a:cubicBezTo>
                  <a:cubicBezTo>
                    <a:pt x="438808" y="128596"/>
                    <a:pt x="443933" y="124149"/>
                    <a:pt x="449262" y="119962"/>
                  </a:cubicBezTo>
                  <a:cubicBezTo>
                    <a:pt x="451342" y="118327"/>
                    <a:pt x="454024" y="117317"/>
                    <a:pt x="455612" y="115200"/>
                  </a:cubicBezTo>
                  <a:cubicBezTo>
                    <a:pt x="459876" y="109515"/>
                    <a:pt x="461100" y="107260"/>
                    <a:pt x="466725" y="102500"/>
                  </a:cubicBezTo>
                  <a:cubicBezTo>
                    <a:pt x="471331" y="98603"/>
                    <a:pt x="476268" y="95115"/>
                    <a:pt x="481012" y="91387"/>
                  </a:cubicBezTo>
                  <a:cubicBezTo>
                    <a:pt x="483676" y="89294"/>
                    <a:pt x="486554" y="87433"/>
                    <a:pt x="488950" y="85037"/>
                  </a:cubicBezTo>
                  <a:cubicBezTo>
                    <a:pt x="491067" y="82920"/>
                    <a:pt x="493027" y="80635"/>
                    <a:pt x="495300" y="78687"/>
                  </a:cubicBezTo>
                  <a:cubicBezTo>
                    <a:pt x="502796" y="72262"/>
                    <a:pt x="497407" y="78769"/>
                    <a:pt x="506412" y="72337"/>
                  </a:cubicBezTo>
                  <a:cubicBezTo>
                    <a:pt x="508239" y="71032"/>
                    <a:pt x="509348" y="68880"/>
                    <a:pt x="511175" y="67575"/>
                  </a:cubicBezTo>
                  <a:cubicBezTo>
                    <a:pt x="522037" y="59817"/>
                    <a:pt x="513294" y="68719"/>
                    <a:pt x="522287" y="61225"/>
                  </a:cubicBezTo>
                  <a:cubicBezTo>
                    <a:pt x="524012" y="59788"/>
                    <a:pt x="525223" y="57767"/>
                    <a:pt x="527050" y="56462"/>
                  </a:cubicBezTo>
                  <a:cubicBezTo>
                    <a:pt x="528976" y="55086"/>
                    <a:pt x="531345" y="54461"/>
                    <a:pt x="533400" y="53287"/>
                  </a:cubicBezTo>
                  <a:cubicBezTo>
                    <a:pt x="542223" y="48245"/>
                    <a:pt x="534109" y="51345"/>
                    <a:pt x="546100" y="45350"/>
                  </a:cubicBezTo>
                  <a:cubicBezTo>
                    <a:pt x="548649" y="44076"/>
                    <a:pt x="551488" y="43449"/>
                    <a:pt x="554037" y="42175"/>
                  </a:cubicBezTo>
                  <a:cubicBezTo>
                    <a:pt x="556797" y="40795"/>
                    <a:pt x="559278" y="38911"/>
                    <a:pt x="561975" y="37412"/>
                  </a:cubicBezTo>
                  <a:cubicBezTo>
                    <a:pt x="564044" y="36263"/>
                    <a:pt x="566270" y="35411"/>
                    <a:pt x="568325" y="34237"/>
                  </a:cubicBezTo>
                  <a:cubicBezTo>
                    <a:pt x="569981" y="33290"/>
                    <a:pt x="571333" y="31813"/>
                    <a:pt x="573087" y="31062"/>
                  </a:cubicBezTo>
                  <a:cubicBezTo>
                    <a:pt x="575092" y="30203"/>
                    <a:pt x="577339" y="30074"/>
                    <a:pt x="579437" y="29475"/>
                  </a:cubicBezTo>
                  <a:cubicBezTo>
                    <a:pt x="581046" y="29015"/>
                    <a:pt x="582612" y="28416"/>
                    <a:pt x="584200" y="27887"/>
                  </a:cubicBezTo>
                  <a:cubicBezTo>
                    <a:pt x="586317" y="26300"/>
                    <a:pt x="588184" y="24308"/>
                    <a:pt x="590550" y="23125"/>
                  </a:cubicBezTo>
                  <a:cubicBezTo>
                    <a:pt x="597908" y="19446"/>
                    <a:pt x="599591" y="20640"/>
                    <a:pt x="606425" y="18362"/>
                  </a:cubicBezTo>
                  <a:cubicBezTo>
                    <a:pt x="609128" y="17461"/>
                    <a:pt x="611694" y="16187"/>
                    <a:pt x="614362" y="15187"/>
                  </a:cubicBezTo>
                  <a:cubicBezTo>
                    <a:pt x="615929" y="14599"/>
                    <a:pt x="617587" y="14259"/>
                    <a:pt x="619125" y="13600"/>
                  </a:cubicBezTo>
                  <a:cubicBezTo>
                    <a:pt x="621300" y="12668"/>
                    <a:pt x="623230" y="11173"/>
                    <a:pt x="625475" y="10425"/>
                  </a:cubicBezTo>
                  <a:cubicBezTo>
                    <a:pt x="628035" y="9572"/>
                    <a:pt x="630778" y="9422"/>
                    <a:pt x="633412" y="8837"/>
                  </a:cubicBezTo>
                  <a:cubicBezTo>
                    <a:pt x="635542" y="8364"/>
                    <a:pt x="637615" y="7640"/>
                    <a:pt x="639762" y="7250"/>
                  </a:cubicBezTo>
                  <a:cubicBezTo>
                    <a:pt x="656416" y="4222"/>
                    <a:pt x="668358" y="4902"/>
                    <a:pt x="687387" y="4075"/>
                  </a:cubicBezTo>
                  <a:cubicBezTo>
                    <a:pt x="728015" y="-4053"/>
                    <a:pt x="692627" y="2487"/>
                    <a:pt x="795337" y="2487"/>
                  </a:cubicBezTo>
                </a:path>
              </a:pathLst>
            </a:custGeom>
            <a:noFill/>
            <a:ln w="6350">
              <a:solidFill>
                <a:srgbClr val="87A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137"/>
            <p:cNvSpPr/>
            <p:nvPr/>
          </p:nvSpPr>
          <p:spPr>
            <a:xfrm rot="10800000">
              <a:off x="4462365" y="3167590"/>
              <a:ext cx="795337" cy="220094"/>
            </a:xfrm>
            <a:custGeom>
              <a:avLst/>
              <a:gdLst>
                <a:gd name="connsiteX0" fmla="*/ 0 w 795337"/>
                <a:gd name="connsiteY0" fmla="*/ 254900 h 254900"/>
                <a:gd name="connsiteX1" fmla="*/ 63500 w 795337"/>
                <a:gd name="connsiteY1" fmla="*/ 250137 h 254900"/>
                <a:gd name="connsiteX2" fmla="*/ 173037 w 795337"/>
                <a:gd name="connsiteY2" fmla="*/ 243787 h 254900"/>
                <a:gd name="connsiteX3" fmla="*/ 214312 w 795337"/>
                <a:gd name="connsiteY3" fmla="*/ 239025 h 254900"/>
                <a:gd name="connsiteX4" fmla="*/ 231775 w 795337"/>
                <a:gd name="connsiteY4" fmla="*/ 237437 h 254900"/>
                <a:gd name="connsiteX5" fmla="*/ 254000 w 795337"/>
                <a:gd name="connsiteY5" fmla="*/ 234262 h 254900"/>
                <a:gd name="connsiteX6" fmla="*/ 263525 w 795337"/>
                <a:gd name="connsiteY6" fmla="*/ 231087 h 254900"/>
                <a:gd name="connsiteX7" fmla="*/ 282575 w 795337"/>
                <a:gd name="connsiteY7" fmla="*/ 227912 h 254900"/>
                <a:gd name="connsiteX8" fmla="*/ 315912 w 795337"/>
                <a:gd name="connsiteY8" fmla="*/ 213625 h 254900"/>
                <a:gd name="connsiteX9" fmla="*/ 334962 w 795337"/>
                <a:gd name="connsiteY9" fmla="*/ 205687 h 254900"/>
                <a:gd name="connsiteX10" fmla="*/ 354012 w 795337"/>
                <a:gd name="connsiteY10" fmla="*/ 194575 h 254900"/>
                <a:gd name="connsiteX11" fmla="*/ 371475 w 795337"/>
                <a:gd name="connsiteY11" fmla="*/ 181875 h 254900"/>
                <a:gd name="connsiteX12" fmla="*/ 387350 w 795337"/>
                <a:gd name="connsiteY12" fmla="*/ 169175 h 254900"/>
                <a:gd name="connsiteX13" fmla="*/ 396875 w 795337"/>
                <a:gd name="connsiteY13" fmla="*/ 162825 h 254900"/>
                <a:gd name="connsiteX14" fmla="*/ 401637 w 795337"/>
                <a:gd name="connsiteY14" fmla="*/ 158062 h 254900"/>
                <a:gd name="connsiteX15" fmla="*/ 409575 w 795337"/>
                <a:gd name="connsiteY15" fmla="*/ 151712 h 254900"/>
                <a:gd name="connsiteX16" fmla="*/ 415925 w 795337"/>
                <a:gd name="connsiteY16" fmla="*/ 145362 h 254900"/>
                <a:gd name="connsiteX17" fmla="*/ 433387 w 795337"/>
                <a:gd name="connsiteY17" fmla="*/ 132662 h 254900"/>
                <a:gd name="connsiteX18" fmla="*/ 449262 w 795337"/>
                <a:gd name="connsiteY18" fmla="*/ 119962 h 254900"/>
                <a:gd name="connsiteX19" fmla="*/ 455612 w 795337"/>
                <a:gd name="connsiteY19" fmla="*/ 115200 h 254900"/>
                <a:gd name="connsiteX20" fmla="*/ 466725 w 795337"/>
                <a:gd name="connsiteY20" fmla="*/ 102500 h 254900"/>
                <a:gd name="connsiteX21" fmla="*/ 481012 w 795337"/>
                <a:gd name="connsiteY21" fmla="*/ 91387 h 254900"/>
                <a:gd name="connsiteX22" fmla="*/ 488950 w 795337"/>
                <a:gd name="connsiteY22" fmla="*/ 85037 h 254900"/>
                <a:gd name="connsiteX23" fmla="*/ 495300 w 795337"/>
                <a:gd name="connsiteY23" fmla="*/ 78687 h 254900"/>
                <a:gd name="connsiteX24" fmla="*/ 506412 w 795337"/>
                <a:gd name="connsiteY24" fmla="*/ 72337 h 254900"/>
                <a:gd name="connsiteX25" fmla="*/ 511175 w 795337"/>
                <a:gd name="connsiteY25" fmla="*/ 67575 h 254900"/>
                <a:gd name="connsiteX26" fmla="*/ 522287 w 795337"/>
                <a:gd name="connsiteY26" fmla="*/ 61225 h 254900"/>
                <a:gd name="connsiteX27" fmla="*/ 527050 w 795337"/>
                <a:gd name="connsiteY27" fmla="*/ 56462 h 254900"/>
                <a:gd name="connsiteX28" fmla="*/ 533400 w 795337"/>
                <a:gd name="connsiteY28" fmla="*/ 53287 h 254900"/>
                <a:gd name="connsiteX29" fmla="*/ 546100 w 795337"/>
                <a:gd name="connsiteY29" fmla="*/ 45350 h 254900"/>
                <a:gd name="connsiteX30" fmla="*/ 554037 w 795337"/>
                <a:gd name="connsiteY30" fmla="*/ 42175 h 254900"/>
                <a:gd name="connsiteX31" fmla="*/ 561975 w 795337"/>
                <a:gd name="connsiteY31" fmla="*/ 37412 h 254900"/>
                <a:gd name="connsiteX32" fmla="*/ 568325 w 795337"/>
                <a:gd name="connsiteY32" fmla="*/ 34237 h 254900"/>
                <a:gd name="connsiteX33" fmla="*/ 573087 w 795337"/>
                <a:gd name="connsiteY33" fmla="*/ 31062 h 254900"/>
                <a:gd name="connsiteX34" fmla="*/ 579437 w 795337"/>
                <a:gd name="connsiteY34" fmla="*/ 29475 h 254900"/>
                <a:gd name="connsiteX35" fmla="*/ 584200 w 795337"/>
                <a:gd name="connsiteY35" fmla="*/ 27887 h 254900"/>
                <a:gd name="connsiteX36" fmla="*/ 590550 w 795337"/>
                <a:gd name="connsiteY36" fmla="*/ 23125 h 254900"/>
                <a:gd name="connsiteX37" fmla="*/ 606425 w 795337"/>
                <a:gd name="connsiteY37" fmla="*/ 18362 h 254900"/>
                <a:gd name="connsiteX38" fmla="*/ 614362 w 795337"/>
                <a:gd name="connsiteY38" fmla="*/ 15187 h 254900"/>
                <a:gd name="connsiteX39" fmla="*/ 619125 w 795337"/>
                <a:gd name="connsiteY39" fmla="*/ 13600 h 254900"/>
                <a:gd name="connsiteX40" fmla="*/ 625475 w 795337"/>
                <a:gd name="connsiteY40" fmla="*/ 10425 h 254900"/>
                <a:gd name="connsiteX41" fmla="*/ 633412 w 795337"/>
                <a:gd name="connsiteY41" fmla="*/ 8837 h 254900"/>
                <a:gd name="connsiteX42" fmla="*/ 639762 w 795337"/>
                <a:gd name="connsiteY42" fmla="*/ 7250 h 254900"/>
                <a:gd name="connsiteX43" fmla="*/ 687387 w 795337"/>
                <a:gd name="connsiteY43" fmla="*/ 4075 h 254900"/>
                <a:gd name="connsiteX44" fmla="*/ 795337 w 795337"/>
                <a:gd name="connsiteY44" fmla="*/ 2487 h 25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95337" h="254900">
                  <a:moveTo>
                    <a:pt x="0" y="254900"/>
                  </a:moveTo>
                  <a:cubicBezTo>
                    <a:pt x="21167" y="253312"/>
                    <a:pt x="42304" y="251277"/>
                    <a:pt x="63500" y="250137"/>
                  </a:cubicBezTo>
                  <a:cubicBezTo>
                    <a:pt x="194914" y="243071"/>
                    <a:pt x="108007" y="251528"/>
                    <a:pt x="173037" y="243787"/>
                  </a:cubicBezTo>
                  <a:cubicBezTo>
                    <a:pt x="186790" y="242150"/>
                    <a:pt x="200519" y="240279"/>
                    <a:pt x="214312" y="239025"/>
                  </a:cubicBezTo>
                  <a:cubicBezTo>
                    <a:pt x="220133" y="238496"/>
                    <a:pt x="225972" y="238133"/>
                    <a:pt x="231775" y="237437"/>
                  </a:cubicBezTo>
                  <a:cubicBezTo>
                    <a:pt x="239205" y="236545"/>
                    <a:pt x="254000" y="234262"/>
                    <a:pt x="254000" y="234262"/>
                  </a:cubicBezTo>
                  <a:cubicBezTo>
                    <a:pt x="257175" y="233204"/>
                    <a:pt x="260296" y="231968"/>
                    <a:pt x="263525" y="231087"/>
                  </a:cubicBezTo>
                  <a:cubicBezTo>
                    <a:pt x="268626" y="229696"/>
                    <a:pt x="277813" y="228592"/>
                    <a:pt x="282575" y="227912"/>
                  </a:cubicBezTo>
                  <a:lnTo>
                    <a:pt x="315912" y="213625"/>
                  </a:lnTo>
                  <a:cubicBezTo>
                    <a:pt x="319748" y="212027"/>
                    <a:pt x="332322" y="207227"/>
                    <a:pt x="334962" y="205687"/>
                  </a:cubicBezTo>
                  <a:cubicBezTo>
                    <a:pt x="341312" y="201983"/>
                    <a:pt x="348271" y="199167"/>
                    <a:pt x="354012" y="194575"/>
                  </a:cubicBezTo>
                  <a:cubicBezTo>
                    <a:pt x="383218" y="171212"/>
                    <a:pt x="338536" y="206579"/>
                    <a:pt x="371475" y="181875"/>
                  </a:cubicBezTo>
                  <a:cubicBezTo>
                    <a:pt x="376896" y="177809"/>
                    <a:pt x="381711" y="172934"/>
                    <a:pt x="387350" y="169175"/>
                  </a:cubicBezTo>
                  <a:cubicBezTo>
                    <a:pt x="390525" y="167058"/>
                    <a:pt x="393863" y="165168"/>
                    <a:pt x="396875" y="162825"/>
                  </a:cubicBezTo>
                  <a:cubicBezTo>
                    <a:pt x="398647" y="161447"/>
                    <a:pt x="399947" y="159540"/>
                    <a:pt x="401637" y="158062"/>
                  </a:cubicBezTo>
                  <a:cubicBezTo>
                    <a:pt x="404187" y="155831"/>
                    <a:pt x="407042" y="153963"/>
                    <a:pt x="409575" y="151712"/>
                  </a:cubicBezTo>
                  <a:cubicBezTo>
                    <a:pt x="411812" y="149723"/>
                    <a:pt x="413688" y="147351"/>
                    <a:pt x="415925" y="145362"/>
                  </a:cubicBezTo>
                  <a:cubicBezTo>
                    <a:pt x="426433" y="136021"/>
                    <a:pt x="421503" y="141575"/>
                    <a:pt x="433387" y="132662"/>
                  </a:cubicBezTo>
                  <a:cubicBezTo>
                    <a:pt x="438808" y="128596"/>
                    <a:pt x="443933" y="124149"/>
                    <a:pt x="449262" y="119962"/>
                  </a:cubicBezTo>
                  <a:cubicBezTo>
                    <a:pt x="451342" y="118327"/>
                    <a:pt x="454024" y="117317"/>
                    <a:pt x="455612" y="115200"/>
                  </a:cubicBezTo>
                  <a:cubicBezTo>
                    <a:pt x="459876" y="109515"/>
                    <a:pt x="461100" y="107260"/>
                    <a:pt x="466725" y="102500"/>
                  </a:cubicBezTo>
                  <a:cubicBezTo>
                    <a:pt x="471331" y="98603"/>
                    <a:pt x="476268" y="95115"/>
                    <a:pt x="481012" y="91387"/>
                  </a:cubicBezTo>
                  <a:cubicBezTo>
                    <a:pt x="483676" y="89294"/>
                    <a:pt x="486554" y="87433"/>
                    <a:pt x="488950" y="85037"/>
                  </a:cubicBezTo>
                  <a:cubicBezTo>
                    <a:pt x="491067" y="82920"/>
                    <a:pt x="493027" y="80635"/>
                    <a:pt x="495300" y="78687"/>
                  </a:cubicBezTo>
                  <a:cubicBezTo>
                    <a:pt x="502796" y="72262"/>
                    <a:pt x="497407" y="78769"/>
                    <a:pt x="506412" y="72337"/>
                  </a:cubicBezTo>
                  <a:cubicBezTo>
                    <a:pt x="508239" y="71032"/>
                    <a:pt x="509348" y="68880"/>
                    <a:pt x="511175" y="67575"/>
                  </a:cubicBezTo>
                  <a:cubicBezTo>
                    <a:pt x="522037" y="59817"/>
                    <a:pt x="513294" y="68719"/>
                    <a:pt x="522287" y="61225"/>
                  </a:cubicBezTo>
                  <a:cubicBezTo>
                    <a:pt x="524012" y="59788"/>
                    <a:pt x="525223" y="57767"/>
                    <a:pt x="527050" y="56462"/>
                  </a:cubicBezTo>
                  <a:cubicBezTo>
                    <a:pt x="528976" y="55086"/>
                    <a:pt x="531345" y="54461"/>
                    <a:pt x="533400" y="53287"/>
                  </a:cubicBezTo>
                  <a:cubicBezTo>
                    <a:pt x="542223" y="48245"/>
                    <a:pt x="534109" y="51345"/>
                    <a:pt x="546100" y="45350"/>
                  </a:cubicBezTo>
                  <a:cubicBezTo>
                    <a:pt x="548649" y="44076"/>
                    <a:pt x="551488" y="43449"/>
                    <a:pt x="554037" y="42175"/>
                  </a:cubicBezTo>
                  <a:cubicBezTo>
                    <a:pt x="556797" y="40795"/>
                    <a:pt x="559278" y="38911"/>
                    <a:pt x="561975" y="37412"/>
                  </a:cubicBezTo>
                  <a:cubicBezTo>
                    <a:pt x="564044" y="36263"/>
                    <a:pt x="566270" y="35411"/>
                    <a:pt x="568325" y="34237"/>
                  </a:cubicBezTo>
                  <a:cubicBezTo>
                    <a:pt x="569981" y="33290"/>
                    <a:pt x="571333" y="31813"/>
                    <a:pt x="573087" y="31062"/>
                  </a:cubicBezTo>
                  <a:cubicBezTo>
                    <a:pt x="575092" y="30203"/>
                    <a:pt x="577339" y="30074"/>
                    <a:pt x="579437" y="29475"/>
                  </a:cubicBezTo>
                  <a:cubicBezTo>
                    <a:pt x="581046" y="29015"/>
                    <a:pt x="582612" y="28416"/>
                    <a:pt x="584200" y="27887"/>
                  </a:cubicBezTo>
                  <a:cubicBezTo>
                    <a:pt x="586317" y="26300"/>
                    <a:pt x="588184" y="24308"/>
                    <a:pt x="590550" y="23125"/>
                  </a:cubicBezTo>
                  <a:cubicBezTo>
                    <a:pt x="597908" y="19446"/>
                    <a:pt x="599591" y="20640"/>
                    <a:pt x="606425" y="18362"/>
                  </a:cubicBezTo>
                  <a:cubicBezTo>
                    <a:pt x="609128" y="17461"/>
                    <a:pt x="611694" y="16187"/>
                    <a:pt x="614362" y="15187"/>
                  </a:cubicBezTo>
                  <a:cubicBezTo>
                    <a:pt x="615929" y="14599"/>
                    <a:pt x="617587" y="14259"/>
                    <a:pt x="619125" y="13600"/>
                  </a:cubicBezTo>
                  <a:cubicBezTo>
                    <a:pt x="621300" y="12668"/>
                    <a:pt x="623230" y="11173"/>
                    <a:pt x="625475" y="10425"/>
                  </a:cubicBezTo>
                  <a:cubicBezTo>
                    <a:pt x="628035" y="9572"/>
                    <a:pt x="630778" y="9422"/>
                    <a:pt x="633412" y="8837"/>
                  </a:cubicBezTo>
                  <a:cubicBezTo>
                    <a:pt x="635542" y="8364"/>
                    <a:pt x="637615" y="7640"/>
                    <a:pt x="639762" y="7250"/>
                  </a:cubicBezTo>
                  <a:cubicBezTo>
                    <a:pt x="656416" y="4222"/>
                    <a:pt x="668358" y="4902"/>
                    <a:pt x="687387" y="4075"/>
                  </a:cubicBezTo>
                  <a:cubicBezTo>
                    <a:pt x="728015" y="-4053"/>
                    <a:pt x="692627" y="2487"/>
                    <a:pt x="795337" y="2487"/>
                  </a:cubicBezTo>
                </a:path>
              </a:pathLst>
            </a:custGeom>
            <a:noFill/>
            <a:ln w="6350">
              <a:solidFill>
                <a:srgbClr val="87A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4174389" y="2933700"/>
              <a:ext cx="457200" cy="457200"/>
            </a:xfrm>
            <a:prstGeom prst="ellipse">
              <a:avLst/>
            </a:prstGeom>
            <a:solidFill>
              <a:srgbClr val="E3EBF5"/>
            </a:solidFill>
            <a:ln w="12700">
              <a:solidFill>
                <a:srgbClr val="87A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p:cNvSpPr/>
            <p:nvPr/>
          </p:nvSpPr>
          <p:spPr>
            <a:xfrm>
              <a:off x="4199789" y="2933700"/>
              <a:ext cx="457200" cy="457200"/>
            </a:xfrm>
            <a:prstGeom prst="ellipse">
              <a:avLst/>
            </a:prstGeom>
            <a:solidFill>
              <a:srgbClr val="E3EBF5"/>
            </a:solidFill>
            <a:ln w="6350">
              <a:solidFill>
                <a:srgbClr val="87A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p:cNvSpPr/>
            <p:nvPr/>
          </p:nvSpPr>
          <p:spPr>
            <a:xfrm>
              <a:off x="4225189" y="2933700"/>
              <a:ext cx="457200" cy="457200"/>
            </a:xfrm>
            <a:prstGeom prst="ellipse">
              <a:avLst/>
            </a:prstGeom>
            <a:solidFill>
              <a:srgbClr val="E3EBF5"/>
            </a:solidFill>
            <a:ln w="6350">
              <a:solidFill>
                <a:srgbClr val="87A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p:cNvSpPr/>
            <p:nvPr/>
          </p:nvSpPr>
          <p:spPr>
            <a:xfrm>
              <a:off x="4250589" y="2933700"/>
              <a:ext cx="457200" cy="457200"/>
            </a:xfrm>
            <a:prstGeom prst="ellipse">
              <a:avLst/>
            </a:prstGeom>
            <a:solidFill>
              <a:srgbClr val="E3EBF5"/>
            </a:solidFill>
            <a:ln w="6350">
              <a:solidFill>
                <a:srgbClr val="87A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p:cNvSpPr/>
            <p:nvPr/>
          </p:nvSpPr>
          <p:spPr>
            <a:xfrm>
              <a:off x="4275989" y="2933700"/>
              <a:ext cx="457200" cy="457200"/>
            </a:xfrm>
            <a:prstGeom prst="ellipse">
              <a:avLst/>
            </a:prstGeom>
            <a:solidFill>
              <a:srgbClr val="E3EBF5"/>
            </a:solidFill>
            <a:ln w="6350">
              <a:solidFill>
                <a:srgbClr val="87A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p:cNvSpPr/>
            <p:nvPr/>
          </p:nvSpPr>
          <p:spPr>
            <a:xfrm>
              <a:off x="4301389" y="2933700"/>
              <a:ext cx="457200" cy="457200"/>
            </a:xfrm>
            <a:prstGeom prst="ellipse">
              <a:avLst/>
            </a:prstGeom>
            <a:solidFill>
              <a:srgbClr val="E3EBF5"/>
            </a:solidFill>
            <a:ln w="6350">
              <a:solidFill>
                <a:srgbClr val="87A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p:cNvSpPr/>
            <p:nvPr/>
          </p:nvSpPr>
          <p:spPr>
            <a:xfrm>
              <a:off x="4326791" y="2933700"/>
              <a:ext cx="457200" cy="457200"/>
            </a:xfrm>
            <a:prstGeom prst="ellipse">
              <a:avLst/>
            </a:prstGeom>
            <a:solidFill>
              <a:srgbClr val="E3EBF5"/>
            </a:solidFill>
            <a:ln w="12700">
              <a:solidFill>
                <a:srgbClr val="87A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p:cNvSpPr/>
            <p:nvPr/>
          </p:nvSpPr>
          <p:spPr>
            <a:xfrm>
              <a:off x="4469666" y="3073401"/>
              <a:ext cx="177798" cy="177798"/>
            </a:xfrm>
            <a:prstGeom prst="ellipse">
              <a:avLst/>
            </a:prstGeom>
            <a:solidFill>
              <a:srgbClr val="FFFFFF"/>
            </a:solidFill>
            <a:ln w="12700">
              <a:solidFill>
                <a:srgbClr val="87A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p:cNvSpPr/>
            <p:nvPr/>
          </p:nvSpPr>
          <p:spPr>
            <a:xfrm>
              <a:off x="5254312" y="3141200"/>
              <a:ext cx="365760" cy="45719"/>
            </a:xfrm>
            <a:prstGeom prst="rect">
              <a:avLst/>
            </a:prstGeom>
            <a:gradFill>
              <a:gsLst>
                <a:gs pos="0">
                  <a:srgbClr val="FF3399"/>
                </a:gs>
                <a:gs pos="25000">
                  <a:srgbClr val="FF6633"/>
                </a:gs>
                <a:gs pos="50000">
                  <a:srgbClr val="FFFF00"/>
                </a:gs>
                <a:gs pos="75000">
                  <a:srgbClr val="01A78F"/>
                </a:gs>
                <a:gs pos="100000">
                  <a:srgbClr val="3366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p:cNvSpPr/>
            <p:nvPr/>
          </p:nvSpPr>
          <p:spPr>
            <a:xfrm>
              <a:off x="3367548" y="3136115"/>
              <a:ext cx="365760" cy="45719"/>
            </a:xfrm>
            <a:prstGeom prst="rect">
              <a:avLst/>
            </a:prstGeom>
            <a:gradFill>
              <a:gsLst>
                <a:gs pos="0">
                  <a:srgbClr val="FF3399"/>
                </a:gs>
                <a:gs pos="25000">
                  <a:srgbClr val="FF6633"/>
                </a:gs>
                <a:gs pos="50000">
                  <a:srgbClr val="FFFF00"/>
                </a:gs>
                <a:gs pos="75000">
                  <a:srgbClr val="01A78F"/>
                </a:gs>
                <a:gs pos="100000">
                  <a:srgbClr val="3366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0" name="Freeform 129"/>
          <p:cNvSpPr/>
          <p:nvPr/>
        </p:nvSpPr>
        <p:spPr>
          <a:xfrm>
            <a:off x="4998874" y="2599719"/>
            <a:ext cx="487526" cy="325805"/>
          </a:xfrm>
          <a:custGeom>
            <a:avLst/>
            <a:gdLst>
              <a:gd name="connsiteX0" fmla="*/ 0 w 301625"/>
              <a:gd name="connsiteY0" fmla="*/ 298455 h 298455"/>
              <a:gd name="connsiteX1" fmla="*/ 161925 w 301625"/>
              <a:gd name="connsiteY1" fmla="*/ 5 h 298455"/>
              <a:gd name="connsiteX2" fmla="*/ 301625 w 301625"/>
              <a:gd name="connsiteY2" fmla="*/ 292105 h 298455"/>
              <a:gd name="connsiteX0" fmla="*/ 0 w 307975"/>
              <a:gd name="connsiteY0" fmla="*/ 298452 h 301627"/>
              <a:gd name="connsiteX1" fmla="*/ 161925 w 307975"/>
              <a:gd name="connsiteY1" fmla="*/ 2 h 301627"/>
              <a:gd name="connsiteX2" fmla="*/ 307975 w 307975"/>
              <a:gd name="connsiteY2" fmla="*/ 301627 h 301627"/>
              <a:gd name="connsiteX0" fmla="*/ 0 w 307975"/>
              <a:gd name="connsiteY0" fmla="*/ 302880 h 302880"/>
              <a:gd name="connsiteX1" fmla="*/ 161925 w 307975"/>
              <a:gd name="connsiteY1" fmla="*/ 2 h 302880"/>
              <a:gd name="connsiteX2" fmla="*/ 307975 w 307975"/>
              <a:gd name="connsiteY2" fmla="*/ 301627 h 302880"/>
            </a:gdLst>
            <a:ahLst/>
            <a:cxnLst>
              <a:cxn ang="0">
                <a:pos x="connsiteX0" y="connsiteY0"/>
              </a:cxn>
              <a:cxn ang="0">
                <a:pos x="connsiteX1" y="connsiteY1"/>
              </a:cxn>
              <a:cxn ang="0">
                <a:pos x="connsiteX2" y="connsiteY2"/>
              </a:cxn>
            </a:cxnLst>
            <a:rect l="l" t="t" r="r" b="b"/>
            <a:pathLst>
              <a:path w="307975" h="302880">
                <a:moveTo>
                  <a:pt x="0" y="302880"/>
                </a:moveTo>
                <a:cubicBezTo>
                  <a:pt x="55827" y="154184"/>
                  <a:pt x="110596" y="-527"/>
                  <a:pt x="161925" y="2"/>
                </a:cubicBezTo>
                <a:cubicBezTo>
                  <a:pt x="213254" y="531"/>
                  <a:pt x="263260" y="155048"/>
                  <a:pt x="307975" y="301627"/>
                </a:cubicBezTo>
              </a:path>
            </a:pathLst>
          </a:custGeom>
          <a:gradFill>
            <a:gsLst>
              <a:gs pos="0">
                <a:srgbClr val="FF3399"/>
              </a:gs>
              <a:gs pos="25000">
                <a:srgbClr val="FF6633"/>
              </a:gs>
              <a:gs pos="50000">
                <a:srgbClr val="FFFF00"/>
              </a:gs>
              <a:gs pos="75000">
                <a:srgbClr val="01A78F"/>
              </a:gs>
              <a:gs pos="100000">
                <a:srgbClr val="3366FF"/>
              </a:gs>
            </a:gsLst>
            <a:lin ang="10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559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4">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4" grpId="0" build="p"/>
      <p:bldP spid="132" grpId="0" animBg="1"/>
      <p:bldP spid="1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3464" y="758952"/>
            <a:ext cx="8586216" cy="1234440"/>
          </a:xfrm>
        </p:spPr>
        <p:txBody>
          <a:bodyPr/>
          <a:lstStyle/>
          <a:p>
            <a:r>
              <a:rPr lang="en-US" dirty="0" smtClean="0"/>
              <a:t>Time-stretch imaging/microscopy</a:t>
            </a:r>
            <a:endParaRPr lang="en-US" i="1" dirty="0"/>
          </a:p>
        </p:txBody>
      </p:sp>
      <p:sp>
        <p:nvSpPr>
          <p:cNvPr id="6" name="Slide Number Placeholder 5"/>
          <p:cNvSpPr>
            <a:spLocks noGrp="1"/>
          </p:cNvSpPr>
          <p:nvPr>
            <p:ph type="sldNum" sz="quarter" idx="4"/>
          </p:nvPr>
        </p:nvSpPr>
        <p:spPr/>
        <p:txBody>
          <a:bodyPr/>
          <a:lstStyle/>
          <a:p>
            <a:fld id="{B6F15528-21DE-4FAA-801E-634DDDAF4B2B}" type="slidenum">
              <a:rPr lang="en-US" smtClean="0"/>
              <a:pPr/>
              <a:t>15</a:t>
            </a:fld>
            <a:endParaRPr lang="en-US" dirty="0"/>
          </a:p>
        </p:txBody>
      </p:sp>
      <p:sp>
        <p:nvSpPr>
          <p:cNvPr id="8" name="Content Placeholder 5"/>
          <p:cNvSpPr txBox="1">
            <a:spLocks/>
          </p:cNvSpPr>
          <p:nvPr/>
        </p:nvSpPr>
        <p:spPr>
          <a:xfrm>
            <a:off x="295333" y="1325892"/>
            <a:ext cx="5607211" cy="5024108"/>
          </a:xfrm>
          <a:prstGeom prst="rect">
            <a:avLst/>
          </a:prstGeom>
          <a:noFill/>
        </p:spPr>
        <p:txBody>
          <a:bodyPr vert="horz" lIns="91440" tIns="45720" rIns="91440" bIns="45720" rtlCol="0" anchor="ctr">
            <a:noAutofit/>
          </a:bodyPr>
          <a:lstStyle>
            <a:lvl1pPr marL="0" indent="0" algn="l" defTabSz="914400" rtl="0" eaLnBrk="1" latinLnBrk="0" hangingPunct="1">
              <a:spcBef>
                <a:spcPct val="20000"/>
              </a:spcBef>
              <a:buClr>
                <a:srgbClr val="FF9900"/>
              </a:buClr>
              <a:buSzPct val="150000"/>
              <a:buFontTx/>
              <a:buNone/>
              <a:defRPr sz="2000" kern="1200">
                <a:solidFill>
                  <a:schemeClr val="tx1"/>
                </a:solidFill>
                <a:latin typeface="+mn-lt"/>
                <a:ea typeface="+mn-ea"/>
                <a:cs typeface="+mn-cs"/>
              </a:defRPr>
            </a:lvl1pPr>
            <a:lvl2pPr marL="0" indent="0" algn="l" defTabSz="914400" rtl="0" eaLnBrk="1" latinLnBrk="0" hangingPunct="1">
              <a:spcBef>
                <a:spcPct val="20000"/>
              </a:spcBef>
              <a:buClr>
                <a:srgbClr val="FF9900"/>
              </a:buClr>
              <a:buSzPct val="150000"/>
              <a:buFontTx/>
              <a:buNone/>
              <a:defRPr sz="1800" kern="1200">
                <a:solidFill>
                  <a:schemeClr val="tx1"/>
                </a:solidFill>
                <a:latin typeface="+mn-lt"/>
                <a:ea typeface="+mn-ea"/>
                <a:cs typeface="+mn-cs"/>
              </a:defRPr>
            </a:lvl2pPr>
            <a:lvl3pPr marL="0" indent="0" algn="l" defTabSz="914400" rtl="0" eaLnBrk="1" latinLnBrk="0" hangingPunct="1">
              <a:spcBef>
                <a:spcPct val="20000"/>
              </a:spcBef>
              <a:buClr>
                <a:srgbClr val="FF9900"/>
              </a:buClr>
              <a:buSzPct val="150000"/>
              <a:buFontTx/>
              <a:buNone/>
              <a:defRPr sz="1600" kern="1200">
                <a:solidFill>
                  <a:schemeClr val="tx1"/>
                </a:solidFill>
                <a:latin typeface="+mn-lt"/>
                <a:ea typeface="+mn-ea"/>
                <a:cs typeface="+mn-cs"/>
              </a:defRPr>
            </a:lvl3pPr>
            <a:lvl4pPr marL="0" indent="0" algn="l" defTabSz="914400" rtl="0" eaLnBrk="1" latinLnBrk="0" hangingPunct="1">
              <a:spcBef>
                <a:spcPct val="20000"/>
              </a:spcBef>
              <a:buClr>
                <a:srgbClr val="FF9900"/>
              </a:buClr>
              <a:buSzPct val="150000"/>
              <a:buFontTx/>
              <a:buNone/>
              <a:defRPr sz="1400" kern="1200">
                <a:solidFill>
                  <a:schemeClr val="tx1"/>
                </a:solidFill>
                <a:latin typeface="+mn-lt"/>
                <a:ea typeface="+mn-ea"/>
                <a:cs typeface="+mn-cs"/>
              </a:defRPr>
            </a:lvl4pPr>
            <a:lvl5pPr marL="0" indent="0" algn="l" defTabSz="914400" rtl="0" eaLnBrk="1" latinLnBrk="0" hangingPunct="1">
              <a:spcBef>
                <a:spcPct val="20000"/>
              </a:spcBef>
              <a:buClr>
                <a:srgbClr val="FF9900"/>
              </a:buClr>
              <a:buSzPct val="150000"/>
              <a:buFontTx/>
              <a:buNone/>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spcBef>
                <a:spcPts val="0"/>
              </a:spcBef>
              <a:buFont typeface="Wingdings" charset="2"/>
              <a:buChar char="§"/>
            </a:pPr>
            <a:r>
              <a:rPr lang="en-US" sz="1800" dirty="0"/>
              <a:t>Developed by Jalali-lab at </a:t>
            </a:r>
            <a:r>
              <a:rPr lang="en-US" sz="1800" dirty="0" smtClean="0"/>
              <a:t>UCLA (Nature, 2009)</a:t>
            </a:r>
            <a:endParaRPr lang="en-US" sz="1800" dirty="0"/>
          </a:p>
          <a:p>
            <a:pPr marL="285750" indent="-285750">
              <a:spcBef>
                <a:spcPts val="0"/>
              </a:spcBef>
              <a:buFont typeface="Wingdings" charset="2"/>
              <a:buChar char="§"/>
            </a:pPr>
            <a:r>
              <a:rPr lang="en-US" sz="1800" b="1" dirty="0" smtClean="0"/>
              <a:t>Stretched </a:t>
            </a:r>
            <a:r>
              <a:rPr lang="en-US" sz="1800" b="1" dirty="0"/>
              <a:t>Time-Encoded </a:t>
            </a:r>
            <a:r>
              <a:rPr lang="en-US" sz="1800" b="1" dirty="0" smtClean="0"/>
              <a:t>Amplified </a:t>
            </a:r>
            <a:r>
              <a:rPr lang="en-US" sz="1800" b="1" dirty="0"/>
              <a:t>Microscopy (STEAM</a:t>
            </a:r>
            <a:r>
              <a:rPr lang="en-US" sz="1800" b="1" dirty="0" smtClean="0"/>
              <a:t>)</a:t>
            </a:r>
          </a:p>
          <a:p>
            <a:pPr marL="285750" indent="-285750">
              <a:spcBef>
                <a:spcPts val="0"/>
              </a:spcBef>
              <a:buFont typeface="Wingdings" charset="2"/>
              <a:buChar char="§"/>
            </a:pPr>
            <a:r>
              <a:rPr lang="en-US" sz="1800" dirty="0" smtClean="0"/>
              <a:t>Based </a:t>
            </a:r>
            <a:r>
              <a:rPr lang="en-US" sz="1800" dirty="0"/>
              <a:t>on </a:t>
            </a:r>
            <a:r>
              <a:rPr lang="en-US" sz="1800" b="1" dirty="0"/>
              <a:t>spectrally encoded imaging</a:t>
            </a:r>
            <a:r>
              <a:rPr lang="en-US" sz="1800" dirty="0"/>
              <a:t> and </a:t>
            </a:r>
            <a:r>
              <a:rPr lang="en-US" sz="1800" b="1" dirty="0"/>
              <a:t>Amplified Time-stretch Dispersive Fourier Transform (ADFT)</a:t>
            </a:r>
            <a:endParaRPr lang="en-US" sz="1800" dirty="0"/>
          </a:p>
          <a:p>
            <a:pPr marL="285750" indent="-285750">
              <a:buFont typeface="Wingdings" charset="2"/>
              <a:buChar char="§"/>
            </a:pPr>
            <a:r>
              <a:rPr lang="en-US" sz="1800" dirty="0" smtClean="0"/>
              <a:t>Known as </a:t>
            </a:r>
            <a:r>
              <a:rPr lang="en-US" sz="1800" b="1" dirty="0" smtClean="0"/>
              <a:t>the world’s fastest </a:t>
            </a:r>
            <a:br>
              <a:rPr lang="en-US" sz="1800" b="1" dirty="0" smtClean="0"/>
            </a:br>
            <a:r>
              <a:rPr lang="en-US" sz="1800" b="1" dirty="0" smtClean="0"/>
              <a:t>continuous-time</a:t>
            </a:r>
            <a:r>
              <a:rPr lang="en-US" sz="1800" b="1" dirty="0"/>
              <a:t> </a:t>
            </a:r>
            <a:r>
              <a:rPr lang="en-US" sz="1800" b="1" dirty="0" smtClean="0"/>
              <a:t>camera</a:t>
            </a:r>
          </a:p>
          <a:p>
            <a:pPr marL="285750" indent="-285750">
              <a:buFont typeface="Arial"/>
              <a:buChar char="•"/>
            </a:pPr>
            <a:endParaRPr lang="en-US" sz="1800" dirty="0" smtClean="0"/>
          </a:p>
          <a:p>
            <a:r>
              <a:rPr lang="en-US" sz="1800" dirty="0" smtClean="0"/>
              <a:t>Main Features:</a:t>
            </a:r>
          </a:p>
          <a:p>
            <a:pPr marL="285750" lvl="1" indent="-285750">
              <a:buFont typeface="Wingdings" charset="2"/>
              <a:buChar char="§"/>
            </a:pPr>
            <a:r>
              <a:rPr lang="en-US" dirty="0" smtClean="0"/>
              <a:t>Ultrafast shutter speed: </a:t>
            </a:r>
            <a:r>
              <a:rPr lang="en-US" b="1" dirty="0" smtClean="0"/>
              <a:t>~50 </a:t>
            </a:r>
            <a:r>
              <a:rPr lang="en-US" b="1" dirty="0" err="1" smtClean="0"/>
              <a:t>ps</a:t>
            </a:r>
            <a:endParaRPr lang="en-US" dirty="0" smtClean="0"/>
          </a:p>
          <a:p>
            <a:pPr marL="285750" lvl="1" indent="-285750">
              <a:buFont typeface="Wingdings" charset="2"/>
              <a:buChar char="§"/>
            </a:pPr>
            <a:r>
              <a:rPr lang="en-US" dirty="0"/>
              <a:t>Low light </a:t>
            </a:r>
            <a:r>
              <a:rPr lang="en-US" dirty="0" smtClean="0"/>
              <a:t>illumination: </a:t>
            </a:r>
            <a:r>
              <a:rPr lang="en-US" b="1" dirty="0" smtClean="0"/>
              <a:t>~10 </a:t>
            </a:r>
            <a:r>
              <a:rPr lang="en-US" b="1" dirty="0" err="1" smtClean="0"/>
              <a:t>mW</a:t>
            </a:r>
            <a:endParaRPr lang="en-US" b="1" dirty="0"/>
          </a:p>
          <a:p>
            <a:pPr marL="285750" lvl="1" indent="-285750">
              <a:buFont typeface="Wingdings" charset="2"/>
              <a:buChar char="§"/>
            </a:pPr>
            <a:r>
              <a:rPr lang="en-US" dirty="0" smtClean="0"/>
              <a:t>High sensitivity: </a:t>
            </a:r>
            <a:r>
              <a:rPr lang="en-US" b="1" dirty="0" smtClean="0"/>
              <a:t>~30 dB optical image amplification</a:t>
            </a:r>
          </a:p>
          <a:p>
            <a:pPr marL="285750" lvl="1" indent="-285750">
              <a:buFont typeface="Wingdings" charset="2"/>
              <a:buChar char="§"/>
            </a:pPr>
            <a:r>
              <a:rPr lang="en-US" dirty="0" smtClean="0"/>
              <a:t>Real-time digitizing: </a:t>
            </a:r>
            <a:r>
              <a:rPr lang="en-US" b="1" dirty="0" smtClean="0"/>
              <a:t>50 GS/s</a:t>
            </a:r>
          </a:p>
        </p:txBody>
      </p:sp>
      <p:pic>
        <p:nvPicPr>
          <p:cNvPr id="9" name="Picture 6" descr="http://www.photonics.com/images/0509/Apple-bullet.jpg"/>
          <p:cNvPicPr>
            <a:picLocks noChangeAspect="1" noChangeArrowheads="1"/>
          </p:cNvPicPr>
          <p:nvPr/>
        </p:nvPicPr>
        <p:blipFill rotWithShape="1">
          <a:blip r:embed="rId3" cstate="print"/>
          <a:srcRect b="36852"/>
          <a:stretch/>
        </p:blipFill>
        <p:spPr bwMode="auto">
          <a:xfrm>
            <a:off x="5717289" y="1075518"/>
            <a:ext cx="2679890" cy="28326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8" descr="http://www.eee.hku.hk/~tsia/STEAM.jpg"/>
          <p:cNvPicPr>
            <a:picLocks noChangeAspect="1" noChangeArrowheads="1"/>
          </p:cNvPicPr>
          <p:nvPr/>
        </p:nvPicPr>
        <p:blipFill>
          <a:blip r:embed="rId4" cstate="print"/>
          <a:srcRect/>
          <a:stretch>
            <a:fillRect/>
          </a:stretch>
        </p:blipFill>
        <p:spPr bwMode="auto">
          <a:xfrm>
            <a:off x="6257165" y="3859362"/>
            <a:ext cx="2490638" cy="2490638"/>
          </a:xfrm>
          <a:prstGeom prst="rect">
            <a:avLst/>
          </a:prstGeom>
          <a:ln>
            <a:noFill/>
          </a:ln>
          <a:effectLst>
            <a:softEdge rad="112500"/>
          </a:effectLst>
        </p:spPr>
      </p:pic>
    </p:spTree>
    <p:extLst>
      <p:ext uri="{BB962C8B-B14F-4D97-AF65-F5344CB8AC3E}">
        <p14:creationId xmlns:p14="http://schemas.microsoft.com/office/powerpoint/2010/main" val="12725324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STEAM is combination of </a:t>
            </a:r>
            <a:r>
              <a:rPr lang="en-US" i="1" dirty="0" smtClean="0"/>
              <a:t>spectrally encoded imaging</a:t>
            </a:r>
            <a:r>
              <a:rPr lang="en-US" dirty="0" smtClean="0"/>
              <a:t> with …</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16</a:t>
            </a:fld>
            <a:endParaRPr lang="en-US" dirty="0"/>
          </a:p>
        </p:txBody>
      </p:sp>
      <p:grpSp>
        <p:nvGrpSpPr>
          <p:cNvPr id="2" name="Group 1"/>
          <p:cNvGrpSpPr/>
          <p:nvPr/>
        </p:nvGrpSpPr>
        <p:grpSpPr>
          <a:xfrm>
            <a:off x="468488" y="2063045"/>
            <a:ext cx="1447800" cy="1600200"/>
            <a:chOff x="468488" y="2063045"/>
            <a:chExt cx="1447800" cy="1600200"/>
          </a:xfrm>
        </p:grpSpPr>
        <p:sp>
          <p:nvSpPr>
            <p:cNvPr id="86" name="Rectangle 85"/>
            <p:cNvSpPr/>
            <p:nvPr/>
          </p:nvSpPr>
          <p:spPr bwMode="auto">
            <a:xfrm>
              <a:off x="468488" y="2063045"/>
              <a:ext cx="1447800" cy="1577622"/>
            </a:xfrm>
            <a:prstGeom prst="rect">
              <a:avLst/>
            </a:prstGeom>
            <a:solidFill>
              <a:srgbClr val="0AC7D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87" name="Rectangle 86"/>
            <p:cNvSpPr/>
            <p:nvPr/>
          </p:nvSpPr>
          <p:spPr bwMode="auto">
            <a:xfrm>
              <a:off x="697088" y="2215445"/>
              <a:ext cx="914400" cy="304800"/>
            </a:xfrm>
            <a:prstGeom prst="rect">
              <a:avLst/>
            </a:prstGeom>
            <a:gradFill flip="none" rotWithShape="1">
              <a:gsLst>
                <a:gs pos="0">
                  <a:srgbClr val="FF3399"/>
                </a:gs>
                <a:gs pos="25000">
                  <a:srgbClr val="FF6633"/>
                </a:gs>
                <a:gs pos="50000">
                  <a:srgbClr val="FFFF00"/>
                </a:gs>
                <a:gs pos="75000">
                  <a:srgbClr val="01A78F"/>
                </a:gs>
                <a:gs pos="100000">
                  <a:srgbClr val="3366FF"/>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cxnSp>
          <p:nvCxnSpPr>
            <p:cNvPr id="88" name="Straight Arrow Connector 87"/>
            <p:cNvCxnSpPr/>
            <p:nvPr/>
          </p:nvCxnSpPr>
          <p:spPr bwMode="auto">
            <a:xfrm>
              <a:off x="620888" y="2520245"/>
              <a:ext cx="1143000" cy="1588"/>
            </a:xfrm>
            <a:prstGeom prst="straightConnector1">
              <a:avLst/>
            </a:prstGeom>
            <a:ln>
              <a:headEnd type="none" w="med" len="med"/>
              <a:tailEnd type="triangle" w="lg" len="med"/>
            </a:ln>
          </p:spPr>
          <p:style>
            <a:lnRef idx="2">
              <a:schemeClr val="dk1"/>
            </a:lnRef>
            <a:fillRef idx="0">
              <a:schemeClr val="dk1"/>
            </a:fillRef>
            <a:effectRef idx="1">
              <a:schemeClr val="dk1"/>
            </a:effectRef>
            <a:fontRef idx="minor">
              <a:schemeClr val="tx1"/>
            </a:fontRef>
          </p:style>
        </p:cxnSp>
        <p:sp>
          <p:nvSpPr>
            <p:cNvPr id="89" name="Rectangle 63"/>
            <p:cNvSpPr>
              <a:spLocks noChangeArrowheads="1"/>
            </p:cNvSpPr>
            <p:nvPr/>
          </p:nvSpPr>
          <p:spPr bwMode="auto">
            <a:xfrm>
              <a:off x="620888" y="2444045"/>
              <a:ext cx="1143000" cy="381000"/>
            </a:xfrm>
            <a:prstGeom prst="rect">
              <a:avLst/>
            </a:prstGeom>
            <a:noFill/>
            <a:ln w="9525">
              <a:noFill/>
              <a:miter lim="800000"/>
              <a:headEnd/>
              <a:tailEnd/>
            </a:ln>
          </p:spPr>
          <p:txBody>
            <a:bodyPr anchor="ctr"/>
            <a:lstStyle/>
            <a:p>
              <a:pPr algn="ctr" eaLnBrk="1" hangingPunct="1">
                <a:defRPr/>
              </a:pPr>
              <a:r>
                <a:rPr lang="en-US" altLang="zh-TW" sz="1400" b="1" dirty="0" smtClean="0">
                  <a:solidFill>
                    <a:srgbClr val="000000"/>
                  </a:solidFill>
                  <a:latin typeface="+mn-lt"/>
                  <a:ea typeface="PMingLiU" pitchFamily="18" charset="-120"/>
                </a:rPr>
                <a:t>Wavelength</a:t>
              </a:r>
              <a:endParaRPr lang="en-US" altLang="zh-TW" sz="1400" b="1" baseline="-25000" dirty="0">
                <a:solidFill>
                  <a:srgbClr val="000000"/>
                </a:solidFill>
                <a:latin typeface="+mn-lt"/>
                <a:ea typeface="PMingLiU" pitchFamily="18" charset="-120"/>
              </a:endParaRPr>
            </a:p>
          </p:txBody>
        </p:sp>
        <p:grpSp>
          <p:nvGrpSpPr>
            <p:cNvPr id="97" name="Group 35"/>
            <p:cNvGrpSpPr/>
            <p:nvPr/>
          </p:nvGrpSpPr>
          <p:grpSpPr>
            <a:xfrm>
              <a:off x="925688" y="2901245"/>
              <a:ext cx="533400" cy="457200"/>
              <a:chOff x="4953000" y="152400"/>
              <a:chExt cx="762000" cy="990600"/>
            </a:xfrm>
          </p:grpSpPr>
          <p:sp>
            <p:nvSpPr>
              <p:cNvPr id="98" name="Freeform 97"/>
              <p:cNvSpPr/>
              <p:nvPr/>
            </p:nvSpPr>
            <p:spPr bwMode="auto">
              <a:xfrm>
                <a:off x="5181600" y="152400"/>
                <a:ext cx="182880" cy="990600"/>
              </a:xfrm>
              <a:custGeom>
                <a:avLst/>
                <a:gdLst>
                  <a:gd name="connsiteX0" fmla="*/ 0 w 969818"/>
                  <a:gd name="connsiteY0" fmla="*/ 939800 h 944418"/>
                  <a:gd name="connsiteX1" fmla="*/ 443345 w 969818"/>
                  <a:gd name="connsiteY1" fmla="*/ 842818 h 944418"/>
                  <a:gd name="connsiteX2" fmla="*/ 637309 w 969818"/>
                  <a:gd name="connsiteY2" fmla="*/ 330200 h 944418"/>
                  <a:gd name="connsiteX3" fmla="*/ 775854 w 969818"/>
                  <a:gd name="connsiteY3" fmla="*/ 53109 h 944418"/>
                  <a:gd name="connsiteX4" fmla="*/ 969818 w 969818"/>
                  <a:gd name="connsiteY4" fmla="*/ 11546 h 944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818" h="944418">
                    <a:moveTo>
                      <a:pt x="0" y="939800"/>
                    </a:moveTo>
                    <a:cubicBezTo>
                      <a:pt x="168563" y="942109"/>
                      <a:pt x="337127" y="944418"/>
                      <a:pt x="443345" y="842818"/>
                    </a:cubicBezTo>
                    <a:cubicBezTo>
                      <a:pt x="549563" y="741218"/>
                      <a:pt x="581891" y="461818"/>
                      <a:pt x="637309" y="330200"/>
                    </a:cubicBezTo>
                    <a:cubicBezTo>
                      <a:pt x="692727" y="198582"/>
                      <a:pt x="720436" y="106218"/>
                      <a:pt x="775854" y="53109"/>
                    </a:cubicBezTo>
                    <a:cubicBezTo>
                      <a:pt x="831272" y="0"/>
                      <a:pt x="900545" y="5773"/>
                      <a:pt x="969818" y="1154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99" name="Freeform 98"/>
              <p:cNvSpPr/>
              <p:nvPr/>
            </p:nvSpPr>
            <p:spPr bwMode="auto">
              <a:xfrm flipH="1">
                <a:off x="5334000" y="152400"/>
                <a:ext cx="182880" cy="990600"/>
              </a:xfrm>
              <a:custGeom>
                <a:avLst/>
                <a:gdLst>
                  <a:gd name="connsiteX0" fmla="*/ 0 w 969818"/>
                  <a:gd name="connsiteY0" fmla="*/ 939800 h 944418"/>
                  <a:gd name="connsiteX1" fmla="*/ 443345 w 969818"/>
                  <a:gd name="connsiteY1" fmla="*/ 842818 h 944418"/>
                  <a:gd name="connsiteX2" fmla="*/ 637309 w 969818"/>
                  <a:gd name="connsiteY2" fmla="*/ 330200 h 944418"/>
                  <a:gd name="connsiteX3" fmla="*/ 775854 w 969818"/>
                  <a:gd name="connsiteY3" fmla="*/ 53109 h 944418"/>
                  <a:gd name="connsiteX4" fmla="*/ 969818 w 969818"/>
                  <a:gd name="connsiteY4" fmla="*/ 11546 h 944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818" h="944418">
                    <a:moveTo>
                      <a:pt x="0" y="939800"/>
                    </a:moveTo>
                    <a:cubicBezTo>
                      <a:pt x="168563" y="942109"/>
                      <a:pt x="337127" y="944418"/>
                      <a:pt x="443345" y="842818"/>
                    </a:cubicBezTo>
                    <a:cubicBezTo>
                      <a:pt x="549563" y="741218"/>
                      <a:pt x="581891" y="461818"/>
                      <a:pt x="637309" y="330200"/>
                    </a:cubicBezTo>
                    <a:cubicBezTo>
                      <a:pt x="692727" y="198582"/>
                      <a:pt x="720436" y="106218"/>
                      <a:pt x="775854" y="53109"/>
                    </a:cubicBezTo>
                    <a:cubicBezTo>
                      <a:pt x="831272" y="0"/>
                      <a:pt x="900545" y="5773"/>
                      <a:pt x="969818" y="1154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cxnSp>
            <p:nvCxnSpPr>
              <p:cNvPr id="100" name="Straight Connector 99"/>
              <p:cNvCxnSpPr/>
              <p:nvPr/>
            </p:nvCxnSpPr>
            <p:spPr bwMode="auto">
              <a:xfrm>
                <a:off x="5486400" y="1143000"/>
                <a:ext cx="2286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1" name="Straight Connector 100"/>
              <p:cNvCxnSpPr/>
              <p:nvPr/>
            </p:nvCxnSpPr>
            <p:spPr bwMode="auto">
              <a:xfrm>
                <a:off x="4953000" y="1143000"/>
                <a:ext cx="2286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grpSp>
        <p:cxnSp>
          <p:nvCxnSpPr>
            <p:cNvPr id="102" name="Straight Arrow Connector 101"/>
            <p:cNvCxnSpPr/>
            <p:nvPr/>
          </p:nvCxnSpPr>
          <p:spPr bwMode="auto">
            <a:xfrm>
              <a:off x="620888" y="3358445"/>
              <a:ext cx="1143000" cy="1588"/>
            </a:xfrm>
            <a:prstGeom prst="straightConnector1">
              <a:avLst/>
            </a:prstGeom>
            <a:ln>
              <a:headEnd type="none" w="med" len="med"/>
              <a:tailEnd type="triangle" w="lg" len="med"/>
            </a:ln>
          </p:spPr>
          <p:style>
            <a:lnRef idx="2">
              <a:schemeClr val="dk1"/>
            </a:lnRef>
            <a:fillRef idx="0">
              <a:schemeClr val="dk1"/>
            </a:fillRef>
            <a:effectRef idx="1">
              <a:schemeClr val="dk1"/>
            </a:effectRef>
            <a:fontRef idx="minor">
              <a:schemeClr val="tx1"/>
            </a:fontRef>
          </p:style>
        </p:cxnSp>
        <p:sp>
          <p:nvSpPr>
            <p:cNvPr id="103" name="Rectangle 63"/>
            <p:cNvSpPr>
              <a:spLocks noChangeArrowheads="1"/>
            </p:cNvSpPr>
            <p:nvPr/>
          </p:nvSpPr>
          <p:spPr bwMode="auto">
            <a:xfrm>
              <a:off x="620888" y="3282245"/>
              <a:ext cx="1143000" cy="381000"/>
            </a:xfrm>
            <a:prstGeom prst="rect">
              <a:avLst/>
            </a:prstGeom>
            <a:noFill/>
            <a:ln w="9525">
              <a:noFill/>
              <a:miter lim="800000"/>
              <a:headEnd/>
              <a:tailEnd/>
            </a:ln>
          </p:spPr>
          <p:txBody>
            <a:bodyPr anchor="ctr"/>
            <a:lstStyle/>
            <a:p>
              <a:pPr algn="ctr" eaLnBrk="1" hangingPunct="1">
                <a:defRPr/>
              </a:pPr>
              <a:r>
                <a:rPr lang="en-US" altLang="zh-TW" sz="1400" b="1" dirty="0" smtClean="0">
                  <a:solidFill>
                    <a:srgbClr val="000000"/>
                  </a:solidFill>
                  <a:latin typeface="+mn-lt"/>
                  <a:ea typeface="PMingLiU" pitchFamily="18" charset="-120"/>
                </a:rPr>
                <a:t>Space</a:t>
              </a:r>
              <a:endParaRPr lang="en-US" altLang="zh-TW" sz="1400" b="1" baseline="-25000" dirty="0">
                <a:solidFill>
                  <a:srgbClr val="000000"/>
                </a:solidFill>
                <a:latin typeface="+mn-lt"/>
                <a:ea typeface="PMingLiU" pitchFamily="18" charset="-120"/>
              </a:endParaRPr>
            </a:p>
          </p:txBody>
        </p:sp>
      </p:grpSp>
      <p:grpSp>
        <p:nvGrpSpPr>
          <p:cNvPr id="6" name="Group 5"/>
          <p:cNvGrpSpPr/>
          <p:nvPr/>
        </p:nvGrpSpPr>
        <p:grpSpPr>
          <a:xfrm>
            <a:off x="5492044" y="2063045"/>
            <a:ext cx="3048000" cy="1600200"/>
            <a:chOff x="5492044" y="2063045"/>
            <a:chExt cx="3048000" cy="1600200"/>
          </a:xfrm>
        </p:grpSpPr>
        <p:sp>
          <p:nvSpPr>
            <p:cNvPr id="81" name="Rectangle 80"/>
            <p:cNvSpPr/>
            <p:nvPr/>
          </p:nvSpPr>
          <p:spPr bwMode="auto">
            <a:xfrm>
              <a:off x="7092244" y="2063045"/>
              <a:ext cx="1447800" cy="1577622"/>
            </a:xfrm>
            <a:prstGeom prst="rect">
              <a:avLst/>
            </a:prstGeom>
            <a:solidFill>
              <a:srgbClr val="0AC7D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85" name="Freeform 84"/>
            <p:cNvSpPr/>
            <p:nvPr/>
          </p:nvSpPr>
          <p:spPr bwMode="auto">
            <a:xfrm>
              <a:off x="7320844" y="2162763"/>
              <a:ext cx="914400" cy="357482"/>
            </a:xfrm>
            <a:custGeom>
              <a:avLst/>
              <a:gdLst>
                <a:gd name="connsiteX0" fmla="*/ 0 w 1143000"/>
                <a:gd name="connsiteY0" fmla="*/ 0 h 304800"/>
                <a:gd name="connsiteX1" fmla="*/ 1143000 w 1143000"/>
                <a:gd name="connsiteY1" fmla="*/ 0 h 304800"/>
                <a:gd name="connsiteX2" fmla="*/ 1143000 w 1143000"/>
                <a:gd name="connsiteY2" fmla="*/ 304800 h 304800"/>
                <a:gd name="connsiteX3" fmla="*/ 0 w 1143000"/>
                <a:gd name="connsiteY3" fmla="*/ 304800 h 304800"/>
                <a:gd name="connsiteX4" fmla="*/ 0 w 1143000"/>
                <a:gd name="connsiteY4" fmla="*/ 0 h 304800"/>
                <a:gd name="connsiteX0" fmla="*/ 0 w 1143000"/>
                <a:gd name="connsiteY0" fmla="*/ 0 h 304800"/>
                <a:gd name="connsiteX1" fmla="*/ 990600 w 1143000"/>
                <a:gd name="connsiteY1" fmla="*/ 76200 h 304800"/>
                <a:gd name="connsiteX2" fmla="*/ 1143000 w 1143000"/>
                <a:gd name="connsiteY2" fmla="*/ 0 h 304800"/>
                <a:gd name="connsiteX3" fmla="*/ 1143000 w 1143000"/>
                <a:gd name="connsiteY3" fmla="*/ 304800 h 304800"/>
                <a:gd name="connsiteX4" fmla="*/ 0 w 1143000"/>
                <a:gd name="connsiteY4" fmla="*/ 304800 h 304800"/>
                <a:gd name="connsiteX5" fmla="*/ 0 w 1143000"/>
                <a:gd name="connsiteY5" fmla="*/ 0 h 304800"/>
                <a:gd name="connsiteX0" fmla="*/ 0 w 1143000"/>
                <a:gd name="connsiteY0" fmla="*/ 0 h 304800"/>
                <a:gd name="connsiteX1" fmla="*/ 990600 w 1143000"/>
                <a:gd name="connsiteY1" fmla="*/ 76200 h 304800"/>
                <a:gd name="connsiteX2" fmla="*/ 1143000 w 1143000"/>
                <a:gd name="connsiteY2" fmla="*/ 304800 h 304800"/>
                <a:gd name="connsiteX3" fmla="*/ 1143000 w 1143000"/>
                <a:gd name="connsiteY3" fmla="*/ 304800 h 304800"/>
                <a:gd name="connsiteX4" fmla="*/ 0 w 1143000"/>
                <a:gd name="connsiteY4" fmla="*/ 304800 h 304800"/>
                <a:gd name="connsiteX5" fmla="*/ 0 w 1143000"/>
                <a:gd name="connsiteY5"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38100 h 342900"/>
                <a:gd name="connsiteX1" fmla="*/ 685800 w 1143000"/>
                <a:gd name="connsiteY1" fmla="*/ 38100 h 342900"/>
                <a:gd name="connsiteX2" fmla="*/ 762000 w 1143000"/>
                <a:gd name="connsiteY2" fmla="*/ 266700 h 342900"/>
                <a:gd name="connsiteX3" fmla="*/ 990600 w 1143000"/>
                <a:gd name="connsiteY3" fmla="*/ 114300 h 342900"/>
                <a:gd name="connsiteX4" fmla="*/ 1143000 w 1143000"/>
                <a:gd name="connsiteY4" fmla="*/ 342900 h 342900"/>
                <a:gd name="connsiteX5" fmla="*/ 1143000 w 1143000"/>
                <a:gd name="connsiteY5" fmla="*/ 342900 h 342900"/>
                <a:gd name="connsiteX6" fmla="*/ 0 w 1143000"/>
                <a:gd name="connsiteY6" fmla="*/ 342900 h 342900"/>
                <a:gd name="connsiteX7" fmla="*/ 0 w 1143000"/>
                <a:gd name="connsiteY7" fmla="*/ 38100 h 342900"/>
                <a:gd name="connsiteX0" fmla="*/ 0 w 1143000"/>
                <a:gd name="connsiteY0" fmla="*/ 159456 h 464256"/>
                <a:gd name="connsiteX1" fmla="*/ 685800 w 1143000"/>
                <a:gd name="connsiteY1" fmla="*/ 159456 h 464256"/>
                <a:gd name="connsiteX2" fmla="*/ 762000 w 1143000"/>
                <a:gd name="connsiteY2" fmla="*/ 388056 h 464256"/>
                <a:gd name="connsiteX3" fmla="*/ 990600 w 1143000"/>
                <a:gd name="connsiteY3" fmla="*/ 235656 h 464256"/>
                <a:gd name="connsiteX4" fmla="*/ 1143000 w 1143000"/>
                <a:gd name="connsiteY4" fmla="*/ 464256 h 464256"/>
                <a:gd name="connsiteX5" fmla="*/ 1143000 w 1143000"/>
                <a:gd name="connsiteY5" fmla="*/ 464256 h 464256"/>
                <a:gd name="connsiteX6" fmla="*/ 0 w 1143000"/>
                <a:gd name="connsiteY6" fmla="*/ 464256 h 464256"/>
                <a:gd name="connsiteX7" fmla="*/ 0 w 1143000"/>
                <a:gd name="connsiteY7" fmla="*/ 159456 h 464256"/>
                <a:gd name="connsiteX0" fmla="*/ 0 w 1143000"/>
                <a:gd name="connsiteY0" fmla="*/ 173567 h 478367"/>
                <a:gd name="connsiteX1" fmla="*/ 685800 w 1143000"/>
                <a:gd name="connsiteY1" fmla="*/ 173567 h 478367"/>
                <a:gd name="connsiteX2" fmla="*/ 762000 w 1143000"/>
                <a:gd name="connsiteY2" fmla="*/ 402167 h 478367"/>
                <a:gd name="connsiteX3" fmla="*/ 990600 w 1143000"/>
                <a:gd name="connsiteY3" fmla="*/ 249767 h 478367"/>
                <a:gd name="connsiteX4" fmla="*/ 1143000 w 1143000"/>
                <a:gd name="connsiteY4" fmla="*/ 478367 h 478367"/>
                <a:gd name="connsiteX5" fmla="*/ 1143000 w 1143000"/>
                <a:gd name="connsiteY5" fmla="*/ 478367 h 478367"/>
                <a:gd name="connsiteX6" fmla="*/ 0 w 1143000"/>
                <a:gd name="connsiteY6" fmla="*/ 478367 h 478367"/>
                <a:gd name="connsiteX7" fmla="*/ 0 w 1143000"/>
                <a:gd name="connsiteY7" fmla="*/ 173567 h 478367"/>
                <a:gd name="connsiteX0" fmla="*/ 0 w 1143000"/>
                <a:gd name="connsiteY0" fmla="*/ 65381 h 370181"/>
                <a:gd name="connsiteX1" fmla="*/ 457200 w 1143000"/>
                <a:gd name="connsiteY1" fmla="*/ 293982 h 370181"/>
                <a:gd name="connsiteX2" fmla="*/ 685800 w 1143000"/>
                <a:gd name="connsiteY2" fmla="*/ 65381 h 370181"/>
                <a:gd name="connsiteX3" fmla="*/ 762000 w 1143000"/>
                <a:gd name="connsiteY3" fmla="*/ 293981 h 370181"/>
                <a:gd name="connsiteX4" fmla="*/ 990600 w 1143000"/>
                <a:gd name="connsiteY4" fmla="*/ 141581 h 370181"/>
                <a:gd name="connsiteX5" fmla="*/ 1143000 w 1143000"/>
                <a:gd name="connsiteY5" fmla="*/ 370181 h 370181"/>
                <a:gd name="connsiteX6" fmla="*/ 1143000 w 1143000"/>
                <a:gd name="connsiteY6" fmla="*/ 370181 h 370181"/>
                <a:gd name="connsiteX7" fmla="*/ 0 w 1143000"/>
                <a:gd name="connsiteY7" fmla="*/ 370181 h 370181"/>
                <a:gd name="connsiteX8" fmla="*/ 0 w 1143000"/>
                <a:gd name="connsiteY8" fmla="*/ 65381 h 370181"/>
                <a:gd name="connsiteX0" fmla="*/ 0 w 1143000"/>
                <a:gd name="connsiteY0" fmla="*/ 357482 h 357482"/>
                <a:gd name="connsiteX1" fmla="*/ 457200 w 1143000"/>
                <a:gd name="connsiteY1" fmla="*/ 281282 h 357482"/>
                <a:gd name="connsiteX2" fmla="*/ 685800 w 1143000"/>
                <a:gd name="connsiteY2" fmla="*/ 52681 h 357482"/>
                <a:gd name="connsiteX3" fmla="*/ 762000 w 1143000"/>
                <a:gd name="connsiteY3" fmla="*/ 281281 h 357482"/>
                <a:gd name="connsiteX4" fmla="*/ 990600 w 1143000"/>
                <a:gd name="connsiteY4" fmla="*/ 128881 h 357482"/>
                <a:gd name="connsiteX5" fmla="*/ 1143000 w 1143000"/>
                <a:gd name="connsiteY5" fmla="*/ 357481 h 357482"/>
                <a:gd name="connsiteX6" fmla="*/ 1143000 w 1143000"/>
                <a:gd name="connsiteY6" fmla="*/ 357481 h 357482"/>
                <a:gd name="connsiteX7" fmla="*/ 0 w 1143000"/>
                <a:gd name="connsiteY7" fmla="*/ 357481 h 357482"/>
                <a:gd name="connsiteX8" fmla="*/ 0 w 1143000"/>
                <a:gd name="connsiteY8" fmla="*/ 357482 h 357482"/>
                <a:gd name="connsiteX0" fmla="*/ 0 w 1143000"/>
                <a:gd name="connsiteY0" fmla="*/ 357482 h 357482"/>
                <a:gd name="connsiteX1" fmla="*/ 228600 w 1143000"/>
                <a:gd name="connsiteY1" fmla="*/ 52681 h 357482"/>
                <a:gd name="connsiteX2" fmla="*/ 457200 w 1143000"/>
                <a:gd name="connsiteY2" fmla="*/ 281282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838200 w 1143000"/>
                <a:gd name="connsiteY4" fmla="*/ 2050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 h="357482">
                  <a:moveTo>
                    <a:pt x="0" y="357482"/>
                  </a:moveTo>
                  <a:cubicBezTo>
                    <a:pt x="30104" y="348545"/>
                    <a:pt x="152400" y="90781"/>
                    <a:pt x="228600" y="52681"/>
                  </a:cubicBezTo>
                  <a:cubicBezTo>
                    <a:pt x="304800" y="14581"/>
                    <a:pt x="381000" y="128881"/>
                    <a:pt x="457200" y="128881"/>
                  </a:cubicBezTo>
                  <a:cubicBezTo>
                    <a:pt x="533400" y="128881"/>
                    <a:pt x="635941" y="0"/>
                    <a:pt x="685800" y="52681"/>
                  </a:cubicBezTo>
                  <a:cubicBezTo>
                    <a:pt x="812800" y="90781"/>
                    <a:pt x="787870" y="222955"/>
                    <a:pt x="838200" y="205081"/>
                  </a:cubicBezTo>
                  <a:cubicBezTo>
                    <a:pt x="1038577" y="216370"/>
                    <a:pt x="914400" y="179681"/>
                    <a:pt x="990600" y="128881"/>
                  </a:cubicBezTo>
                  <a:cubicBezTo>
                    <a:pt x="1114778" y="100659"/>
                    <a:pt x="1092200" y="281281"/>
                    <a:pt x="1143000" y="357481"/>
                  </a:cubicBezTo>
                  <a:lnTo>
                    <a:pt x="1143000" y="357481"/>
                  </a:lnTo>
                  <a:lnTo>
                    <a:pt x="0" y="357481"/>
                  </a:lnTo>
                  <a:lnTo>
                    <a:pt x="0" y="357482"/>
                  </a:lnTo>
                  <a:close/>
                </a:path>
              </a:pathLst>
            </a:custGeom>
            <a:gradFill flip="none" rotWithShape="1">
              <a:gsLst>
                <a:gs pos="0">
                  <a:srgbClr val="FF3399"/>
                </a:gs>
                <a:gs pos="25000">
                  <a:srgbClr val="FF6633"/>
                </a:gs>
                <a:gs pos="50000">
                  <a:srgbClr val="FFFF00"/>
                </a:gs>
                <a:gs pos="75000">
                  <a:srgbClr val="01A78F"/>
                </a:gs>
                <a:gs pos="100000">
                  <a:srgbClr val="3366FF"/>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sp>
          <p:nvSpPr>
            <p:cNvPr id="93" name="Right Arrow 92"/>
            <p:cNvSpPr/>
            <p:nvPr/>
          </p:nvSpPr>
          <p:spPr bwMode="auto">
            <a:xfrm>
              <a:off x="5492044" y="2847623"/>
              <a:ext cx="304800" cy="304800"/>
            </a:xfrm>
            <a:prstGeom prst="rightArrow">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sp>
          <p:nvSpPr>
            <p:cNvPr id="94" name="Right Arrow 93"/>
            <p:cNvSpPr/>
            <p:nvPr/>
          </p:nvSpPr>
          <p:spPr bwMode="auto">
            <a:xfrm>
              <a:off x="6692194" y="2847623"/>
              <a:ext cx="304800" cy="304800"/>
            </a:xfrm>
            <a:prstGeom prst="rightArrow">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sp>
          <p:nvSpPr>
            <p:cNvPr id="96" name="Rectangle 63"/>
            <p:cNvSpPr>
              <a:spLocks noChangeArrowheads="1"/>
            </p:cNvSpPr>
            <p:nvPr/>
          </p:nvSpPr>
          <p:spPr bwMode="auto">
            <a:xfrm>
              <a:off x="5644444" y="2390423"/>
              <a:ext cx="1066800" cy="381000"/>
            </a:xfrm>
            <a:prstGeom prst="rect">
              <a:avLst/>
            </a:prstGeom>
            <a:noFill/>
            <a:ln w="9525">
              <a:noFill/>
              <a:miter lim="800000"/>
              <a:headEnd/>
              <a:tailEnd/>
            </a:ln>
          </p:spPr>
          <p:txBody>
            <a:bodyPr anchor="ctr"/>
            <a:lstStyle/>
            <a:p>
              <a:pPr algn="ctr" eaLnBrk="1" hangingPunct="1">
                <a:defRPr/>
              </a:pPr>
              <a:r>
                <a:rPr lang="en-US" altLang="zh-TW" sz="1400" b="1" dirty="0" smtClean="0">
                  <a:solidFill>
                    <a:srgbClr val="000000"/>
                  </a:solidFill>
                  <a:latin typeface="+mn-lt"/>
                  <a:ea typeface="PMingLiU" pitchFamily="18" charset="-120"/>
                </a:rPr>
                <a:t>Sample</a:t>
              </a:r>
              <a:endParaRPr lang="en-US" altLang="zh-TW" sz="1400" b="1" baseline="-25000" dirty="0">
                <a:solidFill>
                  <a:srgbClr val="000000"/>
                </a:solidFill>
                <a:latin typeface="+mn-lt"/>
                <a:ea typeface="PMingLiU" pitchFamily="18" charset="-120"/>
              </a:endParaRPr>
            </a:p>
          </p:txBody>
        </p:sp>
        <p:cxnSp>
          <p:nvCxnSpPr>
            <p:cNvPr id="106" name="Straight Arrow Connector 105"/>
            <p:cNvCxnSpPr/>
            <p:nvPr/>
          </p:nvCxnSpPr>
          <p:spPr bwMode="auto">
            <a:xfrm>
              <a:off x="7244644" y="2520245"/>
              <a:ext cx="1143000" cy="1588"/>
            </a:xfrm>
            <a:prstGeom prst="straightConnector1">
              <a:avLst/>
            </a:prstGeom>
            <a:ln>
              <a:headEnd type="none" w="med" len="med"/>
              <a:tailEnd type="triangle" w="lg" len="med"/>
            </a:ln>
          </p:spPr>
          <p:style>
            <a:lnRef idx="2">
              <a:schemeClr val="dk1"/>
            </a:lnRef>
            <a:fillRef idx="0">
              <a:schemeClr val="dk1"/>
            </a:fillRef>
            <a:effectRef idx="1">
              <a:schemeClr val="dk1"/>
            </a:effectRef>
            <a:fontRef idx="minor">
              <a:schemeClr val="tx1"/>
            </a:fontRef>
          </p:style>
        </p:cxnSp>
        <p:sp>
          <p:nvSpPr>
            <p:cNvPr id="107" name="Rectangle 63"/>
            <p:cNvSpPr>
              <a:spLocks noChangeArrowheads="1"/>
            </p:cNvSpPr>
            <p:nvPr/>
          </p:nvSpPr>
          <p:spPr bwMode="auto">
            <a:xfrm>
              <a:off x="7244644" y="2444045"/>
              <a:ext cx="1143000" cy="381000"/>
            </a:xfrm>
            <a:prstGeom prst="rect">
              <a:avLst/>
            </a:prstGeom>
            <a:noFill/>
            <a:ln w="9525">
              <a:noFill/>
              <a:miter lim="800000"/>
              <a:headEnd/>
              <a:tailEnd/>
            </a:ln>
          </p:spPr>
          <p:txBody>
            <a:bodyPr anchor="ctr"/>
            <a:lstStyle/>
            <a:p>
              <a:pPr algn="ctr">
                <a:defRPr/>
              </a:pPr>
              <a:r>
                <a:rPr lang="en-US" altLang="zh-TW" sz="1400" b="1" dirty="0">
                  <a:solidFill>
                    <a:srgbClr val="000000"/>
                  </a:solidFill>
                  <a:ea typeface="PMingLiU" pitchFamily="18" charset="-120"/>
                </a:rPr>
                <a:t>Wavelength</a:t>
              </a:r>
              <a:endParaRPr lang="en-US" altLang="zh-TW" sz="1400" b="1" baseline="-25000" dirty="0">
                <a:solidFill>
                  <a:srgbClr val="000000"/>
                </a:solidFill>
                <a:ea typeface="PMingLiU" pitchFamily="18" charset="-120"/>
              </a:endParaRPr>
            </a:p>
          </p:txBody>
        </p:sp>
        <p:cxnSp>
          <p:nvCxnSpPr>
            <p:cNvPr id="108" name="Straight Arrow Connector 107"/>
            <p:cNvCxnSpPr/>
            <p:nvPr/>
          </p:nvCxnSpPr>
          <p:spPr bwMode="auto">
            <a:xfrm>
              <a:off x="7244644" y="3358445"/>
              <a:ext cx="1143000" cy="1588"/>
            </a:xfrm>
            <a:prstGeom prst="straightConnector1">
              <a:avLst/>
            </a:prstGeom>
            <a:ln>
              <a:headEnd type="none" w="med" len="med"/>
              <a:tailEnd type="triangle" w="lg" len="med"/>
            </a:ln>
          </p:spPr>
          <p:style>
            <a:lnRef idx="2">
              <a:schemeClr val="dk1"/>
            </a:lnRef>
            <a:fillRef idx="0">
              <a:schemeClr val="dk1"/>
            </a:fillRef>
            <a:effectRef idx="1">
              <a:schemeClr val="dk1"/>
            </a:effectRef>
            <a:fontRef idx="minor">
              <a:schemeClr val="tx1"/>
            </a:fontRef>
          </p:style>
        </p:cxnSp>
        <p:sp>
          <p:nvSpPr>
            <p:cNvPr id="109" name="Rectangle 63"/>
            <p:cNvSpPr>
              <a:spLocks noChangeArrowheads="1"/>
            </p:cNvSpPr>
            <p:nvPr/>
          </p:nvSpPr>
          <p:spPr bwMode="auto">
            <a:xfrm>
              <a:off x="7244644" y="3282245"/>
              <a:ext cx="1143000" cy="381000"/>
            </a:xfrm>
            <a:prstGeom prst="rect">
              <a:avLst/>
            </a:prstGeom>
            <a:noFill/>
            <a:ln w="9525">
              <a:noFill/>
              <a:miter lim="800000"/>
              <a:headEnd/>
              <a:tailEnd/>
            </a:ln>
          </p:spPr>
          <p:txBody>
            <a:bodyPr anchor="ctr"/>
            <a:lstStyle/>
            <a:p>
              <a:pPr algn="ctr" eaLnBrk="1" hangingPunct="1">
                <a:defRPr/>
              </a:pPr>
              <a:r>
                <a:rPr lang="en-US" altLang="zh-TW" sz="1400" b="1" dirty="0" smtClean="0">
                  <a:solidFill>
                    <a:srgbClr val="000000"/>
                  </a:solidFill>
                  <a:latin typeface="+mn-lt"/>
                  <a:ea typeface="PMingLiU" pitchFamily="18" charset="-120"/>
                </a:rPr>
                <a:t>Space</a:t>
              </a:r>
              <a:endParaRPr lang="en-US" altLang="zh-TW" sz="1400" b="1" baseline="-25000" dirty="0">
                <a:solidFill>
                  <a:srgbClr val="000000"/>
                </a:solidFill>
                <a:latin typeface="+mn-lt"/>
                <a:ea typeface="PMingLiU" pitchFamily="18" charset="-120"/>
              </a:endParaRPr>
            </a:p>
          </p:txBody>
        </p:sp>
        <p:sp>
          <p:nvSpPr>
            <p:cNvPr id="112" name="Freeform 111"/>
            <p:cNvSpPr/>
            <p:nvPr/>
          </p:nvSpPr>
          <p:spPr bwMode="auto">
            <a:xfrm>
              <a:off x="5720644" y="2794941"/>
              <a:ext cx="914400" cy="357482"/>
            </a:xfrm>
            <a:custGeom>
              <a:avLst/>
              <a:gdLst>
                <a:gd name="connsiteX0" fmla="*/ 0 w 1143000"/>
                <a:gd name="connsiteY0" fmla="*/ 0 h 304800"/>
                <a:gd name="connsiteX1" fmla="*/ 1143000 w 1143000"/>
                <a:gd name="connsiteY1" fmla="*/ 0 h 304800"/>
                <a:gd name="connsiteX2" fmla="*/ 1143000 w 1143000"/>
                <a:gd name="connsiteY2" fmla="*/ 304800 h 304800"/>
                <a:gd name="connsiteX3" fmla="*/ 0 w 1143000"/>
                <a:gd name="connsiteY3" fmla="*/ 304800 h 304800"/>
                <a:gd name="connsiteX4" fmla="*/ 0 w 1143000"/>
                <a:gd name="connsiteY4" fmla="*/ 0 h 304800"/>
                <a:gd name="connsiteX0" fmla="*/ 0 w 1143000"/>
                <a:gd name="connsiteY0" fmla="*/ 0 h 304800"/>
                <a:gd name="connsiteX1" fmla="*/ 990600 w 1143000"/>
                <a:gd name="connsiteY1" fmla="*/ 76200 h 304800"/>
                <a:gd name="connsiteX2" fmla="*/ 1143000 w 1143000"/>
                <a:gd name="connsiteY2" fmla="*/ 0 h 304800"/>
                <a:gd name="connsiteX3" fmla="*/ 1143000 w 1143000"/>
                <a:gd name="connsiteY3" fmla="*/ 304800 h 304800"/>
                <a:gd name="connsiteX4" fmla="*/ 0 w 1143000"/>
                <a:gd name="connsiteY4" fmla="*/ 304800 h 304800"/>
                <a:gd name="connsiteX5" fmla="*/ 0 w 1143000"/>
                <a:gd name="connsiteY5" fmla="*/ 0 h 304800"/>
                <a:gd name="connsiteX0" fmla="*/ 0 w 1143000"/>
                <a:gd name="connsiteY0" fmla="*/ 0 h 304800"/>
                <a:gd name="connsiteX1" fmla="*/ 990600 w 1143000"/>
                <a:gd name="connsiteY1" fmla="*/ 76200 h 304800"/>
                <a:gd name="connsiteX2" fmla="*/ 1143000 w 1143000"/>
                <a:gd name="connsiteY2" fmla="*/ 304800 h 304800"/>
                <a:gd name="connsiteX3" fmla="*/ 1143000 w 1143000"/>
                <a:gd name="connsiteY3" fmla="*/ 304800 h 304800"/>
                <a:gd name="connsiteX4" fmla="*/ 0 w 1143000"/>
                <a:gd name="connsiteY4" fmla="*/ 304800 h 304800"/>
                <a:gd name="connsiteX5" fmla="*/ 0 w 1143000"/>
                <a:gd name="connsiteY5"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38100 h 342900"/>
                <a:gd name="connsiteX1" fmla="*/ 685800 w 1143000"/>
                <a:gd name="connsiteY1" fmla="*/ 38100 h 342900"/>
                <a:gd name="connsiteX2" fmla="*/ 762000 w 1143000"/>
                <a:gd name="connsiteY2" fmla="*/ 266700 h 342900"/>
                <a:gd name="connsiteX3" fmla="*/ 990600 w 1143000"/>
                <a:gd name="connsiteY3" fmla="*/ 114300 h 342900"/>
                <a:gd name="connsiteX4" fmla="*/ 1143000 w 1143000"/>
                <a:gd name="connsiteY4" fmla="*/ 342900 h 342900"/>
                <a:gd name="connsiteX5" fmla="*/ 1143000 w 1143000"/>
                <a:gd name="connsiteY5" fmla="*/ 342900 h 342900"/>
                <a:gd name="connsiteX6" fmla="*/ 0 w 1143000"/>
                <a:gd name="connsiteY6" fmla="*/ 342900 h 342900"/>
                <a:gd name="connsiteX7" fmla="*/ 0 w 1143000"/>
                <a:gd name="connsiteY7" fmla="*/ 38100 h 342900"/>
                <a:gd name="connsiteX0" fmla="*/ 0 w 1143000"/>
                <a:gd name="connsiteY0" fmla="*/ 159456 h 464256"/>
                <a:gd name="connsiteX1" fmla="*/ 685800 w 1143000"/>
                <a:gd name="connsiteY1" fmla="*/ 159456 h 464256"/>
                <a:gd name="connsiteX2" fmla="*/ 762000 w 1143000"/>
                <a:gd name="connsiteY2" fmla="*/ 388056 h 464256"/>
                <a:gd name="connsiteX3" fmla="*/ 990600 w 1143000"/>
                <a:gd name="connsiteY3" fmla="*/ 235656 h 464256"/>
                <a:gd name="connsiteX4" fmla="*/ 1143000 w 1143000"/>
                <a:gd name="connsiteY4" fmla="*/ 464256 h 464256"/>
                <a:gd name="connsiteX5" fmla="*/ 1143000 w 1143000"/>
                <a:gd name="connsiteY5" fmla="*/ 464256 h 464256"/>
                <a:gd name="connsiteX6" fmla="*/ 0 w 1143000"/>
                <a:gd name="connsiteY6" fmla="*/ 464256 h 464256"/>
                <a:gd name="connsiteX7" fmla="*/ 0 w 1143000"/>
                <a:gd name="connsiteY7" fmla="*/ 159456 h 464256"/>
                <a:gd name="connsiteX0" fmla="*/ 0 w 1143000"/>
                <a:gd name="connsiteY0" fmla="*/ 173567 h 478367"/>
                <a:gd name="connsiteX1" fmla="*/ 685800 w 1143000"/>
                <a:gd name="connsiteY1" fmla="*/ 173567 h 478367"/>
                <a:gd name="connsiteX2" fmla="*/ 762000 w 1143000"/>
                <a:gd name="connsiteY2" fmla="*/ 402167 h 478367"/>
                <a:gd name="connsiteX3" fmla="*/ 990600 w 1143000"/>
                <a:gd name="connsiteY3" fmla="*/ 249767 h 478367"/>
                <a:gd name="connsiteX4" fmla="*/ 1143000 w 1143000"/>
                <a:gd name="connsiteY4" fmla="*/ 478367 h 478367"/>
                <a:gd name="connsiteX5" fmla="*/ 1143000 w 1143000"/>
                <a:gd name="connsiteY5" fmla="*/ 478367 h 478367"/>
                <a:gd name="connsiteX6" fmla="*/ 0 w 1143000"/>
                <a:gd name="connsiteY6" fmla="*/ 478367 h 478367"/>
                <a:gd name="connsiteX7" fmla="*/ 0 w 1143000"/>
                <a:gd name="connsiteY7" fmla="*/ 173567 h 478367"/>
                <a:gd name="connsiteX0" fmla="*/ 0 w 1143000"/>
                <a:gd name="connsiteY0" fmla="*/ 65381 h 370181"/>
                <a:gd name="connsiteX1" fmla="*/ 457200 w 1143000"/>
                <a:gd name="connsiteY1" fmla="*/ 293982 h 370181"/>
                <a:gd name="connsiteX2" fmla="*/ 685800 w 1143000"/>
                <a:gd name="connsiteY2" fmla="*/ 65381 h 370181"/>
                <a:gd name="connsiteX3" fmla="*/ 762000 w 1143000"/>
                <a:gd name="connsiteY3" fmla="*/ 293981 h 370181"/>
                <a:gd name="connsiteX4" fmla="*/ 990600 w 1143000"/>
                <a:gd name="connsiteY4" fmla="*/ 141581 h 370181"/>
                <a:gd name="connsiteX5" fmla="*/ 1143000 w 1143000"/>
                <a:gd name="connsiteY5" fmla="*/ 370181 h 370181"/>
                <a:gd name="connsiteX6" fmla="*/ 1143000 w 1143000"/>
                <a:gd name="connsiteY6" fmla="*/ 370181 h 370181"/>
                <a:gd name="connsiteX7" fmla="*/ 0 w 1143000"/>
                <a:gd name="connsiteY7" fmla="*/ 370181 h 370181"/>
                <a:gd name="connsiteX8" fmla="*/ 0 w 1143000"/>
                <a:gd name="connsiteY8" fmla="*/ 65381 h 370181"/>
                <a:gd name="connsiteX0" fmla="*/ 0 w 1143000"/>
                <a:gd name="connsiteY0" fmla="*/ 357482 h 357482"/>
                <a:gd name="connsiteX1" fmla="*/ 457200 w 1143000"/>
                <a:gd name="connsiteY1" fmla="*/ 281282 h 357482"/>
                <a:gd name="connsiteX2" fmla="*/ 685800 w 1143000"/>
                <a:gd name="connsiteY2" fmla="*/ 52681 h 357482"/>
                <a:gd name="connsiteX3" fmla="*/ 762000 w 1143000"/>
                <a:gd name="connsiteY3" fmla="*/ 281281 h 357482"/>
                <a:gd name="connsiteX4" fmla="*/ 990600 w 1143000"/>
                <a:gd name="connsiteY4" fmla="*/ 128881 h 357482"/>
                <a:gd name="connsiteX5" fmla="*/ 1143000 w 1143000"/>
                <a:gd name="connsiteY5" fmla="*/ 357481 h 357482"/>
                <a:gd name="connsiteX6" fmla="*/ 1143000 w 1143000"/>
                <a:gd name="connsiteY6" fmla="*/ 357481 h 357482"/>
                <a:gd name="connsiteX7" fmla="*/ 0 w 1143000"/>
                <a:gd name="connsiteY7" fmla="*/ 357481 h 357482"/>
                <a:gd name="connsiteX8" fmla="*/ 0 w 1143000"/>
                <a:gd name="connsiteY8" fmla="*/ 357482 h 357482"/>
                <a:gd name="connsiteX0" fmla="*/ 0 w 1143000"/>
                <a:gd name="connsiteY0" fmla="*/ 357482 h 357482"/>
                <a:gd name="connsiteX1" fmla="*/ 228600 w 1143000"/>
                <a:gd name="connsiteY1" fmla="*/ 52681 h 357482"/>
                <a:gd name="connsiteX2" fmla="*/ 457200 w 1143000"/>
                <a:gd name="connsiteY2" fmla="*/ 281282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838200 w 1143000"/>
                <a:gd name="connsiteY4" fmla="*/ 2050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 h="357482">
                  <a:moveTo>
                    <a:pt x="0" y="357482"/>
                  </a:moveTo>
                  <a:cubicBezTo>
                    <a:pt x="30104" y="348545"/>
                    <a:pt x="152400" y="90781"/>
                    <a:pt x="228600" y="52681"/>
                  </a:cubicBezTo>
                  <a:cubicBezTo>
                    <a:pt x="304800" y="14581"/>
                    <a:pt x="381000" y="128881"/>
                    <a:pt x="457200" y="128881"/>
                  </a:cubicBezTo>
                  <a:cubicBezTo>
                    <a:pt x="533400" y="128881"/>
                    <a:pt x="635941" y="0"/>
                    <a:pt x="685800" y="52681"/>
                  </a:cubicBezTo>
                  <a:cubicBezTo>
                    <a:pt x="812800" y="90781"/>
                    <a:pt x="787870" y="222955"/>
                    <a:pt x="838200" y="205081"/>
                  </a:cubicBezTo>
                  <a:cubicBezTo>
                    <a:pt x="1038577" y="216370"/>
                    <a:pt x="914400" y="179681"/>
                    <a:pt x="990600" y="128881"/>
                  </a:cubicBezTo>
                  <a:cubicBezTo>
                    <a:pt x="1114778" y="100659"/>
                    <a:pt x="1092200" y="281281"/>
                    <a:pt x="1143000" y="357481"/>
                  </a:cubicBezTo>
                  <a:lnTo>
                    <a:pt x="1143000" y="357481"/>
                  </a:lnTo>
                  <a:lnTo>
                    <a:pt x="0" y="357481"/>
                  </a:lnTo>
                  <a:lnTo>
                    <a:pt x="0" y="357482"/>
                  </a:lnTo>
                  <a:close/>
                </a:path>
              </a:pathLst>
            </a:custGeom>
            <a:solidFill>
              <a:srgbClr val="7030A0"/>
            </a:solidFill>
            <a:ln w="25400" cap="flat" cmpd="sng" algn="ctr">
              <a:solidFill>
                <a:schemeClr val="tx1"/>
              </a:solidFill>
              <a:prstDash val="solid"/>
              <a:round/>
              <a:headEnd type="none" w="med" len="med"/>
              <a:tailEnd type="none" w="med" len="med"/>
            </a:ln>
            <a:effectLst/>
            <a:scene3d>
              <a:camera prst="orthographicFront">
                <a:rot lat="0" lon="2700000" rev="0"/>
              </a:camera>
              <a:lightRig rig="threePt" dir="t">
                <a:rot lat="0" lon="0" rev="17400000"/>
              </a:lightRig>
            </a:scene3d>
            <a:sp3d extrusionH="101600"/>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sp>
          <p:nvSpPr>
            <p:cNvPr id="113" name="Freeform 112"/>
            <p:cNvSpPr/>
            <p:nvPr/>
          </p:nvSpPr>
          <p:spPr bwMode="auto">
            <a:xfrm>
              <a:off x="7320844" y="3000963"/>
              <a:ext cx="914400" cy="357482"/>
            </a:xfrm>
            <a:custGeom>
              <a:avLst/>
              <a:gdLst>
                <a:gd name="connsiteX0" fmla="*/ 0 w 1143000"/>
                <a:gd name="connsiteY0" fmla="*/ 0 h 304800"/>
                <a:gd name="connsiteX1" fmla="*/ 1143000 w 1143000"/>
                <a:gd name="connsiteY1" fmla="*/ 0 h 304800"/>
                <a:gd name="connsiteX2" fmla="*/ 1143000 w 1143000"/>
                <a:gd name="connsiteY2" fmla="*/ 304800 h 304800"/>
                <a:gd name="connsiteX3" fmla="*/ 0 w 1143000"/>
                <a:gd name="connsiteY3" fmla="*/ 304800 h 304800"/>
                <a:gd name="connsiteX4" fmla="*/ 0 w 1143000"/>
                <a:gd name="connsiteY4" fmla="*/ 0 h 304800"/>
                <a:gd name="connsiteX0" fmla="*/ 0 w 1143000"/>
                <a:gd name="connsiteY0" fmla="*/ 0 h 304800"/>
                <a:gd name="connsiteX1" fmla="*/ 990600 w 1143000"/>
                <a:gd name="connsiteY1" fmla="*/ 76200 h 304800"/>
                <a:gd name="connsiteX2" fmla="*/ 1143000 w 1143000"/>
                <a:gd name="connsiteY2" fmla="*/ 0 h 304800"/>
                <a:gd name="connsiteX3" fmla="*/ 1143000 w 1143000"/>
                <a:gd name="connsiteY3" fmla="*/ 304800 h 304800"/>
                <a:gd name="connsiteX4" fmla="*/ 0 w 1143000"/>
                <a:gd name="connsiteY4" fmla="*/ 304800 h 304800"/>
                <a:gd name="connsiteX5" fmla="*/ 0 w 1143000"/>
                <a:gd name="connsiteY5" fmla="*/ 0 h 304800"/>
                <a:gd name="connsiteX0" fmla="*/ 0 w 1143000"/>
                <a:gd name="connsiteY0" fmla="*/ 0 h 304800"/>
                <a:gd name="connsiteX1" fmla="*/ 990600 w 1143000"/>
                <a:gd name="connsiteY1" fmla="*/ 76200 h 304800"/>
                <a:gd name="connsiteX2" fmla="*/ 1143000 w 1143000"/>
                <a:gd name="connsiteY2" fmla="*/ 304800 h 304800"/>
                <a:gd name="connsiteX3" fmla="*/ 1143000 w 1143000"/>
                <a:gd name="connsiteY3" fmla="*/ 304800 h 304800"/>
                <a:gd name="connsiteX4" fmla="*/ 0 w 1143000"/>
                <a:gd name="connsiteY4" fmla="*/ 304800 h 304800"/>
                <a:gd name="connsiteX5" fmla="*/ 0 w 1143000"/>
                <a:gd name="connsiteY5"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38100 h 342900"/>
                <a:gd name="connsiteX1" fmla="*/ 685800 w 1143000"/>
                <a:gd name="connsiteY1" fmla="*/ 38100 h 342900"/>
                <a:gd name="connsiteX2" fmla="*/ 762000 w 1143000"/>
                <a:gd name="connsiteY2" fmla="*/ 266700 h 342900"/>
                <a:gd name="connsiteX3" fmla="*/ 990600 w 1143000"/>
                <a:gd name="connsiteY3" fmla="*/ 114300 h 342900"/>
                <a:gd name="connsiteX4" fmla="*/ 1143000 w 1143000"/>
                <a:gd name="connsiteY4" fmla="*/ 342900 h 342900"/>
                <a:gd name="connsiteX5" fmla="*/ 1143000 w 1143000"/>
                <a:gd name="connsiteY5" fmla="*/ 342900 h 342900"/>
                <a:gd name="connsiteX6" fmla="*/ 0 w 1143000"/>
                <a:gd name="connsiteY6" fmla="*/ 342900 h 342900"/>
                <a:gd name="connsiteX7" fmla="*/ 0 w 1143000"/>
                <a:gd name="connsiteY7" fmla="*/ 38100 h 342900"/>
                <a:gd name="connsiteX0" fmla="*/ 0 w 1143000"/>
                <a:gd name="connsiteY0" fmla="*/ 159456 h 464256"/>
                <a:gd name="connsiteX1" fmla="*/ 685800 w 1143000"/>
                <a:gd name="connsiteY1" fmla="*/ 159456 h 464256"/>
                <a:gd name="connsiteX2" fmla="*/ 762000 w 1143000"/>
                <a:gd name="connsiteY2" fmla="*/ 388056 h 464256"/>
                <a:gd name="connsiteX3" fmla="*/ 990600 w 1143000"/>
                <a:gd name="connsiteY3" fmla="*/ 235656 h 464256"/>
                <a:gd name="connsiteX4" fmla="*/ 1143000 w 1143000"/>
                <a:gd name="connsiteY4" fmla="*/ 464256 h 464256"/>
                <a:gd name="connsiteX5" fmla="*/ 1143000 w 1143000"/>
                <a:gd name="connsiteY5" fmla="*/ 464256 h 464256"/>
                <a:gd name="connsiteX6" fmla="*/ 0 w 1143000"/>
                <a:gd name="connsiteY6" fmla="*/ 464256 h 464256"/>
                <a:gd name="connsiteX7" fmla="*/ 0 w 1143000"/>
                <a:gd name="connsiteY7" fmla="*/ 159456 h 464256"/>
                <a:gd name="connsiteX0" fmla="*/ 0 w 1143000"/>
                <a:gd name="connsiteY0" fmla="*/ 173567 h 478367"/>
                <a:gd name="connsiteX1" fmla="*/ 685800 w 1143000"/>
                <a:gd name="connsiteY1" fmla="*/ 173567 h 478367"/>
                <a:gd name="connsiteX2" fmla="*/ 762000 w 1143000"/>
                <a:gd name="connsiteY2" fmla="*/ 402167 h 478367"/>
                <a:gd name="connsiteX3" fmla="*/ 990600 w 1143000"/>
                <a:gd name="connsiteY3" fmla="*/ 249767 h 478367"/>
                <a:gd name="connsiteX4" fmla="*/ 1143000 w 1143000"/>
                <a:gd name="connsiteY4" fmla="*/ 478367 h 478367"/>
                <a:gd name="connsiteX5" fmla="*/ 1143000 w 1143000"/>
                <a:gd name="connsiteY5" fmla="*/ 478367 h 478367"/>
                <a:gd name="connsiteX6" fmla="*/ 0 w 1143000"/>
                <a:gd name="connsiteY6" fmla="*/ 478367 h 478367"/>
                <a:gd name="connsiteX7" fmla="*/ 0 w 1143000"/>
                <a:gd name="connsiteY7" fmla="*/ 173567 h 478367"/>
                <a:gd name="connsiteX0" fmla="*/ 0 w 1143000"/>
                <a:gd name="connsiteY0" fmla="*/ 65381 h 370181"/>
                <a:gd name="connsiteX1" fmla="*/ 457200 w 1143000"/>
                <a:gd name="connsiteY1" fmla="*/ 293982 h 370181"/>
                <a:gd name="connsiteX2" fmla="*/ 685800 w 1143000"/>
                <a:gd name="connsiteY2" fmla="*/ 65381 h 370181"/>
                <a:gd name="connsiteX3" fmla="*/ 762000 w 1143000"/>
                <a:gd name="connsiteY3" fmla="*/ 293981 h 370181"/>
                <a:gd name="connsiteX4" fmla="*/ 990600 w 1143000"/>
                <a:gd name="connsiteY4" fmla="*/ 141581 h 370181"/>
                <a:gd name="connsiteX5" fmla="*/ 1143000 w 1143000"/>
                <a:gd name="connsiteY5" fmla="*/ 370181 h 370181"/>
                <a:gd name="connsiteX6" fmla="*/ 1143000 w 1143000"/>
                <a:gd name="connsiteY6" fmla="*/ 370181 h 370181"/>
                <a:gd name="connsiteX7" fmla="*/ 0 w 1143000"/>
                <a:gd name="connsiteY7" fmla="*/ 370181 h 370181"/>
                <a:gd name="connsiteX8" fmla="*/ 0 w 1143000"/>
                <a:gd name="connsiteY8" fmla="*/ 65381 h 370181"/>
                <a:gd name="connsiteX0" fmla="*/ 0 w 1143000"/>
                <a:gd name="connsiteY0" fmla="*/ 357482 h 357482"/>
                <a:gd name="connsiteX1" fmla="*/ 457200 w 1143000"/>
                <a:gd name="connsiteY1" fmla="*/ 281282 h 357482"/>
                <a:gd name="connsiteX2" fmla="*/ 685800 w 1143000"/>
                <a:gd name="connsiteY2" fmla="*/ 52681 h 357482"/>
                <a:gd name="connsiteX3" fmla="*/ 762000 w 1143000"/>
                <a:gd name="connsiteY3" fmla="*/ 281281 h 357482"/>
                <a:gd name="connsiteX4" fmla="*/ 990600 w 1143000"/>
                <a:gd name="connsiteY4" fmla="*/ 128881 h 357482"/>
                <a:gd name="connsiteX5" fmla="*/ 1143000 w 1143000"/>
                <a:gd name="connsiteY5" fmla="*/ 357481 h 357482"/>
                <a:gd name="connsiteX6" fmla="*/ 1143000 w 1143000"/>
                <a:gd name="connsiteY6" fmla="*/ 357481 h 357482"/>
                <a:gd name="connsiteX7" fmla="*/ 0 w 1143000"/>
                <a:gd name="connsiteY7" fmla="*/ 357481 h 357482"/>
                <a:gd name="connsiteX8" fmla="*/ 0 w 1143000"/>
                <a:gd name="connsiteY8" fmla="*/ 357482 h 357482"/>
                <a:gd name="connsiteX0" fmla="*/ 0 w 1143000"/>
                <a:gd name="connsiteY0" fmla="*/ 357482 h 357482"/>
                <a:gd name="connsiteX1" fmla="*/ 228600 w 1143000"/>
                <a:gd name="connsiteY1" fmla="*/ 52681 h 357482"/>
                <a:gd name="connsiteX2" fmla="*/ 457200 w 1143000"/>
                <a:gd name="connsiteY2" fmla="*/ 281282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838200 w 1143000"/>
                <a:gd name="connsiteY4" fmla="*/ 2050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 h="357482">
                  <a:moveTo>
                    <a:pt x="0" y="357482"/>
                  </a:moveTo>
                  <a:cubicBezTo>
                    <a:pt x="30104" y="348545"/>
                    <a:pt x="152400" y="90781"/>
                    <a:pt x="228600" y="52681"/>
                  </a:cubicBezTo>
                  <a:cubicBezTo>
                    <a:pt x="304800" y="14581"/>
                    <a:pt x="381000" y="128881"/>
                    <a:pt x="457200" y="128881"/>
                  </a:cubicBezTo>
                  <a:cubicBezTo>
                    <a:pt x="533400" y="128881"/>
                    <a:pt x="635941" y="0"/>
                    <a:pt x="685800" y="52681"/>
                  </a:cubicBezTo>
                  <a:cubicBezTo>
                    <a:pt x="812800" y="90781"/>
                    <a:pt x="787870" y="222955"/>
                    <a:pt x="838200" y="205081"/>
                  </a:cubicBezTo>
                  <a:cubicBezTo>
                    <a:pt x="1038577" y="216370"/>
                    <a:pt x="914400" y="179681"/>
                    <a:pt x="990600" y="128881"/>
                  </a:cubicBezTo>
                  <a:cubicBezTo>
                    <a:pt x="1114778" y="100659"/>
                    <a:pt x="1092200" y="281281"/>
                    <a:pt x="1143000" y="357481"/>
                  </a:cubicBezTo>
                  <a:lnTo>
                    <a:pt x="1143000" y="357481"/>
                  </a:lnTo>
                  <a:lnTo>
                    <a:pt x="0" y="357481"/>
                  </a:lnTo>
                  <a:lnTo>
                    <a:pt x="0" y="357482"/>
                  </a:lnTo>
                  <a:close/>
                </a:path>
              </a:pathLst>
            </a:custGeom>
            <a:gradFill>
              <a:gsLst>
                <a:gs pos="0">
                  <a:srgbClr val="FF3399"/>
                </a:gs>
                <a:gs pos="25000">
                  <a:srgbClr val="FF6633"/>
                </a:gs>
                <a:gs pos="50000">
                  <a:srgbClr val="FFFF00"/>
                </a:gs>
                <a:gs pos="75000">
                  <a:srgbClr val="01A78F"/>
                </a:gs>
                <a:gs pos="100000">
                  <a:srgbClr val="3366FF"/>
                </a:gs>
              </a:gsLst>
              <a:lin ang="10800000" scaled="1"/>
            </a:gra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grpSp>
      <p:grpSp>
        <p:nvGrpSpPr>
          <p:cNvPr id="5" name="Group 4"/>
          <p:cNvGrpSpPr/>
          <p:nvPr/>
        </p:nvGrpSpPr>
        <p:grpSpPr>
          <a:xfrm>
            <a:off x="1001888" y="2063045"/>
            <a:ext cx="4413956" cy="3352800"/>
            <a:chOff x="1001888" y="2063045"/>
            <a:chExt cx="4413956" cy="3352800"/>
          </a:xfrm>
        </p:grpSpPr>
        <p:sp>
          <p:nvSpPr>
            <p:cNvPr id="82" name="Rectangle 81"/>
            <p:cNvSpPr/>
            <p:nvPr/>
          </p:nvSpPr>
          <p:spPr bwMode="auto">
            <a:xfrm>
              <a:off x="3968044" y="2063045"/>
              <a:ext cx="1447800" cy="1577622"/>
            </a:xfrm>
            <a:prstGeom prst="rect">
              <a:avLst/>
            </a:prstGeom>
            <a:solidFill>
              <a:srgbClr val="0AC7D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83" name="Rectangle 82"/>
            <p:cNvSpPr/>
            <p:nvPr/>
          </p:nvSpPr>
          <p:spPr bwMode="auto">
            <a:xfrm>
              <a:off x="4196644" y="3053645"/>
              <a:ext cx="914400" cy="304800"/>
            </a:xfrm>
            <a:prstGeom prst="rect">
              <a:avLst/>
            </a:prstGeom>
            <a:gradFill flip="none" rotWithShape="1">
              <a:gsLst>
                <a:gs pos="0">
                  <a:srgbClr val="FF3399"/>
                </a:gs>
                <a:gs pos="25000">
                  <a:srgbClr val="FF6633"/>
                </a:gs>
                <a:gs pos="50000">
                  <a:srgbClr val="FFFF00"/>
                </a:gs>
                <a:gs pos="75000">
                  <a:srgbClr val="01A78F"/>
                </a:gs>
                <a:gs pos="100000">
                  <a:srgbClr val="3366FF"/>
                </a:gs>
              </a:gsLst>
              <a:lin ang="10800000" scaled="1"/>
              <a:tileRect/>
            </a:gra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sp>
          <p:nvSpPr>
            <p:cNvPr id="84" name="Rectangle 83"/>
            <p:cNvSpPr/>
            <p:nvPr/>
          </p:nvSpPr>
          <p:spPr bwMode="auto">
            <a:xfrm>
              <a:off x="4196644" y="2215445"/>
              <a:ext cx="914400" cy="304800"/>
            </a:xfrm>
            <a:prstGeom prst="rect">
              <a:avLst/>
            </a:prstGeom>
            <a:gradFill flip="none" rotWithShape="1">
              <a:gsLst>
                <a:gs pos="0">
                  <a:srgbClr val="FF3399"/>
                </a:gs>
                <a:gs pos="25000">
                  <a:srgbClr val="FF6633"/>
                </a:gs>
                <a:gs pos="50000">
                  <a:srgbClr val="FFFF00"/>
                </a:gs>
                <a:gs pos="75000">
                  <a:srgbClr val="01A78F"/>
                </a:gs>
                <a:gs pos="100000">
                  <a:srgbClr val="3366FF"/>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sp>
          <p:nvSpPr>
            <p:cNvPr id="90" name="Rectangle 63"/>
            <p:cNvSpPr>
              <a:spLocks noChangeArrowheads="1"/>
            </p:cNvSpPr>
            <p:nvPr/>
          </p:nvSpPr>
          <p:spPr bwMode="auto">
            <a:xfrm>
              <a:off x="2367844" y="2672645"/>
              <a:ext cx="1143000" cy="609600"/>
            </a:xfrm>
            <a:prstGeom prst="rect">
              <a:avLst/>
            </a:prstGeom>
            <a:solidFill>
              <a:srgbClr val="C00000"/>
            </a:solidFill>
            <a:ln w="9525">
              <a:noFill/>
              <a:miter lim="800000"/>
              <a:headEnd/>
              <a:tailEnd/>
            </a:ln>
            <a:scene3d>
              <a:camera prst="orthographicFront"/>
              <a:lightRig rig="threePt" dir="t"/>
            </a:scene3d>
            <a:sp3d>
              <a:bevelT/>
            </a:sp3d>
          </p:spPr>
          <p:txBody>
            <a:bodyPr anchor="ctr"/>
            <a:lstStyle/>
            <a:p>
              <a:pPr algn="ctr" eaLnBrk="1" hangingPunct="1">
                <a:defRPr/>
              </a:pPr>
              <a:r>
                <a:rPr lang="en-US" altLang="zh-TW" sz="1400" b="1" dirty="0" smtClean="0">
                  <a:solidFill>
                    <a:schemeClr val="bg1"/>
                  </a:solidFill>
                  <a:latin typeface="+mn-lt"/>
                  <a:ea typeface="PMingLiU" pitchFamily="18" charset="-120"/>
                </a:rPr>
                <a:t>Spatial Dispersion</a:t>
              </a:r>
              <a:endParaRPr lang="en-US" altLang="zh-TW" sz="1400" b="1" baseline="-25000" dirty="0">
                <a:solidFill>
                  <a:schemeClr val="bg1"/>
                </a:solidFill>
                <a:latin typeface="+mn-lt"/>
                <a:ea typeface="PMingLiU" pitchFamily="18" charset="-120"/>
              </a:endParaRPr>
            </a:p>
          </p:txBody>
        </p:sp>
        <p:sp>
          <p:nvSpPr>
            <p:cNvPr id="91" name="Right Arrow 90"/>
            <p:cNvSpPr/>
            <p:nvPr/>
          </p:nvSpPr>
          <p:spPr bwMode="auto">
            <a:xfrm>
              <a:off x="1986844" y="2825045"/>
              <a:ext cx="304800" cy="304800"/>
            </a:xfrm>
            <a:prstGeom prst="rightArrow">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sp>
          <p:nvSpPr>
            <p:cNvPr id="92" name="Right Arrow 91"/>
            <p:cNvSpPr/>
            <p:nvPr/>
          </p:nvSpPr>
          <p:spPr bwMode="auto">
            <a:xfrm>
              <a:off x="3587044" y="2825045"/>
              <a:ext cx="304800" cy="304800"/>
            </a:xfrm>
            <a:prstGeom prst="rightArrow">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cxnSp>
          <p:nvCxnSpPr>
            <p:cNvPr id="104" name="Straight Arrow Connector 103"/>
            <p:cNvCxnSpPr/>
            <p:nvPr/>
          </p:nvCxnSpPr>
          <p:spPr bwMode="auto">
            <a:xfrm>
              <a:off x="4120444" y="2520245"/>
              <a:ext cx="1143000" cy="1588"/>
            </a:xfrm>
            <a:prstGeom prst="straightConnector1">
              <a:avLst/>
            </a:prstGeom>
            <a:ln>
              <a:headEnd type="none" w="med" len="med"/>
              <a:tailEnd type="triangle" w="lg" len="med"/>
            </a:ln>
          </p:spPr>
          <p:style>
            <a:lnRef idx="2">
              <a:schemeClr val="dk1"/>
            </a:lnRef>
            <a:fillRef idx="0">
              <a:schemeClr val="dk1"/>
            </a:fillRef>
            <a:effectRef idx="1">
              <a:schemeClr val="dk1"/>
            </a:effectRef>
            <a:fontRef idx="minor">
              <a:schemeClr val="tx1"/>
            </a:fontRef>
          </p:style>
        </p:cxnSp>
        <p:sp>
          <p:nvSpPr>
            <p:cNvPr id="105" name="Rectangle 63"/>
            <p:cNvSpPr>
              <a:spLocks noChangeArrowheads="1"/>
            </p:cNvSpPr>
            <p:nvPr/>
          </p:nvSpPr>
          <p:spPr bwMode="auto">
            <a:xfrm>
              <a:off x="4120444" y="2444045"/>
              <a:ext cx="1143000" cy="381000"/>
            </a:xfrm>
            <a:prstGeom prst="rect">
              <a:avLst/>
            </a:prstGeom>
            <a:noFill/>
            <a:ln w="9525">
              <a:noFill/>
              <a:miter lim="800000"/>
              <a:headEnd/>
              <a:tailEnd/>
            </a:ln>
          </p:spPr>
          <p:txBody>
            <a:bodyPr anchor="ctr"/>
            <a:lstStyle/>
            <a:p>
              <a:pPr algn="ctr">
                <a:defRPr/>
              </a:pPr>
              <a:r>
                <a:rPr lang="en-US" altLang="zh-TW" sz="1400" b="1" dirty="0">
                  <a:solidFill>
                    <a:srgbClr val="000000"/>
                  </a:solidFill>
                  <a:ea typeface="PMingLiU" pitchFamily="18" charset="-120"/>
                </a:rPr>
                <a:t>Wavelength</a:t>
              </a:r>
              <a:endParaRPr lang="en-US" altLang="zh-TW" sz="1400" b="1" baseline="-25000" dirty="0">
                <a:solidFill>
                  <a:srgbClr val="000000"/>
                </a:solidFill>
                <a:ea typeface="PMingLiU" pitchFamily="18" charset="-120"/>
              </a:endParaRPr>
            </a:p>
          </p:txBody>
        </p:sp>
        <p:cxnSp>
          <p:nvCxnSpPr>
            <p:cNvPr id="110" name="Straight Arrow Connector 109"/>
            <p:cNvCxnSpPr/>
            <p:nvPr/>
          </p:nvCxnSpPr>
          <p:spPr bwMode="auto">
            <a:xfrm>
              <a:off x="4120444" y="3358445"/>
              <a:ext cx="1143000" cy="1588"/>
            </a:xfrm>
            <a:prstGeom prst="straightConnector1">
              <a:avLst/>
            </a:prstGeom>
            <a:ln>
              <a:headEnd type="none" w="med" len="med"/>
              <a:tailEnd type="triangle" w="lg" len="med"/>
            </a:ln>
          </p:spPr>
          <p:style>
            <a:lnRef idx="2">
              <a:schemeClr val="dk1"/>
            </a:lnRef>
            <a:fillRef idx="0">
              <a:schemeClr val="dk1"/>
            </a:fillRef>
            <a:effectRef idx="1">
              <a:schemeClr val="dk1"/>
            </a:effectRef>
            <a:fontRef idx="minor">
              <a:schemeClr val="tx1"/>
            </a:fontRef>
          </p:style>
        </p:cxnSp>
        <p:sp>
          <p:nvSpPr>
            <p:cNvPr id="111" name="Rectangle 63"/>
            <p:cNvSpPr>
              <a:spLocks noChangeArrowheads="1"/>
            </p:cNvSpPr>
            <p:nvPr/>
          </p:nvSpPr>
          <p:spPr bwMode="auto">
            <a:xfrm>
              <a:off x="4120444" y="3282245"/>
              <a:ext cx="1143000" cy="381000"/>
            </a:xfrm>
            <a:prstGeom prst="rect">
              <a:avLst/>
            </a:prstGeom>
            <a:noFill/>
            <a:ln w="9525">
              <a:noFill/>
              <a:miter lim="800000"/>
              <a:headEnd/>
              <a:tailEnd/>
            </a:ln>
          </p:spPr>
          <p:txBody>
            <a:bodyPr anchor="ctr"/>
            <a:lstStyle/>
            <a:p>
              <a:pPr algn="ctr" eaLnBrk="1" hangingPunct="1">
                <a:defRPr/>
              </a:pPr>
              <a:r>
                <a:rPr lang="en-US" altLang="zh-TW" sz="1400" b="1" dirty="0" smtClean="0">
                  <a:solidFill>
                    <a:srgbClr val="000000"/>
                  </a:solidFill>
                  <a:latin typeface="+mn-lt"/>
                  <a:ea typeface="PMingLiU" pitchFamily="18" charset="-120"/>
                </a:rPr>
                <a:t>Space</a:t>
              </a:r>
              <a:endParaRPr lang="en-US" altLang="zh-TW" sz="1400" b="1" baseline="-25000" dirty="0">
                <a:solidFill>
                  <a:srgbClr val="000000"/>
                </a:solidFill>
                <a:latin typeface="+mn-lt"/>
                <a:ea typeface="PMingLiU" pitchFamily="18" charset="-120"/>
              </a:endParaRPr>
            </a:p>
          </p:txBody>
        </p:sp>
        <p:grpSp>
          <p:nvGrpSpPr>
            <p:cNvPr id="114" name="Group 113"/>
            <p:cNvGrpSpPr/>
            <p:nvPr/>
          </p:nvGrpSpPr>
          <p:grpSpPr>
            <a:xfrm>
              <a:off x="1001888" y="3998502"/>
              <a:ext cx="1958975" cy="1417343"/>
              <a:chOff x="1676400" y="4340514"/>
              <a:chExt cx="1958975" cy="1417343"/>
            </a:xfrm>
          </p:grpSpPr>
          <p:grpSp>
            <p:nvGrpSpPr>
              <p:cNvPr id="115" name="Group 235"/>
              <p:cNvGrpSpPr>
                <a:grpSpLocks/>
              </p:cNvGrpSpPr>
              <p:nvPr/>
            </p:nvGrpSpPr>
            <p:grpSpPr bwMode="auto">
              <a:xfrm>
                <a:off x="1773237" y="4675182"/>
                <a:ext cx="1052513" cy="1082675"/>
                <a:chOff x="1104900" y="1422471"/>
                <a:chExt cx="1052513" cy="1082996"/>
              </a:xfrm>
            </p:grpSpPr>
            <p:grpSp>
              <p:nvGrpSpPr>
                <p:cNvPr id="120" name="Group 232"/>
                <p:cNvGrpSpPr>
                  <a:grpSpLocks/>
                </p:cNvGrpSpPr>
                <p:nvPr/>
              </p:nvGrpSpPr>
              <p:grpSpPr bwMode="auto">
                <a:xfrm>
                  <a:off x="1695450" y="1422471"/>
                  <a:ext cx="461963" cy="1082996"/>
                  <a:chOff x="1695450" y="1422471"/>
                  <a:chExt cx="461963" cy="1082996"/>
                </a:xfrm>
              </p:grpSpPr>
              <p:grpSp>
                <p:nvGrpSpPr>
                  <p:cNvPr id="123" name="Group 168"/>
                  <p:cNvGrpSpPr>
                    <a:grpSpLocks/>
                  </p:cNvGrpSpPr>
                  <p:nvPr/>
                </p:nvGrpSpPr>
                <p:grpSpPr bwMode="auto">
                  <a:xfrm>
                    <a:off x="1695450" y="1422471"/>
                    <a:ext cx="320675" cy="1082996"/>
                    <a:chOff x="1695450" y="1422867"/>
                    <a:chExt cx="320675" cy="1082600"/>
                  </a:xfrm>
                </p:grpSpPr>
                <p:sp>
                  <p:nvSpPr>
                    <p:cNvPr id="142" name="Cube 141"/>
                    <p:cNvSpPr/>
                    <p:nvPr/>
                  </p:nvSpPr>
                  <p:spPr bwMode="auto">
                    <a:xfrm rot="17485314">
                      <a:off x="1320837" y="1810179"/>
                      <a:ext cx="1069901" cy="320675"/>
                    </a:xfrm>
                    <a:prstGeom prst="cube">
                      <a:avLst>
                        <a:gd name="adj" fmla="val 57487"/>
                      </a:avLst>
                    </a:pr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3" name="Parallelogram 142"/>
                    <p:cNvSpPr/>
                    <p:nvPr/>
                  </p:nvSpPr>
                  <p:spPr bwMode="auto">
                    <a:xfrm rot="6692216">
                      <a:off x="1416873" y="1745894"/>
                      <a:ext cx="833380" cy="187325"/>
                    </a:xfrm>
                    <a:prstGeom prst="parallelogram">
                      <a:avLst>
                        <a:gd name="adj" fmla="val 97697"/>
                      </a:avLst>
                    </a:prstGeom>
                    <a:solidFill>
                      <a:schemeClr val="tx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nvGrpSpPr>
                  <p:cNvPr id="124" name="Group 216"/>
                  <p:cNvGrpSpPr>
                    <a:grpSpLocks/>
                  </p:cNvGrpSpPr>
                  <p:nvPr/>
                </p:nvGrpSpPr>
                <p:grpSpPr bwMode="auto">
                  <a:xfrm>
                    <a:off x="1843088" y="2095771"/>
                    <a:ext cx="233362" cy="57167"/>
                    <a:chOff x="1662113" y="2781571"/>
                    <a:chExt cx="233362" cy="57167"/>
                  </a:xfrm>
                </p:grpSpPr>
                <p:cxnSp>
                  <p:nvCxnSpPr>
                    <p:cNvPr id="140" name="Straight Arrow Connector 139"/>
                    <p:cNvCxnSpPr/>
                    <p:nvPr/>
                  </p:nvCxnSpPr>
                  <p:spPr>
                    <a:xfrm flipV="1">
                      <a:off x="1662113" y="2781571"/>
                      <a:ext cx="233362" cy="0"/>
                    </a:xfrm>
                    <a:prstGeom prst="straightConnector1">
                      <a:avLst/>
                    </a:prstGeom>
                    <a:ln w="19050">
                      <a:solidFill>
                        <a:srgbClr val="FF0000">
                          <a:alpha val="70000"/>
                        </a:srgb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a:off x="1666875" y="2786335"/>
                      <a:ext cx="104775" cy="52403"/>
                    </a:xfrm>
                    <a:prstGeom prst="straightConnector1">
                      <a:avLst/>
                    </a:prstGeom>
                    <a:ln w="19050">
                      <a:solidFill>
                        <a:srgbClr val="FF0000">
                          <a:alpha val="70000"/>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5" name="Group 217"/>
                  <p:cNvGrpSpPr>
                    <a:grpSpLocks/>
                  </p:cNvGrpSpPr>
                  <p:nvPr/>
                </p:nvGrpSpPr>
                <p:grpSpPr bwMode="auto">
                  <a:xfrm>
                    <a:off x="1814513" y="2162465"/>
                    <a:ext cx="233362" cy="57168"/>
                    <a:chOff x="1662113" y="2781590"/>
                    <a:chExt cx="233362" cy="57168"/>
                  </a:xfrm>
                </p:grpSpPr>
                <p:cxnSp>
                  <p:nvCxnSpPr>
                    <p:cNvPr id="138" name="Straight Arrow Connector 137"/>
                    <p:cNvCxnSpPr/>
                    <p:nvPr/>
                  </p:nvCxnSpPr>
                  <p:spPr>
                    <a:xfrm flipV="1">
                      <a:off x="1662113" y="2781590"/>
                      <a:ext cx="233362" cy="0"/>
                    </a:xfrm>
                    <a:prstGeom prst="straightConnector1">
                      <a:avLst/>
                    </a:prstGeom>
                    <a:ln w="19050">
                      <a:solidFill>
                        <a:srgbClr val="FF0000">
                          <a:alpha val="70000"/>
                        </a:srgb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a:off x="1666875" y="2786355"/>
                      <a:ext cx="104775" cy="52403"/>
                    </a:xfrm>
                    <a:prstGeom prst="straightConnector1">
                      <a:avLst/>
                    </a:prstGeom>
                    <a:ln w="19050">
                      <a:solidFill>
                        <a:srgbClr val="FF0000">
                          <a:alpha val="70000"/>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6" name="Group 220"/>
                  <p:cNvGrpSpPr>
                    <a:grpSpLocks/>
                  </p:cNvGrpSpPr>
                  <p:nvPr/>
                </p:nvGrpSpPr>
                <p:grpSpPr bwMode="auto">
                  <a:xfrm>
                    <a:off x="1785938" y="2229160"/>
                    <a:ext cx="233362" cy="57168"/>
                    <a:chOff x="1662113" y="2781610"/>
                    <a:chExt cx="233362" cy="57168"/>
                  </a:xfrm>
                </p:grpSpPr>
                <p:cxnSp>
                  <p:nvCxnSpPr>
                    <p:cNvPr id="136" name="Straight Arrow Connector 135"/>
                    <p:cNvCxnSpPr/>
                    <p:nvPr/>
                  </p:nvCxnSpPr>
                  <p:spPr>
                    <a:xfrm flipV="1">
                      <a:off x="1662113" y="2781610"/>
                      <a:ext cx="233362" cy="0"/>
                    </a:xfrm>
                    <a:prstGeom prst="straightConnector1">
                      <a:avLst/>
                    </a:prstGeom>
                    <a:ln w="19050">
                      <a:solidFill>
                        <a:srgbClr val="FF0000">
                          <a:alpha val="70000"/>
                        </a:srgb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a:off x="1666875" y="2786375"/>
                      <a:ext cx="104775" cy="52403"/>
                    </a:xfrm>
                    <a:prstGeom prst="straightConnector1">
                      <a:avLst/>
                    </a:prstGeom>
                    <a:ln w="19050">
                      <a:solidFill>
                        <a:srgbClr val="FF0000">
                          <a:alpha val="70000"/>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7" name="Group 223"/>
                  <p:cNvGrpSpPr>
                    <a:grpSpLocks/>
                  </p:cNvGrpSpPr>
                  <p:nvPr/>
                </p:nvGrpSpPr>
                <p:grpSpPr bwMode="auto">
                  <a:xfrm>
                    <a:off x="1866900" y="2024312"/>
                    <a:ext cx="233363" cy="57167"/>
                    <a:chOff x="1662112" y="2781550"/>
                    <a:chExt cx="233363" cy="57167"/>
                  </a:xfrm>
                </p:grpSpPr>
                <p:cxnSp>
                  <p:nvCxnSpPr>
                    <p:cNvPr id="134" name="Straight Arrow Connector 133"/>
                    <p:cNvCxnSpPr/>
                    <p:nvPr/>
                  </p:nvCxnSpPr>
                  <p:spPr>
                    <a:xfrm flipV="1">
                      <a:off x="1662112" y="2781550"/>
                      <a:ext cx="233363" cy="0"/>
                    </a:xfrm>
                    <a:prstGeom prst="straightConnector1">
                      <a:avLst/>
                    </a:prstGeom>
                    <a:ln w="19050">
                      <a:solidFill>
                        <a:srgbClr val="FF0000">
                          <a:alpha val="70000"/>
                        </a:srgb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1666875" y="2786313"/>
                      <a:ext cx="104775" cy="52404"/>
                    </a:xfrm>
                    <a:prstGeom prst="straightConnector1">
                      <a:avLst/>
                    </a:prstGeom>
                    <a:ln w="19050">
                      <a:solidFill>
                        <a:srgbClr val="FF0000">
                          <a:alpha val="70000"/>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8" name="Group 226"/>
                  <p:cNvGrpSpPr>
                    <a:grpSpLocks/>
                  </p:cNvGrpSpPr>
                  <p:nvPr/>
                </p:nvGrpSpPr>
                <p:grpSpPr bwMode="auto">
                  <a:xfrm>
                    <a:off x="1895475" y="1952853"/>
                    <a:ext cx="233363" cy="57167"/>
                    <a:chOff x="1662115" y="2781525"/>
                    <a:chExt cx="233363" cy="57167"/>
                  </a:xfrm>
                </p:grpSpPr>
                <p:cxnSp>
                  <p:nvCxnSpPr>
                    <p:cNvPr id="132" name="Straight Arrow Connector 131"/>
                    <p:cNvCxnSpPr/>
                    <p:nvPr/>
                  </p:nvCxnSpPr>
                  <p:spPr>
                    <a:xfrm flipV="1">
                      <a:off x="1662115" y="2781525"/>
                      <a:ext cx="233363" cy="0"/>
                    </a:xfrm>
                    <a:prstGeom prst="straightConnector1">
                      <a:avLst/>
                    </a:prstGeom>
                    <a:ln w="19050">
                      <a:solidFill>
                        <a:srgbClr val="FF0000">
                          <a:alpha val="70000"/>
                        </a:srgb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a:off x="1666878" y="2786289"/>
                      <a:ext cx="104775" cy="52403"/>
                    </a:xfrm>
                    <a:prstGeom prst="straightConnector1">
                      <a:avLst/>
                    </a:prstGeom>
                    <a:ln w="19050">
                      <a:solidFill>
                        <a:srgbClr val="FF0000">
                          <a:alpha val="70000"/>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9" name="Group 229"/>
                  <p:cNvGrpSpPr>
                    <a:grpSpLocks/>
                  </p:cNvGrpSpPr>
                  <p:nvPr/>
                </p:nvGrpSpPr>
                <p:grpSpPr bwMode="auto">
                  <a:xfrm>
                    <a:off x="1924050" y="1886158"/>
                    <a:ext cx="233363" cy="57167"/>
                    <a:chOff x="1662120" y="2781546"/>
                    <a:chExt cx="233363" cy="57167"/>
                  </a:xfrm>
                </p:grpSpPr>
                <p:cxnSp>
                  <p:nvCxnSpPr>
                    <p:cNvPr id="130" name="Straight Arrow Connector 129"/>
                    <p:cNvCxnSpPr/>
                    <p:nvPr/>
                  </p:nvCxnSpPr>
                  <p:spPr>
                    <a:xfrm flipV="1">
                      <a:off x="1662120" y="2781546"/>
                      <a:ext cx="233363" cy="0"/>
                    </a:xfrm>
                    <a:prstGeom prst="straightConnector1">
                      <a:avLst/>
                    </a:prstGeom>
                    <a:ln w="19050">
                      <a:solidFill>
                        <a:srgbClr val="FF0000">
                          <a:alpha val="70000"/>
                        </a:srgb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a:off x="1666883" y="2786310"/>
                      <a:ext cx="104775" cy="52403"/>
                    </a:xfrm>
                    <a:prstGeom prst="straightConnector1">
                      <a:avLst/>
                    </a:prstGeom>
                    <a:ln w="19050">
                      <a:solidFill>
                        <a:srgbClr val="FF0000">
                          <a:alpha val="70000"/>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21" name="Isosceles Triangle 120"/>
                <p:cNvSpPr/>
                <p:nvPr/>
              </p:nvSpPr>
              <p:spPr>
                <a:xfrm rot="5400000">
                  <a:off x="1395379" y="1891042"/>
                  <a:ext cx="228668" cy="809625"/>
                </a:xfrm>
                <a:prstGeom prst="triangle">
                  <a:avLst/>
                </a:prstGeom>
                <a:solidFill>
                  <a:srgbClr val="FF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122" name="Straight Arrow Connector 121"/>
                <p:cNvCxnSpPr/>
                <p:nvPr/>
              </p:nvCxnSpPr>
              <p:spPr>
                <a:xfrm>
                  <a:off x="1857375" y="2297443"/>
                  <a:ext cx="141288" cy="1587"/>
                </a:xfrm>
                <a:prstGeom prst="straightConnector1">
                  <a:avLst/>
                </a:prstGeom>
                <a:ln w="19050">
                  <a:solidFill>
                    <a:srgbClr val="FF0000">
                      <a:alpha val="70000"/>
                    </a:srgb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sp>
            <p:nvSpPr>
              <p:cNvPr id="116" name="Parallelogram 115"/>
              <p:cNvSpPr/>
              <p:nvPr/>
            </p:nvSpPr>
            <p:spPr bwMode="auto">
              <a:xfrm rot="480000" flipV="1">
                <a:off x="1676400" y="5303832"/>
                <a:ext cx="766762" cy="169863"/>
              </a:xfrm>
              <a:prstGeom prst="parallelogram">
                <a:avLst>
                  <a:gd name="adj" fmla="val 62832"/>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7" name="Parallelogram 116"/>
              <p:cNvSpPr/>
              <p:nvPr/>
            </p:nvSpPr>
            <p:spPr bwMode="auto">
              <a:xfrm>
                <a:off x="2825750" y="5162545"/>
                <a:ext cx="809625" cy="390525"/>
              </a:xfrm>
              <a:prstGeom prst="parallelogram">
                <a:avLst>
                  <a:gd name="adj" fmla="val 10574"/>
                </a:avLst>
              </a:prstGeom>
              <a:solidFill>
                <a:srgbClr val="FF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8" name="TextBox 256"/>
              <p:cNvSpPr txBox="1">
                <a:spLocks noChangeArrowheads="1"/>
              </p:cNvSpPr>
              <p:nvPr/>
            </p:nvSpPr>
            <p:spPr bwMode="auto">
              <a:xfrm>
                <a:off x="2330450" y="4340514"/>
                <a:ext cx="531556" cy="307777"/>
              </a:xfrm>
              <a:prstGeom prst="rect">
                <a:avLst/>
              </a:prstGeom>
              <a:noFill/>
              <a:ln w="9525">
                <a:noFill/>
                <a:miter lim="800000"/>
                <a:headEnd/>
                <a:tailEnd/>
              </a:ln>
            </p:spPr>
            <p:txBody>
              <a:bodyPr wrap="none">
                <a:spAutoFit/>
              </a:bodyPr>
              <a:lstStyle/>
              <a:p>
                <a:r>
                  <a:rPr lang="en-US" sz="1400" b="1" dirty="0"/>
                  <a:t>VIPA</a:t>
                </a:r>
              </a:p>
            </p:txBody>
          </p:sp>
          <p:sp>
            <p:nvSpPr>
              <p:cNvPr id="119" name="Parallelogram 118"/>
              <p:cNvSpPr/>
              <p:nvPr/>
            </p:nvSpPr>
            <p:spPr bwMode="auto">
              <a:xfrm rot="5400000">
                <a:off x="1528760" y="5419727"/>
                <a:ext cx="409577" cy="80963"/>
              </a:xfrm>
              <a:prstGeom prst="parallelogram">
                <a:avLst>
                  <a:gd name="adj" fmla="val 220846"/>
                </a:avLst>
              </a:prstGeom>
              <a:solidFill>
                <a:srgbClr val="FF000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nvGrpSpPr>
            <p:cNvPr id="144" name="Group 143"/>
            <p:cNvGrpSpPr/>
            <p:nvPr/>
          </p:nvGrpSpPr>
          <p:grpSpPr>
            <a:xfrm>
              <a:off x="3640983" y="4044245"/>
              <a:ext cx="1568058" cy="1371600"/>
              <a:chOff x="3603978" y="5086350"/>
              <a:chExt cx="1568058" cy="1371600"/>
            </a:xfrm>
          </p:grpSpPr>
          <p:pic>
            <p:nvPicPr>
              <p:cNvPr id="145" name="Picture 2"/>
              <p:cNvPicPr>
                <a:picLocks noChangeAspect="1" noChangeArrowheads="1"/>
              </p:cNvPicPr>
              <p:nvPr/>
            </p:nvPicPr>
            <p:blipFill>
              <a:blip r:embed="rId3" cstate="print"/>
              <a:srcRect/>
              <a:stretch>
                <a:fillRect/>
              </a:stretch>
            </p:blipFill>
            <p:spPr bwMode="auto">
              <a:xfrm>
                <a:off x="3657600" y="5410200"/>
                <a:ext cx="1498283" cy="1047750"/>
              </a:xfrm>
              <a:prstGeom prst="rect">
                <a:avLst/>
              </a:prstGeom>
              <a:noFill/>
              <a:ln w="9525">
                <a:noFill/>
                <a:miter lim="800000"/>
                <a:headEnd/>
                <a:tailEnd/>
              </a:ln>
            </p:spPr>
          </p:pic>
          <p:sp>
            <p:nvSpPr>
              <p:cNvPr id="146" name="TextBox 256"/>
              <p:cNvSpPr txBox="1">
                <a:spLocks noChangeArrowheads="1"/>
              </p:cNvSpPr>
              <p:nvPr/>
            </p:nvSpPr>
            <p:spPr bwMode="auto">
              <a:xfrm>
                <a:off x="3603978" y="5086350"/>
                <a:ext cx="1568058" cy="307777"/>
              </a:xfrm>
              <a:prstGeom prst="rect">
                <a:avLst/>
              </a:prstGeom>
              <a:noFill/>
              <a:ln w="9525">
                <a:noFill/>
                <a:miter lim="800000"/>
                <a:headEnd/>
                <a:tailEnd/>
              </a:ln>
            </p:spPr>
            <p:txBody>
              <a:bodyPr wrap="none">
                <a:spAutoFit/>
              </a:bodyPr>
              <a:lstStyle/>
              <a:p>
                <a:r>
                  <a:rPr lang="en-US" sz="1400" b="1" dirty="0" smtClean="0"/>
                  <a:t>Diffraction Grating</a:t>
                </a:r>
                <a:endParaRPr lang="en-US" sz="1400" b="1" dirty="0"/>
              </a:p>
            </p:txBody>
          </p:sp>
        </p:grpSp>
        <p:cxnSp>
          <p:nvCxnSpPr>
            <p:cNvPr id="147" name="Straight Arrow Connector 146"/>
            <p:cNvCxnSpPr/>
            <p:nvPr/>
          </p:nvCxnSpPr>
          <p:spPr>
            <a:xfrm rot="5400000">
              <a:off x="2221088" y="3434645"/>
              <a:ext cx="609600" cy="609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48" name="Straight Arrow Connector 147"/>
            <p:cNvCxnSpPr/>
            <p:nvPr/>
          </p:nvCxnSpPr>
          <p:spPr>
            <a:xfrm rot="16200000" flipH="1">
              <a:off x="3364088" y="3434645"/>
              <a:ext cx="609600" cy="609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8" name="Group 7"/>
          <p:cNvGrpSpPr/>
          <p:nvPr/>
        </p:nvGrpSpPr>
        <p:grpSpPr>
          <a:xfrm>
            <a:off x="1495228" y="3810000"/>
            <a:ext cx="7267772" cy="2362200"/>
            <a:chOff x="1495228" y="3810000"/>
            <a:chExt cx="7267772" cy="2362200"/>
          </a:xfrm>
        </p:grpSpPr>
        <p:sp>
          <p:nvSpPr>
            <p:cNvPr id="149" name="Right Arrow 148"/>
            <p:cNvSpPr/>
            <p:nvPr/>
          </p:nvSpPr>
          <p:spPr bwMode="auto">
            <a:xfrm rot="5400000">
              <a:off x="7625644" y="3810000"/>
              <a:ext cx="304800" cy="304800"/>
            </a:xfrm>
            <a:prstGeom prst="rightArrow">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pic>
          <p:nvPicPr>
            <p:cNvPr id="80" name="Picture 3"/>
            <p:cNvPicPr>
              <a:picLocks noChangeAspect="1" noChangeArrowheads="1"/>
            </p:cNvPicPr>
            <p:nvPr/>
          </p:nvPicPr>
          <p:blipFill>
            <a:blip r:embed="rId4" cstate="print"/>
            <a:srcRect l="6145" t="16700" r="5185" b="18114"/>
            <a:stretch>
              <a:fillRect/>
            </a:stretch>
          </p:blipFill>
          <p:spPr bwMode="auto">
            <a:xfrm>
              <a:off x="6482644" y="4120445"/>
              <a:ext cx="2280356" cy="1365955"/>
            </a:xfrm>
            <a:prstGeom prst="rect">
              <a:avLst/>
            </a:prstGeom>
            <a:noFill/>
            <a:ln w="9525">
              <a:noFill/>
              <a:miter lim="800000"/>
              <a:headEnd/>
              <a:tailEnd/>
            </a:ln>
          </p:spPr>
        </p:pic>
        <p:sp>
          <p:nvSpPr>
            <p:cNvPr id="150" name="TextBox 256"/>
            <p:cNvSpPr txBox="1">
              <a:spLocks noChangeArrowheads="1"/>
            </p:cNvSpPr>
            <p:nvPr/>
          </p:nvSpPr>
          <p:spPr bwMode="auto">
            <a:xfrm>
              <a:off x="5568244" y="4419600"/>
              <a:ext cx="914400" cy="738664"/>
            </a:xfrm>
            <a:prstGeom prst="rect">
              <a:avLst/>
            </a:prstGeom>
            <a:noFill/>
            <a:ln w="9525">
              <a:noFill/>
              <a:miter lim="800000"/>
              <a:headEnd/>
              <a:tailEnd/>
            </a:ln>
          </p:spPr>
          <p:txBody>
            <a:bodyPr wrap="square">
              <a:spAutoFit/>
            </a:bodyPr>
            <a:lstStyle/>
            <a:p>
              <a:r>
                <a:rPr lang="en-US" sz="1400" b="1" dirty="0" smtClean="0"/>
                <a:t>Optical Spectrum Analyzer</a:t>
              </a:r>
              <a:endParaRPr lang="en-US" sz="1400" b="1" dirty="0"/>
            </a:p>
          </p:txBody>
        </p:sp>
        <p:sp>
          <p:nvSpPr>
            <p:cNvPr id="151" name="Freeform 150"/>
            <p:cNvSpPr/>
            <p:nvPr/>
          </p:nvSpPr>
          <p:spPr bwMode="auto">
            <a:xfrm>
              <a:off x="6657622" y="4671718"/>
              <a:ext cx="914400" cy="357482"/>
            </a:xfrm>
            <a:custGeom>
              <a:avLst/>
              <a:gdLst>
                <a:gd name="connsiteX0" fmla="*/ 0 w 1143000"/>
                <a:gd name="connsiteY0" fmla="*/ 0 h 304800"/>
                <a:gd name="connsiteX1" fmla="*/ 1143000 w 1143000"/>
                <a:gd name="connsiteY1" fmla="*/ 0 h 304800"/>
                <a:gd name="connsiteX2" fmla="*/ 1143000 w 1143000"/>
                <a:gd name="connsiteY2" fmla="*/ 304800 h 304800"/>
                <a:gd name="connsiteX3" fmla="*/ 0 w 1143000"/>
                <a:gd name="connsiteY3" fmla="*/ 304800 h 304800"/>
                <a:gd name="connsiteX4" fmla="*/ 0 w 1143000"/>
                <a:gd name="connsiteY4" fmla="*/ 0 h 304800"/>
                <a:gd name="connsiteX0" fmla="*/ 0 w 1143000"/>
                <a:gd name="connsiteY0" fmla="*/ 0 h 304800"/>
                <a:gd name="connsiteX1" fmla="*/ 990600 w 1143000"/>
                <a:gd name="connsiteY1" fmla="*/ 76200 h 304800"/>
                <a:gd name="connsiteX2" fmla="*/ 1143000 w 1143000"/>
                <a:gd name="connsiteY2" fmla="*/ 0 h 304800"/>
                <a:gd name="connsiteX3" fmla="*/ 1143000 w 1143000"/>
                <a:gd name="connsiteY3" fmla="*/ 304800 h 304800"/>
                <a:gd name="connsiteX4" fmla="*/ 0 w 1143000"/>
                <a:gd name="connsiteY4" fmla="*/ 304800 h 304800"/>
                <a:gd name="connsiteX5" fmla="*/ 0 w 1143000"/>
                <a:gd name="connsiteY5" fmla="*/ 0 h 304800"/>
                <a:gd name="connsiteX0" fmla="*/ 0 w 1143000"/>
                <a:gd name="connsiteY0" fmla="*/ 0 h 304800"/>
                <a:gd name="connsiteX1" fmla="*/ 990600 w 1143000"/>
                <a:gd name="connsiteY1" fmla="*/ 76200 h 304800"/>
                <a:gd name="connsiteX2" fmla="*/ 1143000 w 1143000"/>
                <a:gd name="connsiteY2" fmla="*/ 304800 h 304800"/>
                <a:gd name="connsiteX3" fmla="*/ 1143000 w 1143000"/>
                <a:gd name="connsiteY3" fmla="*/ 304800 h 304800"/>
                <a:gd name="connsiteX4" fmla="*/ 0 w 1143000"/>
                <a:gd name="connsiteY4" fmla="*/ 304800 h 304800"/>
                <a:gd name="connsiteX5" fmla="*/ 0 w 1143000"/>
                <a:gd name="connsiteY5"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38100 h 342900"/>
                <a:gd name="connsiteX1" fmla="*/ 685800 w 1143000"/>
                <a:gd name="connsiteY1" fmla="*/ 38100 h 342900"/>
                <a:gd name="connsiteX2" fmla="*/ 762000 w 1143000"/>
                <a:gd name="connsiteY2" fmla="*/ 266700 h 342900"/>
                <a:gd name="connsiteX3" fmla="*/ 990600 w 1143000"/>
                <a:gd name="connsiteY3" fmla="*/ 114300 h 342900"/>
                <a:gd name="connsiteX4" fmla="*/ 1143000 w 1143000"/>
                <a:gd name="connsiteY4" fmla="*/ 342900 h 342900"/>
                <a:gd name="connsiteX5" fmla="*/ 1143000 w 1143000"/>
                <a:gd name="connsiteY5" fmla="*/ 342900 h 342900"/>
                <a:gd name="connsiteX6" fmla="*/ 0 w 1143000"/>
                <a:gd name="connsiteY6" fmla="*/ 342900 h 342900"/>
                <a:gd name="connsiteX7" fmla="*/ 0 w 1143000"/>
                <a:gd name="connsiteY7" fmla="*/ 38100 h 342900"/>
                <a:gd name="connsiteX0" fmla="*/ 0 w 1143000"/>
                <a:gd name="connsiteY0" fmla="*/ 159456 h 464256"/>
                <a:gd name="connsiteX1" fmla="*/ 685800 w 1143000"/>
                <a:gd name="connsiteY1" fmla="*/ 159456 h 464256"/>
                <a:gd name="connsiteX2" fmla="*/ 762000 w 1143000"/>
                <a:gd name="connsiteY2" fmla="*/ 388056 h 464256"/>
                <a:gd name="connsiteX3" fmla="*/ 990600 w 1143000"/>
                <a:gd name="connsiteY3" fmla="*/ 235656 h 464256"/>
                <a:gd name="connsiteX4" fmla="*/ 1143000 w 1143000"/>
                <a:gd name="connsiteY4" fmla="*/ 464256 h 464256"/>
                <a:gd name="connsiteX5" fmla="*/ 1143000 w 1143000"/>
                <a:gd name="connsiteY5" fmla="*/ 464256 h 464256"/>
                <a:gd name="connsiteX6" fmla="*/ 0 w 1143000"/>
                <a:gd name="connsiteY6" fmla="*/ 464256 h 464256"/>
                <a:gd name="connsiteX7" fmla="*/ 0 w 1143000"/>
                <a:gd name="connsiteY7" fmla="*/ 159456 h 464256"/>
                <a:gd name="connsiteX0" fmla="*/ 0 w 1143000"/>
                <a:gd name="connsiteY0" fmla="*/ 173567 h 478367"/>
                <a:gd name="connsiteX1" fmla="*/ 685800 w 1143000"/>
                <a:gd name="connsiteY1" fmla="*/ 173567 h 478367"/>
                <a:gd name="connsiteX2" fmla="*/ 762000 w 1143000"/>
                <a:gd name="connsiteY2" fmla="*/ 402167 h 478367"/>
                <a:gd name="connsiteX3" fmla="*/ 990600 w 1143000"/>
                <a:gd name="connsiteY3" fmla="*/ 249767 h 478367"/>
                <a:gd name="connsiteX4" fmla="*/ 1143000 w 1143000"/>
                <a:gd name="connsiteY4" fmla="*/ 478367 h 478367"/>
                <a:gd name="connsiteX5" fmla="*/ 1143000 w 1143000"/>
                <a:gd name="connsiteY5" fmla="*/ 478367 h 478367"/>
                <a:gd name="connsiteX6" fmla="*/ 0 w 1143000"/>
                <a:gd name="connsiteY6" fmla="*/ 478367 h 478367"/>
                <a:gd name="connsiteX7" fmla="*/ 0 w 1143000"/>
                <a:gd name="connsiteY7" fmla="*/ 173567 h 478367"/>
                <a:gd name="connsiteX0" fmla="*/ 0 w 1143000"/>
                <a:gd name="connsiteY0" fmla="*/ 65381 h 370181"/>
                <a:gd name="connsiteX1" fmla="*/ 457200 w 1143000"/>
                <a:gd name="connsiteY1" fmla="*/ 293982 h 370181"/>
                <a:gd name="connsiteX2" fmla="*/ 685800 w 1143000"/>
                <a:gd name="connsiteY2" fmla="*/ 65381 h 370181"/>
                <a:gd name="connsiteX3" fmla="*/ 762000 w 1143000"/>
                <a:gd name="connsiteY3" fmla="*/ 293981 h 370181"/>
                <a:gd name="connsiteX4" fmla="*/ 990600 w 1143000"/>
                <a:gd name="connsiteY4" fmla="*/ 141581 h 370181"/>
                <a:gd name="connsiteX5" fmla="*/ 1143000 w 1143000"/>
                <a:gd name="connsiteY5" fmla="*/ 370181 h 370181"/>
                <a:gd name="connsiteX6" fmla="*/ 1143000 w 1143000"/>
                <a:gd name="connsiteY6" fmla="*/ 370181 h 370181"/>
                <a:gd name="connsiteX7" fmla="*/ 0 w 1143000"/>
                <a:gd name="connsiteY7" fmla="*/ 370181 h 370181"/>
                <a:gd name="connsiteX8" fmla="*/ 0 w 1143000"/>
                <a:gd name="connsiteY8" fmla="*/ 65381 h 370181"/>
                <a:gd name="connsiteX0" fmla="*/ 0 w 1143000"/>
                <a:gd name="connsiteY0" fmla="*/ 357482 h 357482"/>
                <a:gd name="connsiteX1" fmla="*/ 457200 w 1143000"/>
                <a:gd name="connsiteY1" fmla="*/ 281282 h 357482"/>
                <a:gd name="connsiteX2" fmla="*/ 685800 w 1143000"/>
                <a:gd name="connsiteY2" fmla="*/ 52681 h 357482"/>
                <a:gd name="connsiteX3" fmla="*/ 762000 w 1143000"/>
                <a:gd name="connsiteY3" fmla="*/ 281281 h 357482"/>
                <a:gd name="connsiteX4" fmla="*/ 990600 w 1143000"/>
                <a:gd name="connsiteY4" fmla="*/ 128881 h 357482"/>
                <a:gd name="connsiteX5" fmla="*/ 1143000 w 1143000"/>
                <a:gd name="connsiteY5" fmla="*/ 357481 h 357482"/>
                <a:gd name="connsiteX6" fmla="*/ 1143000 w 1143000"/>
                <a:gd name="connsiteY6" fmla="*/ 357481 h 357482"/>
                <a:gd name="connsiteX7" fmla="*/ 0 w 1143000"/>
                <a:gd name="connsiteY7" fmla="*/ 357481 h 357482"/>
                <a:gd name="connsiteX8" fmla="*/ 0 w 1143000"/>
                <a:gd name="connsiteY8" fmla="*/ 357482 h 357482"/>
                <a:gd name="connsiteX0" fmla="*/ 0 w 1143000"/>
                <a:gd name="connsiteY0" fmla="*/ 357482 h 357482"/>
                <a:gd name="connsiteX1" fmla="*/ 228600 w 1143000"/>
                <a:gd name="connsiteY1" fmla="*/ 52681 h 357482"/>
                <a:gd name="connsiteX2" fmla="*/ 457200 w 1143000"/>
                <a:gd name="connsiteY2" fmla="*/ 281282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838200 w 1143000"/>
                <a:gd name="connsiteY4" fmla="*/ 2050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 h="357482">
                  <a:moveTo>
                    <a:pt x="0" y="357482"/>
                  </a:moveTo>
                  <a:cubicBezTo>
                    <a:pt x="30104" y="348545"/>
                    <a:pt x="152400" y="90781"/>
                    <a:pt x="228600" y="52681"/>
                  </a:cubicBezTo>
                  <a:cubicBezTo>
                    <a:pt x="304800" y="14581"/>
                    <a:pt x="381000" y="128881"/>
                    <a:pt x="457200" y="128881"/>
                  </a:cubicBezTo>
                  <a:cubicBezTo>
                    <a:pt x="533400" y="128881"/>
                    <a:pt x="635941" y="0"/>
                    <a:pt x="685800" y="52681"/>
                  </a:cubicBezTo>
                  <a:cubicBezTo>
                    <a:pt x="812800" y="90781"/>
                    <a:pt x="787870" y="222955"/>
                    <a:pt x="838200" y="205081"/>
                  </a:cubicBezTo>
                  <a:cubicBezTo>
                    <a:pt x="1038577" y="216370"/>
                    <a:pt x="914400" y="179681"/>
                    <a:pt x="990600" y="128881"/>
                  </a:cubicBezTo>
                  <a:cubicBezTo>
                    <a:pt x="1114778" y="100659"/>
                    <a:pt x="1092200" y="281281"/>
                    <a:pt x="1143000" y="357481"/>
                  </a:cubicBezTo>
                  <a:lnTo>
                    <a:pt x="1143000" y="357481"/>
                  </a:lnTo>
                  <a:lnTo>
                    <a:pt x="0" y="357481"/>
                  </a:lnTo>
                  <a:lnTo>
                    <a:pt x="0" y="357482"/>
                  </a:lnTo>
                  <a:close/>
                </a:path>
              </a:pathLst>
            </a:custGeom>
            <a:solidFill>
              <a:schemeClr val="bg1"/>
            </a:solidFill>
            <a:ln w="6350" cap="flat" cmpd="sng" algn="ctr">
              <a:solidFill>
                <a:schemeClr val="tx1"/>
              </a:solidFill>
              <a:prstDash val="solid"/>
              <a:round/>
              <a:headEnd type="none" w="med" len="med"/>
              <a:tailEnd type="none" w="med" len="med"/>
            </a:ln>
            <a:effectLst/>
            <a:scene3d>
              <a:camera prst="orthographicFront">
                <a:rot lat="0" lon="3000000" rev="21480000"/>
              </a:camera>
              <a:lightRig rig="threePt" dir="t">
                <a:rot lat="0" lon="0" rev="17400000"/>
              </a:lightRig>
            </a:scene3d>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sp>
          <p:nvSpPr>
            <p:cNvPr id="155" name="TextBox 154"/>
            <p:cNvSpPr txBox="1"/>
            <p:nvPr/>
          </p:nvSpPr>
          <p:spPr>
            <a:xfrm>
              <a:off x="1495228" y="5648980"/>
              <a:ext cx="6296404" cy="523220"/>
            </a:xfrm>
            <a:prstGeom prst="rect">
              <a:avLst/>
            </a:prstGeom>
            <a:noFill/>
          </p:spPr>
          <p:txBody>
            <a:bodyPr wrap="none" rtlCol="0">
              <a:spAutoFit/>
            </a:bodyPr>
            <a:lstStyle/>
            <a:p>
              <a:r>
                <a:rPr lang="en-US" sz="2800" b="1" dirty="0"/>
                <a:t>Conventional </a:t>
              </a:r>
              <a:r>
                <a:rPr lang="en-US" sz="2800" b="1" dirty="0" smtClean="0"/>
                <a:t>spectrally </a:t>
              </a:r>
              <a:r>
                <a:rPr lang="en-US" sz="2800" b="1" dirty="0"/>
                <a:t>encoded imaging</a:t>
              </a:r>
            </a:p>
          </p:txBody>
        </p:sp>
      </p:grpSp>
    </p:spTree>
    <p:extLst>
      <p:ext uri="{BB962C8B-B14F-4D97-AF65-F5344CB8AC3E}">
        <p14:creationId xmlns:p14="http://schemas.microsoft.com/office/powerpoint/2010/main" val="188461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STEAM is combination of </a:t>
            </a:r>
            <a:r>
              <a:rPr lang="en-US" i="1" dirty="0"/>
              <a:t>spectrally encoded imaging</a:t>
            </a:r>
            <a:r>
              <a:rPr lang="en-US" dirty="0"/>
              <a:t> with </a:t>
            </a:r>
            <a:r>
              <a:rPr lang="en-US" i="1" dirty="0" smtClean="0">
                <a:solidFill>
                  <a:srgbClr val="FF0000"/>
                </a:solidFill>
              </a:rPr>
              <a:t>amplified time-stretch</a:t>
            </a:r>
            <a:endParaRPr lang="en-US" i="1" dirty="0">
              <a:solidFill>
                <a:srgbClr val="FF0000"/>
              </a:solidFill>
            </a:endParaRPr>
          </a:p>
        </p:txBody>
      </p:sp>
      <p:grpSp>
        <p:nvGrpSpPr>
          <p:cNvPr id="154" name="Group 153"/>
          <p:cNvGrpSpPr/>
          <p:nvPr/>
        </p:nvGrpSpPr>
        <p:grpSpPr>
          <a:xfrm>
            <a:off x="468488" y="2063045"/>
            <a:ext cx="8071556" cy="2051755"/>
            <a:chOff x="310444" y="1981200"/>
            <a:chExt cx="8071556" cy="2051755"/>
          </a:xfrm>
        </p:grpSpPr>
        <p:sp>
          <p:nvSpPr>
            <p:cNvPr id="81" name="Rectangle 80"/>
            <p:cNvSpPr/>
            <p:nvPr/>
          </p:nvSpPr>
          <p:spPr bwMode="auto">
            <a:xfrm>
              <a:off x="6934200" y="1981200"/>
              <a:ext cx="1447800" cy="1577622"/>
            </a:xfrm>
            <a:prstGeom prst="rect">
              <a:avLst/>
            </a:prstGeom>
            <a:solidFill>
              <a:srgbClr val="0AC7D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82" name="Rectangle 81"/>
            <p:cNvSpPr/>
            <p:nvPr/>
          </p:nvSpPr>
          <p:spPr bwMode="auto">
            <a:xfrm>
              <a:off x="3810000" y="1981200"/>
              <a:ext cx="1447800" cy="1577622"/>
            </a:xfrm>
            <a:prstGeom prst="rect">
              <a:avLst/>
            </a:prstGeom>
            <a:solidFill>
              <a:srgbClr val="0AC7D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83" name="Rectangle 82"/>
            <p:cNvSpPr/>
            <p:nvPr/>
          </p:nvSpPr>
          <p:spPr bwMode="auto">
            <a:xfrm>
              <a:off x="4038600" y="2971800"/>
              <a:ext cx="914400" cy="304800"/>
            </a:xfrm>
            <a:prstGeom prst="rect">
              <a:avLst/>
            </a:prstGeom>
            <a:gradFill flip="none" rotWithShape="1">
              <a:gsLst>
                <a:gs pos="0">
                  <a:srgbClr val="FF3399"/>
                </a:gs>
                <a:gs pos="25000">
                  <a:srgbClr val="FF6633"/>
                </a:gs>
                <a:gs pos="50000">
                  <a:srgbClr val="FFFF00"/>
                </a:gs>
                <a:gs pos="75000">
                  <a:srgbClr val="01A78F"/>
                </a:gs>
                <a:gs pos="100000">
                  <a:srgbClr val="3366FF"/>
                </a:gs>
              </a:gsLst>
              <a:lin ang="10800000" scaled="1"/>
              <a:tileRect/>
            </a:gra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sp>
          <p:nvSpPr>
            <p:cNvPr id="84" name="Rectangle 83"/>
            <p:cNvSpPr/>
            <p:nvPr/>
          </p:nvSpPr>
          <p:spPr bwMode="auto">
            <a:xfrm>
              <a:off x="4038600" y="2133600"/>
              <a:ext cx="914400" cy="304800"/>
            </a:xfrm>
            <a:prstGeom prst="rect">
              <a:avLst/>
            </a:prstGeom>
            <a:gradFill flip="none" rotWithShape="1">
              <a:gsLst>
                <a:gs pos="0">
                  <a:srgbClr val="FF3399"/>
                </a:gs>
                <a:gs pos="25000">
                  <a:srgbClr val="FF6633"/>
                </a:gs>
                <a:gs pos="50000">
                  <a:srgbClr val="FFFF00"/>
                </a:gs>
                <a:gs pos="75000">
                  <a:srgbClr val="01A78F"/>
                </a:gs>
                <a:gs pos="100000">
                  <a:srgbClr val="3366FF"/>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sp>
          <p:nvSpPr>
            <p:cNvPr id="85" name="Freeform 84"/>
            <p:cNvSpPr/>
            <p:nvPr/>
          </p:nvSpPr>
          <p:spPr bwMode="auto">
            <a:xfrm>
              <a:off x="7162800" y="2080918"/>
              <a:ext cx="914400" cy="357482"/>
            </a:xfrm>
            <a:custGeom>
              <a:avLst/>
              <a:gdLst>
                <a:gd name="connsiteX0" fmla="*/ 0 w 1143000"/>
                <a:gd name="connsiteY0" fmla="*/ 0 h 304800"/>
                <a:gd name="connsiteX1" fmla="*/ 1143000 w 1143000"/>
                <a:gd name="connsiteY1" fmla="*/ 0 h 304800"/>
                <a:gd name="connsiteX2" fmla="*/ 1143000 w 1143000"/>
                <a:gd name="connsiteY2" fmla="*/ 304800 h 304800"/>
                <a:gd name="connsiteX3" fmla="*/ 0 w 1143000"/>
                <a:gd name="connsiteY3" fmla="*/ 304800 h 304800"/>
                <a:gd name="connsiteX4" fmla="*/ 0 w 1143000"/>
                <a:gd name="connsiteY4" fmla="*/ 0 h 304800"/>
                <a:gd name="connsiteX0" fmla="*/ 0 w 1143000"/>
                <a:gd name="connsiteY0" fmla="*/ 0 h 304800"/>
                <a:gd name="connsiteX1" fmla="*/ 990600 w 1143000"/>
                <a:gd name="connsiteY1" fmla="*/ 76200 h 304800"/>
                <a:gd name="connsiteX2" fmla="*/ 1143000 w 1143000"/>
                <a:gd name="connsiteY2" fmla="*/ 0 h 304800"/>
                <a:gd name="connsiteX3" fmla="*/ 1143000 w 1143000"/>
                <a:gd name="connsiteY3" fmla="*/ 304800 h 304800"/>
                <a:gd name="connsiteX4" fmla="*/ 0 w 1143000"/>
                <a:gd name="connsiteY4" fmla="*/ 304800 h 304800"/>
                <a:gd name="connsiteX5" fmla="*/ 0 w 1143000"/>
                <a:gd name="connsiteY5" fmla="*/ 0 h 304800"/>
                <a:gd name="connsiteX0" fmla="*/ 0 w 1143000"/>
                <a:gd name="connsiteY0" fmla="*/ 0 h 304800"/>
                <a:gd name="connsiteX1" fmla="*/ 990600 w 1143000"/>
                <a:gd name="connsiteY1" fmla="*/ 76200 h 304800"/>
                <a:gd name="connsiteX2" fmla="*/ 1143000 w 1143000"/>
                <a:gd name="connsiteY2" fmla="*/ 304800 h 304800"/>
                <a:gd name="connsiteX3" fmla="*/ 1143000 w 1143000"/>
                <a:gd name="connsiteY3" fmla="*/ 304800 h 304800"/>
                <a:gd name="connsiteX4" fmla="*/ 0 w 1143000"/>
                <a:gd name="connsiteY4" fmla="*/ 304800 h 304800"/>
                <a:gd name="connsiteX5" fmla="*/ 0 w 1143000"/>
                <a:gd name="connsiteY5"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38100 h 342900"/>
                <a:gd name="connsiteX1" fmla="*/ 685800 w 1143000"/>
                <a:gd name="connsiteY1" fmla="*/ 38100 h 342900"/>
                <a:gd name="connsiteX2" fmla="*/ 762000 w 1143000"/>
                <a:gd name="connsiteY2" fmla="*/ 266700 h 342900"/>
                <a:gd name="connsiteX3" fmla="*/ 990600 w 1143000"/>
                <a:gd name="connsiteY3" fmla="*/ 114300 h 342900"/>
                <a:gd name="connsiteX4" fmla="*/ 1143000 w 1143000"/>
                <a:gd name="connsiteY4" fmla="*/ 342900 h 342900"/>
                <a:gd name="connsiteX5" fmla="*/ 1143000 w 1143000"/>
                <a:gd name="connsiteY5" fmla="*/ 342900 h 342900"/>
                <a:gd name="connsiteX6" fmla="*/ 0 w 1143000"/>
                <a:gd name="connsiteY6" fmla="*/ 342900 h 342900"/>
                <a:gd name="connsiteX7" fmla="*/ 0 w 1143000"/>
                <a:gd name="connsiteY7" fmla="*/ 38100 h 342900"/>
                <a:gd name="connsiteX0" fmla="*/ 0 w 1143000"/>
                <a:gd name="connsiteY0" fmla="*/ 159456 h 464256"/>
                <a:gd name="connsiteX1" fmla="*/ 685800 w 1143000"/>
                <a:gd name="connsiteY1" fmla="*/ 159456 h 464256"/>
                <a:gd name="connsiteX2" fmla="*/ 762000 w 1143000"/>
                <a:gd name="connsiteY2" fmla="*/ 388056 h 464256"/>
                <a:gd name="connsiteX3" fmla="*/ 990600 w 1143000"/>
                <a:gd name="connsiteY3" fmla="*/ 235656 h 464256"/>
                <a:gd name="connsiteX4" fmla="*/ 1143000 w 1143000"/>
                <a:gd name="connsiteY4" fmla="*/ 464256 h 464256"/>
                <a:gd name="connsiteX5" fmla="*/ 1143000 w 1143000"/>
                <a:gd name="connsiteY5" fmla="*/ 464256 h 464256"/>
                <a:gd name="connsiteX6" fmla="*/ 0 w 1143000"/>
                <a:gd name="connsiteY6" fmla="*/ 464256 h 464256"/>
                <a:gd name="connsiteX7" fmla="*/ 0 w 1143000"/>
                <a:gd name="connsiteY7" fmla="*/ 159456 h 464256"/>
                <a:gd name="connsiteX0" fmla="*/ 0 w 1143000"/>
                <a:gd name="connsiteY0" fmla="*/ 173567 h 478367"/>
                <a:gd name="connsiteX1" fmla="*/ 685800 w 1143000"/>
                <a:gd name="connsiteY1" fmla="*/ 173567 h 478367"/>
                <a:gd name="connsiteX2" fmla="*/ 762000 w 1143000"/>
                <a:gd name="connsiteY2" fmla="*/ 402167 h 478367"/>
                <a:gd name="connsiteX3" fmla="*/ 990600 w 1143000"/>
                <a:gd name="connsiteY3" fmla="*/ 249767 h 478367"/>
                <a:gd name="connsiteX4" fmla="*/ 1143000 w 1143000"/>
                <a:gd name="connsiteY4" fmla="*/ 478367 h 478367"/>
                <a:gd name="connsiteX5" fmla="*/ 1143000 w 1143000"/>
                <a:gd name="connsiteY5" fmla="*/ 478367 h 478367"/>
                <a:gd name="connsiteX6" fmla="*/ 0 w 1143000"/>
                <a:gd name="connsiteY6" fmla="*/ 478367 h 478367"/>
                <a:gd name="connsiteX7" fmla="*/ 0 w 1143000"/>
                <a:gd name="connsiteY7" fmla="*/ 173567 h 478367"/>
                <a:gd name="connsiteX0" fmla="*/ 0 w 1143000"/>
                <a:gd name="connsiteY0" fmla="*/ 65381 h 370181"/>
                <a:gd name="connsiteX1" fmla="*/ 457200 w 1143000"/>
                <a:gd name="connsiteY1" fmla="*/ 293982 h 370181"/>
                <a:gd name="connsiteX2" fmla="*/ 685800 w 1143000"/>
                <a:gd name="connsiteY2" fmla="*/ 65381 h 370181"/>
                <a:gd name="connsiteX3" fmla="*/ 762000 w 1143000"/>
                <a:gd name="connsiteY3" fmla="*/ 293981 h 370181"/>
                <a:gd name="connsiteX4" fmla="*/ 990600 w 1143000"/>
                <a:gd name="connsiteY4" fmla="*/ 141581 h 370181"/>
                <a:gd name="connsiteX5" fmla="*/ 1143000 w 1143000"/>
                <a:gd name="connsiteY5" fmla="*/ 370181 h 370181"/>
                <a:gd name="connsiteX6" fmla="*/ 1143000 w 1143000"/>
                <a:gd name="connsiteY6" fmla="*/ 370181 h 370181"/>
                <a:gd name="connsiteX7" fmla="*/ 0 w 1143000"/>
                <a:gd name="connsiteY7" fmla="*/ 370181 h 370181"/>
                <a:gd name="connsiteX8" fmla="*/ 0 w 1143000"/>
                <a:gd name="connsiteY8" fmla="*/ 65381 h 370181"/>
                <a:gd name="connsiteX0" fmla="*/ 0 w 1143000"/>
                <a:gd name="connsiteY0" fmla="*/ 357482 h 357482"/>
                <a:gd name="connsiteX1" fmla="*/ 457200 w 1143000"/>
                <a:gd name="connsiteY1" fmla="*/ 281282 h 357482"/>
                <a:gd name="connsiteX2" fmla="*/ 685800 w 1143000"/>
                <a:gd name="connsiteY2" fmla="*/ 52681 h 357482"/>
                <a:gd name="connsiteX3" fmla="*/ 762000 w 1143000"/>
                <a:gd name="connsiteY3" fmla="*/ 281281 h 357482"/>
                <a:gd name="connsiteX4" fmla="*/ 990600 w 1143000"/>
                <a:gd name="connsiteY4" fmla="*/ 128881 h 357482"/>
                <a:gd name="connsiteX5" fmla="*/ 1143000 w 1143000"/>
                <a:gd name="connsiteY5" fmla="*/ 357481 h 357482"/>
                <a:gd name="connsiteX6" fmla="*/ 1143000 w 1143000"/>
                <a:gd name="connsiteY6" fmla="*/ 357481 h 357482"/>
                <a:gd name="connsiteX7" fmla="*/ 0 w 1143000"/>
                <a:gd name="connsiteY7" fmla="*/ 357481 h 357482"/>
                <a:gd name="connsiteX8" fmla="*/ 0 w 1143000"/>
                <a:gd name="connsiteY8" fmla="*/ 357482 h 357482"/>
                <a:gd name="connsiteX0" fmla="*/ 0 w 1143000"/>
                <a:gd name="connsiteY0" fmla="*/ 357482 h 357482"/>
                <a:gd name="connsiteX1" fmla="*/ 228600 w 1143000"/>
                <a:gd name="connsiteY1" fmla="*/ 52681 h 357482"/>
                <a:gd name="connsiteX2" fmla="*/ 457200 w 1143000"/>
                <a:gd name="connsiteY2" fmla="*/ 281282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838200 w 1143000"/>
                <a:gd name="connsiteY4" fmla="*/ 2050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 h="357482">
                  <a:moveTo>
                    <a:pt x="0" y="357482"/>
                  </a:moveTo>
                  <a:cubicBezTo>
                    <a:pt x="30104" y="348545"/>
                    <a:pt x="152400" y="90781"/>
                    <a:pt x="228600" y="52681"/>
                  </a:cubicBezTo>
                  <a:cubicBezTo>
                    <a:pt x="304800" y="14581"/>
                    <a:pt x="381000" y="128881"/>
                    <a:pt x="457200" y="128881"/>
                  </a:cubicBezTo>
                  <a:cubicBezTo>
                    <a:pt x="533400" y="128881"/>
                    <a:pt x="635941" y="0"/>
                    <a:pt x="685800" y="52681"/>
                  </a:cubicBezTo>
                  <a:cubicBezTo>
                    <a:pt x="812800" y="90781"/>
                    <a:pt x="787870" y="222955"/>
                    <a:pt x="838200" y="205081"/>
                  </a:cubicBezTo>
                  <a:cubicBezTo>
                    <a:pt x="1038577" y="216370"/>
                    <a:pt x="914400" y="179681"/>
                    <a:pt x="990600" y="128881"/>
                  </a:cubicBezTo>
                  <a:cubicBezTo>
                    <a:pt x="1114778" y="100659"/>
                    <a:pt x="1092200" y="281281"/>
                    <a:pt x="1143000" y="357481"/>
                  </a:cubicBezTo>
                  <a:lnTo>
                    <a:pt x="1143000" y="357481"/>
                  </a:lnTo>
                  <a:lnTo>
                    <a:pt x="0" y="357481"/>
                  </a:lnTo>
                  <a:lnTo>
                    <a:pt x="0" y="357482"/>
                  </a:lnTo>
                  <a:close/>
                </a:path>
              </a:pathLst>
            </a:custGeom>
            <a:gradFill flip="none" rotWithShape="1">
              <a:gsLst>
                <a:gs pos="0">
                  <a:srgbClr val="FF3399"/>
                </a:gs>
                <a:gs pos="25000">
                  <a:srgbClr val="FF6633"/>
                </a:gs>
                <a:gs pos="50000">
                  <a:srgbClr val="FFFF00"/>
                </a:gs>
                <a:gs pos="75000">
                  <a:srgbClr val="01A78F"/>
                </a:gs>
                <a:gs pos="100000">
                  <a:srgbClr val="3366FF"/>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sp>
          <p:nvSpPr>
            <p:cNvPr id="86" name="Rectangle 85"/>
            <p:cNvSpPr/>
            <p:nvPr/>
          </p:nvSpPr>
          <p:spPr bwMode="auto">
            <a:xfrm>
              <a:off x="310444" y="1981200"/>
              <a:ext cx="1447800" cy="1577622"/>
            </a:xfrm>
            <a:prstGeom prst="rect">
              <a:avLst/>
            </a:prstGeom>
            <a:solidFill>
              <a:srgbClr val="0AC7D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87" name="Rectangle 86"/>
            <p:cNvSpPr/>
            <p:nvPr/>
          </p:nvSpPr>
          <p:spPr bwMode="auto">
            <a:xfrm>
              <a:off x="539044" y="2133600"/>
              <a:ext cx="914400" cy="304800"/>
            </a:xfrm>
            <a:prstGeom prst="rect">
              <a:avLst/>
            </a:prstGeom>
            <a:gradFill flip="none" rotWithShape="1">
              <a:gsLst>
                <a:gs pos="0">
                  <a:srgbClr val="FF3399"/>
                </a:gs>
                <a:gs pos="25000">
                  <a:srgbClr val="FF6633"/>
                </a:gs>
                <a:gs pos="50000">
                  <a:srgbClr val="FFFF00"/>
                </a:gs>
                <a:gs pos="75000">
                  <a:srgbClr val="01A78F"/>
                </a:gs>
                <a:gs pos="100000">
                  <a:srgbClr val="3366FF"/>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cxnSp>
          <p:nvCxnSpPr>
            <p:cNvPr id="88" name="Straight Arrow Connector 87"/>
            <p:cNvCxnSpPr/>
            <p:nvPr/>
          </p:nvCxnSpPr>
          <p:spPr bwMode="auto">
            <a:xfrm>
              <a:off x="462844" y="2438400"/>
              <a:ext cx="1143000" cy="1588"/>
            </a:xfrm>
            <a:prstGeom prst="straightConnector1">
              <a:avLst/>
            </a:prstGeom>
            <a:ln>
              <a:headEnd type="none" w="med" len="med"/>
              <a:tailEnd type="triangle" w="lg" len="med"/>
            </a:ln>
          </p:spPr>
          <p:style>
            <a:lnRef idx="2">
              <a:schemeClr val="dk1"/>
            </a:lnRef>
            <a:fillRef idx="0">
              <a:schemeClr val="dk1"/>
            </a:fillRef>
            <a:effectRef idx="1">
              <a:schemeClr val="dk1"/>
            </a:effectRef>
            <a:fontRef idx="minor">
              <a:schemeClr val="tx1"/>
            </a:fontRef>
          </p:style>
        </p:cxnSp>
        <p:sp>
          <p:nvSpPr>
            <p:cNvPr id="89" name="Rectangle 63"/>
            <p:cNvSpPr>
              <a:spLocks noChangeArrowheads="1"/>
            </p:cNvSpPr>
            <p:nvPr/>
          </p:nvSpPr>
          <p:spPr bwMode="auto">
            <a:xfrm>
              <a:off x="462844" y="2362200"/>
              <a:ext cx="1143000" cy="381000"/>
            </a:xfrm>
            <a:prstGeom prst="rect">
              <a:avLst/>
            </a:prstGeom>
            <a:noFill/>
            <a:ln w="9525">
              <a:noFill/>
              <a:miter lim="800000"/>
              <a:headEnd/>
              <a:tailEnd/>
            </a:ln>
          </p:spPr>
          <p:txBody>
            <a:bodyPr anchor="ctr"/>
            <a:lstStyle/>
            <a:p>
              <a:pPr algn="ctr" eaLnBrk="1" hangingPunct="1">
                <a:defRPr/>
              </a:pPr>
              <a:r>
                <a:rPr lang="en-US" altLang="zh-TW" sz="1400" b="1" dirty="0" smtClean="0">
                  <a:solidFill>
                    <a:srgbClr val="000000"/>
                  </a:solidFill>
                  <a:latin typeface="+mn-lt"/>
                  <a:ea typeface="PMingLiU" pitchFamily="18" charset="-120"/>
                </a:rPr>
                <a:t>Wavelength</a:t>
              </a:r>
              <a:endParaRPr lang="en-US" altLang="zh-TW" sz="1400" b="1" baseline="-25000" dirty="0">
                <a:solidFill>
                  <a:srgbClr val="000000"/>
                </a:solidFill>
                <a:latin typeface="+mn-lt"/>
                <a:ea typeface="PMingLiU" pitchFamily="18" charset="-120"/>
              </a:endParaRPr>
            </a:p>
          </p:txBody>
        </p:sp>
        <p:sp>
          <p:nvSpPr>
            <p:cNvPr id="90" name="Rectangle 63"/>
            <p:cNvSpPr>
              <a:spLocks noChangeArrowheads="1"/>
            </p:cNvSpPr>
            <p:nvPr/>
          </p:nvSpPr>
          <p:spPr bwMode="auto">
            <a:xfrm>
              <a:off x="2209800" y="2590800"/>
              <a:ext cx="1143000" cy="609600"/>
            </a:xfrm>
            <a:prstGeom prst="rect">
              <a:avLst/>
            </a:prstGeom>
            <a:solidFill>
              <a:srgbClr val="C00000"/>
            </a:solidFill>
            <a:ln w="9525">
              <a:noFill/>
              <a:miter lim="800000"/>
              <a:headEnd/>
              <a:tailEnd/>
            </a:ln>
            <a:scene3d>
              <a:camera prst="orthographicFront"/>
              <a:lightRig rig="threePt" dir="t"/>
            </a:scene3d>
            <a:sp3d>
              <a:bevelT/>
            </a:sp3d>
          </p:spPr>
          <p:txBody>
            <a:bodyPr anchor="ctr"/>
            <a:lstStyle/>
            <a:p>
              <a:pPr algn="ctr" eaLnBrk="1" hangingPunct="1">
                <a:defRPr/>
              </a:pPr>
              <a:r>
                <a:rPr lang="en-US" altLang="zh-TW" sz="1400" b="1" dirty="0" smtClean="0">
                  <a:solidFill>
                    <a:schemeClr val="bg1"/>
                  </a:solidFill>
                  <a:latin typeface="+mn-lt"/>
                  <a:ea typeface="PMingLiU" pitchFamily="18" charset="-120"/>
                </a:rPr>
                <a:t>Spatial Dispersion</a:t>
              </a:r>
              <a:endParaRPr lang="en-US" altLang="zh-TW" sz="1400" b="1" baseline="-25000" dirty="0">
                <a:solidFill>
                  <a:schemeClr val="bg1"/>
                </a:solidFill>
                <a:latin typeface="+mn-lt"/>
                <a:ea typeface="PMingLiU" pitchFamily="18" charset="-120"/>
              </a:endParaRPr>
            </a:p>
          </p:txBody>
        </p:sp>
        <p:sp>
          <p:nvSpPr>
            <p:cNvPr id="91" name="Right Arrow 90"/>
            <p:cNvSpPr/>
            <p:nvPr/>
          </p:nvSpPr>
          <p:spPr bwMode="auto">
            <a:xfrm>
              <a:off x="1828800" y="2743200"/>
              <a:ext cx="304800" cy="304800"/>
            </a:xfrm>
            <a:prstGeom prst="rightArrow">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sp>
          <p:nvSpPr>
            <p:cNvPr id="92" name="Right Arrow 91"/>
            <p:cNvSpPr/>
            <p:nvPr/>
          </p:nvSpPr>
          <p:spPr bwMode="auto">
            <a:xfrm>
              <a:off x="3429000" y="2743200"/>
              <a:ext cx="304800" cy="304800"/>
            </a:xfrm>
            <a:prstGeom prst="rightArrow">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sp>
          <p:nvSpPr>
            <p:cNvPr id="93" name="Right Arrow 92"/>
            <p:cNvSpPr/>
            <p:nvPr/>
          </p:nvSpPr>
          <p:spPr bwMode="auto">
            <a:xfrm>
              <a:off x="5334000" y="2765778"/>
              <a:ext cx="304800" cy="304800"/>
            </a:xfrm>
            <a:prstGeom prst="rightArrow">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sp>
          <p:nvSpPr>
            <p:cNvPr id="94" name="Right Arrow 93"/>
            <p:cNvSpPr/>
            <p:nvPr/>
          </p:nvSpPr>
          <p:spPr bwMode="auto">
            <a:xfrm>
              <a:off x="6534150" y="2765778"/>
              <a:ext cx="304800" cy="304800"/>
            </a:xfrm>
            <a:prstGeom prst="rightArrow">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sp>
          <p:nvSpPr>
            <p:cNvPr id="96" name="Rectangle 63"/>
            <p:cNvSpPr>
              <a:spLocks noChangeArrowheads="1"/>
            </p:cNvSpPr>
            <p:nvPr/>
          </p:nvSpPr>
          <p:spPr bwMode="auto">
            <a:xfrm>
              <a:off x="5486400" y="2308578"/>
              <a:ext cx="1066800" cy="381000"/>
            </a:xfrm>
            <a:prstGeom prst="rect">
              <a:avLst/>
            </a:prstGeom>
            <a:noFill/>
            <a:ln w="9525">
              <a:noFill/>
              <a:miter lim="800000"/>
              <a:headEnd/>
              <a:tailEnd/>
            </a:ln>
          </p:spPr>
          <p:txBody>
            <a:bodyPr anchor="ctr"/>
            <a:lstStyle/>
            <a:p>
              <a:pPr algn="ctr" eaLnBrk="1" hangingPunct="1">
                <a:defRPr/>
              </a:pPr>
              <a:r>
                <a:rPr lang="en-US" altLang="zh-TW" sz="1400" b="1" dirty="0" smtClean="0">
                  <a:solidFill>
                    <a:srgbClr val="000000"/>
                  </a:solidFill>
                  <a:latin typeface="+mn-lt"/>
                  <a:ea typeface="PMingLiU" pitchFamily="18" charset="-120"/>
                </a:rPr>
                <a:t>Sample</a:t>
              </a:r>
              <a:endParaRPr lang="en-US" altLang="zh-TW" sz="1400" b="1" baseline="-25000" dirty="0">
                <a:solidFill>
                  <a:srgbClr val="000000"/>
                </a:solidFill>
                <a:latin typeface="+mn-lt"/>
                <a:ea typeface="PMingLiU" pitchFamily="18" charset="-120"/>
              </a:endParaRPr>
            </a:p>
          </p:txBody>
        </p:sp>
        <p:grpSp>
          <p:nvGrpSpPr>
            <p:cNvPr id="97" name="Group 35"/>
            <p:cNvGrpSpPr/>
            <p:nvPr/>
          </p:nvGrpSpPr>
          <p:grpSpPr>
            <a:xfrm>
              <a:off x="767644" y="2819400"/>
              <a:ext cx="533400" cy="457200"/>
              <a:chOff x="4953000" y="152400"/>
              <a:chExt cx="762000" cy="990600"/>
            </a:xfrm>
          </p:grpSpPr>
          <p:sp>
            <p:nvSpPr>
              <p:cNvPr id="98" name="Freeform 97"/>
              <p:cNvSpPr/>
              <p:nvPr/>
            </p:nvSpPr>
            <p:spPr bwMode="auto">
              <a:xfrm>
                <a:off x="5181600" y="152400"/>
                <a:ext cx="182880" cy="990600"/>
              </a:xfrm>
              <a:custGeom>
                <a:avLst/>
                <a:gdLst>
                  <a:gd name="connsiteX0" fmla="*/ 0 w 969818"/>
                  <a:gd name="connsiteY0" fmla="*/ 939800 h 944418"/>
                  <a:gd name="connsiteX1" fmla="*/ 443345 w 969818"/>
                  <a:gd name="connsiteY1" fmla="*/ 842818 h 944418"/>
                  <a:gd name="connsiteX2" fmla="*/ 637309 w 969818"/>
                  <a:gd name="connsiteY2" fmla="*/ 330200 h 944418"/>
                  <a:gd name="connsiteX3" fmla="*/ 775854 w 969818"/>
                  <a:gd name="connsiteY3" fmla="*/ 53109 h 944418"/>
                  <a:gd name="connsiteX4" fmla="*/ 969818 w 969818"/>
                  <a:gd name="connsiteY4" fmla="*/ 11546 h 944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818" h="944418">
                    <a:moveTo>
                      <a:pt x="0" y="939800"/>
                    </a:moveTo>
                    <a:cubicBezTo>
                      <a:pt x="168563" y="942109"/>
                      <a:pt x="337127" y="944418"/>
                      <a:pt x="443345" y="842818"/>
                    </a:cubicBezTo>
                    <a:cubicBezTo>
                      <a:pt x="549563" y="741218"/>
                      <a:pt x="581891" y="461818"/>
                      <a:pt x="637309" y="330200"/>
                    </a:cubicBezTo>
                    <a:cubicBezTo>
                      <a:pt x="692727" y="198582"/>
                      <a:pt x="720436" y="106218"/>
                      <a:pt x="775854" y="53109"/>
                    </a:cubicBezTo>
                    <a:cubicBezTo>
                      <a:pt x="831272" y="0"/>
                      <a:pt x="900545" y="5773"/>
                      <a:pt x="969818" y="1154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99" name="Freeform 98"/>
              <p:cNvSpPr/>
              <p:nvPr/>
            </p:nvSpPr>
            <p:spPr bwMode="auto">
              <a:xfrm flipH="1">
                <a:off x="5334000" y="152400"/>
                <a:ext cx="182880" cy="990600"/>
              </a:xfrm>
              <a:custGeom>
                <a:avLst/>
                <a:gdLst>
                  <a:gd name="connsiteX0" fmla="*/ 0 w 969818"/>
                  <a:gd name="connsiteY0" fmla="*/ 939800 h 944418"/>
                  <a:gd name="connsiteX1" fmla="*/ 443345 w 969818"/>
                  <a:gd name="connsiteY1" fmla="*/ 842818 h 944418"/>
                  <a:gd name="connsiteX2" fmla="*/ 637309 w 969818"/>
                  <a:gd name="connsiteY2" fmla="*/ 330200 h 944418"/>
                  <a:gd name="connsiteX3" fmla="*/ 775854 w 969818"/>
                  <a:gd name="connsiteY3" fmla="*/ 53109 h 944418"/>
                  <a:gd name="connsiteX4" fmla="*/ 969818 w 969818"/>
                  <a:gd name="connsiteY4" fmla="*/ 11546 h 944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818" h="944418">
                    <a:moveTo>
                      <a:pt x="0" y="939800"/>
                    </a:moveTo>
                    <a:cubicBezTo>
                      <a:pt x="168563" y="942109"/>
                      <a:pt x="337127" y="944418"/>
                      <a:pt x="443345" y="842818"/>
                    </a:cubicBezTo>
                    <a:cubicBezTo>
                      <a:pt x="549563" y="741218"/>
                      <a:pt x="581891" y="461818"/>
                      <a:pt x="637309" y="330200"/>
                    </a:cubicBezTo>
                    <a:cubicBezTo>
                      <a:pt x="692727" y="198582"/>
                      <a:pt x="720436" y="106218"/>
                      <a:pt x="775854" y="53109"/>
                    </a:cubicBezTo>
                    <a:cubicBezTo>
                      <a:pt x="831272" y="0"/>
                      <a:pt x="900545" y="5773"/>
                      <a:pt x="969818" y="11546"/>
                    </a:cubicBezTo>
                  </a:path>
                </a:pathLst>
              </a:cu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cxnSp>
            <p:nvCxnSpPr>
              <p:cNvPr id="100" name="Straight Connector 99"/>
              <p:cNvCxnSpPr/>
              <p:nvPr/>
            </p:nvCxnSpPr>
            <p:spPr bwMode="auto">
              <a:xfrm>
                <a:off x="5486400" y="1143000"/>
                <a:ext cx="2286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1" name="Straight Connector 100"/>
              <p:cNvCxnSpPr/>
              <p:nvPr/>
            </p:nvCxnSpPr>
            <p:spPr bwMode="auto">
              <a:xfrm>
                <a:off x="4953000" y="1143000"/>
                <a:ext cx="228600"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grpSp>
        <p:cxnSp>
          <p:nvCxnSpPr>
            <p:cNvPr id="102" name="Straight Arrow Connector 101"/>
            <p:cNvCxnSpPr/>
            <p:nvPr/>
          </p:nvCxnSpPr>
          <p:spPr bwMode="auto">
            <a:xfrm>
              <a:off x="462844" y="3276600"/>
              <a:ext cx="1143000" cy="1588"/>
            </a:xfrm>
            <a:prstGeom prst="straightConnector1">
              <a:avLst/>
            </a:prstGeom>
            <a:ln>
              <a:headEnd type="none" w="med" len="med"/>
              <a:tailEnd type="triangle" w="lg" len="med"/>
            </a:ln>
          </p:spPr>
          <p:style>
            <a:lnRef idx="2">
              <a:schemeClr val="dk1"/>
            </a:lnRef>
            <a:fillRef idx="0">
              <a:schemeClr val="dk1"/>
            </a:fillRef>
            <a:effectRef idx="1">
              <a:schemeClr val="dk1"/>
            </a:effectRef>
            <a:fontRef idx="minor">
              <a:schemeClr val="tx1"/>
            </a:fontRef>
          </p:style>
        </p:cxnSp>
        <p:sp>
          <p:nvSpPr>
            <p:cNvPr id="103" name="Rectangle 63"/>
            <p:cNvSpPr>
              <a:spLocks noChangeArrowheads="1"/>
            </p:cNvSpPr>
            <p:nvPr/>
          </p:nvSpPr>
          <p:spPr bwMode="auto">
            <a:xfrm>
              <a:off x="462844" y="3200400"/>
              <a:ext cx="1143000" cy="381000"/>
            </a:xfrm>
            <a:prstGeom prst="rect">
              <a:avLst/>
            </a:prstGeom>
            <a:noFill/>
            <a:ln w="9525">
              <a:noFill/>
              <a:miter lim="800000"/>
              <a:headEnd/>
              <a:tailEnd/>
            </a:ln>
          </p:spPr>
          <p:txBody>
            <a:bodyPr anchor="ctr"/>
            <a:lstStyle/>
            <a:p>
              <a:pPr algn="ctr" eaLnBrk="1" hangingPunct="1">
                <a:defRPr/>
              </a:pPr>
              <a:r>
                <a:rPr lang="en-US" altLang="zh-TW" sz="1400" b="1" dirty="0" smtClean="0">
                  <a:solidFill>
                    <a:srgbClr val="000000"/>
                  </a:solidFill>
                  <a:latin typeface="+mn-lt"/>
                  <a:ea typeface="PMingLiU" pitchFamily="18" charset="-120"/>
                </a:rPr>
                <a:t>Space</a:t>
              </a:r>
              <a:endParaRPr lang="en-US" altLang="zh-TW" sz="1400" b="1" baseline="-25000" dirty="0">
                <a:solidFill>
                  <a:srgbClr val="000000"/>
                </a:solidFill>
                <a:latin typeface="+mn-lt"/>
                <a:ea typeface="PMingLiU" pitchFamily="18" charset="-120"/>
              </a:endParaRPr>
            </a:p>
          </p:txBody>
        </p:sp>
        <p:cxnSp>
          <p:nvCxnSpPr>
            <p:cNvPr id="104" name="Straight Arrow Connector 103"/>
            <p:cNvCxnSpPr/>
            <p:nvPr/>
          </p:nvCxnSpPr>
          <p:spPr bwMode="auto">
            <a:xfrm>
              <a:off x="3962400" y="2438400"/>
              <a:ext cx="1143000" cy="1588"/>
            </a:xfrm>
            <a:prstGeom prst="straightConnector1">
              <a:avLst/>
            </a:prstGeom>
            <a:ln>
              <a:headEnd type="none" w="med" len="med"/>
              <a:tailEnd type="triangle" w="lg" len="med"/>
            </a:ln>
          </p:spPr>
          <p:style>
            <a:lnRef idx="2">
              <a:schemeClr val="dk1"/>
            </a:lnRef>
            <a:fillRef idx="0">
              <a:schemeClr val="dk1"/>
            </a:fillRef>
            <a:effectRef idx="1">
              <a:schemeClr val="dk1"/>
            </a:effectRef>
            <a:fontRef idx="minor">
              <a:schemeClr val="tx1"/>
            </a:fontRef>
          </p:style>
        </p:cxnSp>
        <p:sp>
          <p:nvSpPr>
            <p:cNvPr id="105" name="Rectangle 63"/>
            <p:cNvSpPr>
              <a:spLocks noChangeArrowheads="1"/>
            </p:cNvSpPr>
            <p:nvPr/>
          </p:nvSpPr>
          <p:spPr bwMode="auto">
            <a:xfrm>
              <a:off x="3962400" y="2362200"/>
              <a:ext cx="1143000" cy="381000"/>
            </a:xfrm>
            <a:prstGeom prst="rect">
              <a:avLst/>
            </a:prstGeom>
            <a:noFill/>
            <a:ln w="9525">
              <a:noFill/>
              <a:miter lim="800000"/>
              <a:headEnd/>
              <a:tailEnd/>
            </a:ln>
          </p:spPr>
          <p:txBody>
            <a:bodyPr anchor="ctr"/>
            <a:lstStyle/>
            <a:p>
              <a:pPr algn="ctr">
                <a:defRPr/>
              </a:pPr>
              <a:r>
                <a:rPr lang="en-US" altLang="zh-TW" sz="1400" b="1" dirty="0">
                  <a:solidFill>
                    <a:srgbClr val="000000"/>
                  </a:solidFill>
                  <a:ea typeface="PMingLiU" pitchFamily="18" charset="-120"/>
                </a:rPr>
                <a:t>Wavelength</a:t>
              </a:r>
              <a:endParaRPr lang="en-US" altLang="zh-TW" sz="1400" b="1" baseline="-25000" dirty="0">
                <a:solidFill>
                  <a:srgbClr val="000000"/>
                </a:solidFill>
                <a:ea typeface="PMingLiU" pitchFamily="18" charset="-120"/>
              </a:endParaRPr>
            </a:p>
          </p:txBody>
        </p:sp>
        <p:cxnSp>
          <p:nvCxnSpPr>
            <p:cNvPr id="106" name="Straight Arrow Connector 105"/>
            <p:cNvCxnSpPr/>
            <p:nvPr/>
          </p:nvCxnSpPr>
          <p:spPr bwMode="auto">
            <a:xfrm>
              <a:off x="7086600" y="2438400"/>
              <a:ext cx="1143000" cy="1588"/>
            </a:xfrm>
            <a:prstGeom prst="straightConnector1">
              <a:avLst/>
            </a:prstGeom>
            <a:ln>
              <a:headEnd type="none" w="med" len="med"/>
              <a:tailEnd type="triangle" w="lg" len="med"/>
            </a:ln>
          </p:spPr>
          <p:style>
            <a:lnRef idx="2">
              <a:schemeClr val="dk1"/>
            </a:lnRef>
            <a:fillRef idx="0">
              <a:schemeClr val="dk1"/>
            </a:fillRef>
            <a:effectRef idx="1">
              <a:schemeClr val="dk1"/>
            </a:effectRef>
            <a:fontRef idx="minor">
              <a:schemeClr val="tx1"/>
            </a:fontRef>
          </p:style>
        </p:cxnSp>
        <p:sp>
          <p:nvSpPr>
            <p:cNvPr id="107" name="Rectangle 63"/>
            <p:cNvSpPr>
              <a:spLocks noChangeArrowheads="1"/>
            </p:cNvSpPr>
            <p:nvPr/>
          </p:nvSpPr>
          <p:spPr bwMode="auto">
            <a:xfrm>
              <a:off x="7086600" y="2362200"/>
              <a:ext cx="1143000" cy="381000"/>
            </a:xfrm>
            <a:prstGeom prst="rect">
              <a:avLst/>
            </a:prstGeom>
            <a:noFill/>
            <a:ln w="9525">
              <a:noFill/>
              <a:miter lim="800000"/>
              <a:headEnd/>
              <a:tailEnd/>
            </a:ln>
          </p:spPr>
          <p:txBody>
            <a:bodyPr anchor="ctr"/>
            <a:lstStyle/>
            <a:p>
              <a:pPr algn="ctr">
                <a:defRPr/>
              </a:pPr>
              <a:r>
                <a:rPr lang="en-US" altLang="zh-TW" sz="1400" b="1" dirty="0">
                  <a:solidFill>
                    <a:srgbClr val="000000"/>
                  </a:solidFill>
                  <a:ea typeface="PMingLiU" pitchFamily="18" charset="-120"/>
                </a:rPr>
                <a:t>Wavelength</a:t>
              </a:r>
              <a:endParaRPr lang="en-US" altLang="zh-TW" sz="1400" b="1" baseline="-25000" dirty="0">
                <a:solidFill>
                  <a:srgbClr val="000000"/>
                </a:solidFill>
                <a:ea typeface="PMingLiU" pitchFamily="18" charset="-120"/>
              </a:endParaRPr>
            </a:p>
          </p:txBody>
        </p:sp>
        <p:cxnSp>
          <p:nvCxnSpPr>
            <p:cNvPr id="108" name="Straight Arrow Connector 107"/>
            <p:cNvCxnSpPr/>
            <p:nvPr/>
          </p:nvCxnSpPr>
          <p:spPr bwMode="auto">
            <a:xfrm>
              <a:off x="7086600" y="3276600"/>
              <a:ext cx="1143000" cy="1588"/>
            </a:xfrm>
            <a:prstGeom prst="straightConnector1">
              <a:avLst/>
            </a:prstGeom>
            <a:ln>
              <a:headEnd type="none" w="med" len="med"/>
              <a:tailEnd type="triangle" w="lg" len="med"/>
            </a:ln>
          </p:spPr>
          <p:style>
            <a:lnRef idx="2">
              <a:schemeClr val="dk1"/>
            </a:lnRef>
            <a:fillRef idx="0">
              <a:schemeClr val="dk1"/>
            </a:fillRef>
            <a:effectRef idx="1">
              <a:schemeClr val="dk1"/>
            </a:effectRef>
            <a:fontRef idx="minor">
              <a:schemeClr val="tx1"/>
            </a:fontRef>
          </p:style>
        </p:cxnSp>
        <p:sp>
          <p:nvSpPr>
            <p:cNvPr id="109" name="Rectangle 63"/>
            <p:cNvSpPr>
              <a:spLocks noChangeArrowheads="1"/>
            </p:cNvSpPr>
            <p:nvPr/>
          </p:nvSpPr>
          <p:spPr bwMode="auto">
            <a:xfrm>
              <a:off x="7086600" y="3200400"/>
              <a:ext cx="1143000" cy="381000"/>
            </a:xfrm>
            <a:prstGeom prst="rect">
              <a:avLst/>
            </a:prstGeom>
            <a:noFill/>
            <a:ln w="9525">
              <a:noFill/>
              <a:miter lim="800000"/>
              <a:headEnd/>
              <a:tailEnd/>
            </a:ln>
          </p:spPr>
          <p:txBody>
            <a:bodyPr anchor="ctr"/>
            <a:lstStyle/>
            <a:p>
              <a:pPr algn="ctr" eaLnBrk="1" hangingPunct="1">
                <a:defRPr/>
              </a:pPr>
              <a:r>
                <a:rPr lang="en-US" altLang="zh-TW" sz="1400" b="1" dirty="0" smtClean="0">
                  <a:solidFill>
                    <a:srgbClr val="000000"/>
                  </a:solidFill>
                  <a:latin typeface="+mn-lt"/>
                  <a:ea typeface="PMingLiU" pitchFamily="18" charset="-120"/>
                </a:rPr>
                <a:t>Space</a:t>
              </a:r>
              <a:endParaRPr lang="en-US" altLang="zh-TW" sz="1400" b="1" baseline="-25000" dirty="0">
                <a:solidFill>
                  <a:srgbClr val="000000"/>
                </a:solidFill>
                <a:latin typeface="+mn-lt"/>
                <a:ea typeface="PMingLiU" pitchFamily="18" charset="-120"/>
              </a:endParaRPr>
            </a:p>
          </p:txBody>
        </p:sp>
        <p:cxnSp>
          <p:nvCxnSpPr>
            <p:cNvPr id="110" name="Straight Arrow Connector 109"/>
            <p:cNvCxnSpPr/>
            <p:nvPr/>
          </p:nvCxnSpPr>
          <p:spPr bwMode="auto">
            <a:xfrm>
              <a:off x="3962400" y="3276600"/>
              <a:ext cx="1143000" cy="1588"/>
            </a:xfrm>
            <a:prstGeom prst="straightConnector1">
              <a:avLst/>
            </a:prstGeom>
            <a:ln>
              <a:headEnd type="none" w="med" len="med"/>
              <a:tailEnd type="triangle" w="lg" len="med"/>
            </a:ln>
          </p:spPr>
          <p:style>
            <a:lnRef idx="2">
              <a:schemeClr val="dk1"/>
            </a:lnRef>
            <a:fillRef idx="0">
              <a:schemeClr val="dk1"/>
            </a:fillRef>
            <a:effectRef idx="1">
              <a:schemeClr val="dk1"/>
            </a:effectRef>
            <a:fontRef idx="minor">
              <a:schemeClr val="tx1"/>
            </a:fontRef>
          </p:style>
        </p:cxnSp>
        <p:sp>
          <p:nvSpPr>
            <p:cNvPr id="111" name="Rectangle 63"/>
            <p:cNvSpPr>
              <a:spLocks noChangeArrowheads="1"/>
            </p:cNvSpPr>
            <p:nvPr/>
          </p:nvSpPr>
          <p:spPr bwMode="auto">
            <a:xfrm>
              <a:off x="3962400" y="3200400"/>
              <a:ext cx="1143000" cy="381000"/>
            </a:xfrm>
            <a:prstGeom prst="rect">
              <a:avLst/>
            </a:prstGeom>
            <a:noFill/>
            <a:ln w="9525">
              <a:noFill/>
              <a:miter lim="800000"/>
              <a:headEnd/>
              <a:tailEnd/>
            </a:ln>
          </p:spPr>
          <p:txBody>
            <a:bodyPr anchor="ctr"/>
            <a:lstStyle/>
            <a:p>
              <a:pPr algn="ctr" eaLnBrk="1" hangingPunct="1">
                <a:defRPr/>
              </a:pPr>
              <a:r>
                <a:rPr lang="en-US" altLang="zh-TW" sz="1400" b="1" dirty="0" smtClean="0">
                  <a:solidFill>
                    <a:srgbClr val="000000"/>
                  </a:solidFill>
                  <a:latin typeface="+mn-lt"/>
                  <a:ea typeface="PMingLiU" pitchFamily="18" charset="-120"/>
                </a:rPr>
                <a:t>Space</a:t>
              </a:r>
              <a:endParaRPr lang="en-US" altLang="zh-TW" sz="1400" b="1" baseline="-25000" dirty="0">
                <a:solidFill>
                  <a:srgbClr val="000000"/>
                </a:solidFill>
                <a:latin typeface="+mn-lt"/>
                <a:ea typeface="PMingLiU" pitchFamily="18" charset="-120"/>
              </a:endParaRPr>
            </a:p>
          </p:txBody>
        </p:sp>
        <p:sp>
          <p:nvSpPr>
            <p:cNvPr id="112" name="Freeform 111"/>
            <p:cNvSpPr/>
            <p:nvPr/>
          </p:nvSpPr>
          <p:spPr bwMode="auto">
            <a:xfrm>
              <a:off x="5562600" y="2713096"/>
              <a:ext cx="914400" cy="357482"/>
            </a:xfrm>
            <a:custGeom>
              <a:avLst/>
              <a:gdLst>
                <a:gd name="connsiteX0" fmla="*/ 0 w 1143000"/>
                <a:gd name="connsiteY0" fmla="*/ 0 h 304800"/>
                <a:gd name="connsiteX1" fmla="*/ 1143000 w 1143000"/>
                <a:gd name="connsiteY1" fmla="*/ 0 h 304800"/>
                <a:gd name="connsiteX2" fmla="*/ 1143000 w 1143000"/>
                <a:gd name="connsiteY2" fmla="*/ 304800 h 304800"/>
                <a:gd name="connsiteX3" fmla="*/ 0 w 1143000"/>
                <a:gd name="connsiteY3" fmla="*/ 304800 h 304800"/>
                <a:gd name="connsiteX4" fmla="*/ 0 w 1143000"/>
                <a:gd name="connsiteY4" fmla="*/ 0 h 304800"/>
                <a:gd name="connsiteX0" fmla="*/ 0 w 1143000"/>
                <a:gd name="connsiteY0" fmla="*/ 0 h 304800"/>
                <a:gd name="connsiteX1" fmla="*/ 990600 w 1143000"/>
                <a:gd name="connsiteY1" fmla="*/ 76200 h 304800"/>
                <a:gd name="connsiteX2" fmla="*/ 1143000 w 1143000"/>
                <a:gd name="connsiteY2" fmla="*/ 0 h 304800"/>
                <a:gd name="connsiteX3" fmla="*/ 1143000 w 1143000"/>
                <a:gd name="connsiteY3" fmla="*/ 304800 h 304800"/>
                <a:gd name="connsiteX4" fmla="*/ 0 w 1143000"/>
                <a:gd name="connsiteY4" fmla="*/ 304800 h 304800"/>
                <a:gd name="connsiteX5" fmla="*/ 0 w 1143000"/>
                <a:gd name="connsiteY5" fmla="*/ 0 h 304800"/>
                <a:gd name="connsiteX0" fmla="*/ 0 w 1143000"/>
                <a:gd name="connsiteY0" fmla="*/ 0 h 304800"/>
                <a:gd name="connsiteX1" fmla="*/ 990600 w 1143000"/>
                <a:gd name="connsiteY1" fmla="*/ 76200 h 304800"/>
                <a:gd name="connsiteX2" fmla="*/ 1143000 w 1143000"/>
                <a:gd name="connsiteY2" fmla="*/ 304800 h 304800"/>
                <a:gd name="connsiteX3" fmla="*/ 1143000 w 1143000"/>
                <a:gd name="connsiteY3" fmla="*/ 304800 h 304800"/>
                <a:gd name="connsiteX4" fmla="*/ 0 w 1143000"/>
                <a:gd name="connsiteY4" fmla="*/ 304800 h 304800"/>
                <a:gd name="connsiteX5" fmla="*/ 0 w 1143000"/>
                <a:gd name="connsiteY5"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38100 h 342900"/>
                <a:gd name="connsiteX1" fmla="*/ 685800 w 1143000"/>
                <a:gd name="connsiteY1" fmla="*/ 38100 h 342900"/>
                <a:gd name="connsiteX2" fmla="*/ 762000 w 1143000"/>
                <a:gd name="connsiteY2" fmla="*/ 266700 h 342900"/>
                <a:gd name="connsiteX3" fmla="*/ 990600 w 1143000"/>
                <a:gd name="connsiteY3" fmla="*/ 114300 h 342900"/>
                <a:gd name="connsiteX4" fmla="*/ 1143000 w 1143000"/>
                <a:gd name="connsiteY4" fmla="*/ 342900 h 342900"/>
                <a:gd name="connsiteX5" fmla="*/ 1143000 w 1143000"/>
                <a:gd name="connsiteY5" fmla="*/ 342900 h 342900"/>
                <a:gd name="connsiteX6" fmla="*/ 0 w 1143000"/>
                <a:gd name="connsiteY6" fmla="*/ 342900 h 342900"/>
                <a:gd name="connsiteX7" fmla="*/ 0 w 1143000"/>
                <a:gd name="connsiteY7" fmla="*/ 38100 h 342900"/>
                <a:gd name="connsiteX0" fmla="*/ 0 w 1143000"/>
                <a:gd name="connsiteY0" fmla="*/ 159456 h 464256"/>
                <a:gd name="connsiteX1" fmla="*/ 685800 w 1143000"/>
                <a:gd name="connsiteY1" fmla="*/ 159456 h 464256"/>
                <a:gd name="connsiteX2" fmla="*/ 762000 w 1143000"/>
                <a:gd name="connsiteY2" fmla="*/ 388056 h 464256"/>
                <a:gd name="connsiteX3" fmla="*/ 990600 w 1143000"/>
                <a:gd name="connsiteY3" fmla="*/ 235656 h 464256"/>
                <a:gd name="connsiteX4" fmla="*/ 1143000 w 1143000"/>
                <a:gd name="connsiteY4" fmla="*/ 464256 h 464256"/>
                <a:gd name="connsiteX5" fmla="*/ 1143000 w 1143000"/>
                <a:gd name="connsiteY5" fmla="*/ 464256 h 464256"/>
                <a:gd name="connsiteX6" fmla="*/ 0 w 1143000"/>
                <a:gd name="connsiteY6" fmla="*/ 464256 h 464256"/>
                <a:gd name="connsiteX7" fmla="*/ 0 w 1143000"/>
                <a:gd name="connsiteY7" fmla="*/ 159456 h 464256"/>
                <a:gd name="connsiteX0" fmla="*/ 0 w 1143000"/>
                <a:gd name="connsiteY0" fmla="*/ 173567 h 478367"/>
                <a:gd name="connsiteX1" fmla="*/ 685800 w 1143000"/>
                <a:gd name="connsiteY1" fmla="*/ 173567 h 478367"/>
                <a:gd name="connsiteX2" fmla="*/ 762000 w 1143000"/>
                <a:gd name="connsiteY2" fmla="*/ 402167 h 478367"/>
                <a:gd name="connsiteX3" fmla="*/ 990600 w 1143000"/>
                <a:gd name="connsiteY3" fmla="*/ 249767 h 478367"/>
                <a:gd name="connsiteX4" fmla="*/ 1143000 w 1143000"/>
                <a:gd name="connsiteY4" fmla="*/ 478367 h 478367"/>
                <a:gd name="connsiteX5" fmla="*/ 1143000 w 1143000"/>
                <a:gd name="connsiteY5" fmla="*/ 478367 h 478367"/>
                <a:gd name="connsiteX6" fmla="*/ 0 w 1143000"/>
                <a:gd name="connsiteY6" fmla="*/ 478367 h 478367"/>
                <a:gd name="connsiteX7" fmla="*/ 0 w 1143000"/>
                <a:gd name="connsiteY7" fmla="*/ 173567 h 478367"/>
                <a:gd name="connsiteX0" fmla="*/ 0 w 1143000"/>
                <a:gd name="connsiteY0" fmla="*/ 65381 h 370181"/>
                <a:gd name="connsiteX1" fmla="*/ 457200 w 1143000"/>
                <a:gd name="connsiteY1" fmla="*/ 293982 h 370181"/>
                <a:gd name="connsiteX2" fmla="*/ 685800 w 1143000"/>
                <a:gd name="connsiteY2" fmla="*/ 65381 h 370181"/>
                <a:gd name="connsiteX3" fmla="*/ 762000 w 1143000"/>
                <a:gd name="connsiteY3" fmla="*/ 293981 h 370181"/>
                <a:gd name="connsiteX4" fmla="*/ 990600 w 1143000"/>
                <a:gd name="connsiteY4" fmla="*/ 141581 h 370181"/>
                <a:gd name="connsiteX5" fmla="*/ 1143000 w 1143000"/>
                <a:gd name="connsiteY5" fmla="*/ 370181 h 370181"/>
                <a:gd name="connsiteX6" fmla="*/ 1143000 w 1143000"/>
                <a:gd name="connsiteY6" fmla="*/ 370181 h 370181"/>
                <a:gd name="connsiteX7" fmla="*/ 0 w 1143000"/>
                <a:gd name="connsiteY7" fmla="*/ 370181 h 370181"/>
                <a:gd name="connsiteX8" fmla="*/ 0 w 1143000"/>
                <a:gd name="connsiteY8" fmla="*/ 65381 h 370181"/>
                <a:gd name="connsiteX0" fmla="*/ 0 w 1143000"/>
                <a:gd name="connsiteY0" fmla="*/ 357482 h 357482"/>
                <a:gd name="connsiteX1" fmla="*/ 457200 w 1143000"/>
                <a:gd name="connsiteY1" fmla="*/ 281282 h 357482"/>
                <a:gd name="connsiteX2" fmla="*/ 685800 w 1143000"/>
                <a:gd name="connsiteY2" fmla="*/ 52681 h 357482"/>
                <a:gd name="connsiteX3" fmla="*/ 762000 w 1143000"/>
                <a:gd name="connsiteY3" fmla="*/ 281281 h 357482"/>
                <a:gd name="connsiteX4" fmla="*/ 990600 w 1143000"/>
                <a:gd name="connsiteY4" fmla="*/ 128881 h 357482"/>
                <a:gd name="connsiteX5" fmla="*/ 1143000 w 1143000"/>
                <a:gd name="connsiteY5" fmla="*/ 357481 h 357482"/>
                <a:gd name="connsiteX6" fmla="*/ 1143000 w 1143000"/>
                <a:gd name="connsiteY6" fmla="*/ 357481 h 357482"/>
                <a:gd name="connsiteX7" fmla="*/ 0 w 1143000"/>
                <a:gd name="connsiteY7" fmla="*/ 357481 h 357482"/>
                <a:gd name="connsiteX8" fmla="*/ 0 w 1143000"/>
                <a:gd name="connsiteY8" fmla="*/ 357482 h 357482"/>
                <a:gd name="connsiteX0" fmla="*/ 0 w 1143000"/>
                <a:gd name="connsiteY0" fmla="*/ 357482 h 357482"/>
                <a:gd name="connsiteX1" fmla="*/ 228600 w 1143000"/>
                <a:gd name="connsiteY1" fmla="*/ 52681 h 357482"/>
                <a:gd name="connsiteX2" fmla="*/ 457200 w 1143000"/>
                <a:gd name="connsiteY2" fmla="*/ 281282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838200 w 1143000"/>
                <a:gd name="connsiteY4" fmla="*/ 2050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 h="357482">
                  <a:moveTo>
                    <a:pt x="0" y="357482"/>
                  </a:moveTo>
                  <a:cubicBezTo>
                    <a:pt x="30104" y="348545"/>
                    <a:pt x="152400" y="90781"/>
                    <a:pt x="228600" y="52681"/>
                  </a:cubicBezTo>
                  <a:cubicBezTo>
                    <a:pt x="304800" y="14581"/>
                    <a:pt x="381000" y="128881"/>
                    <a:pt x="457200" y="128881"/>
                  </a:cubicBezTo>
                  <a:cubicBezTo>
                    <a:pt x="533400" y="128881"/>
                    <a:pt x="635941" y="0"/>
                    <a:pt x="685800" y="52681"/>
                  </a:cubicBezTo>
                  <a:cubicBezTo>
                    <a:pt x="812800" y="90781"/>
                    <a:pt x="787870" y="222955"/>
                    <a:pt x="838200" y="205081"/>
                  </a:cubicBezTo>
                  <a:cubicBezTo>
                    <a:pt x="1038577" y="216370"/>
                    <a:pt x="914400" y="179681"/>
                    <a:pt x="990600" y="128881"/>
                  </a:cubicBezTo>
                  <a:cubicBezTo>
                    <a:pt x="1114778" y="100659"/>
                    <a:pt x="1092200" y="281281"/>
                    <a:pt x="1143000" y="357481"/>
                  </a:cubicBezTo>
                  <a:lnTo>
                    <a:pt x="1143000" y="357481"/>
                  </a:lnTo>
                  <a:lnTo>
                    <a:pt x="0" y="357481"/>
                  </a:lnTo>
                  <a:lnTo>
                    <a:pt x="0" y="357482"/>
                  </a:lnTo>
                  <a:close/>
                </a:path>
              </a:pathLst>
            </a:custGeom>
            <a:solidFill>
              <a:srgbClr val="7030A0"/>
            </a:solidFill>
            <a:ln w="25400" cap="flat" cmpd="sng" algn="ctr">
              <a:solidFill>
                <a:schemeClr val="tx1"/>
              </a:solidFill>
              <a:prstDash val="solid"/>
              <a:round/>
              <a:headEnd type="none" w="med" len="med"/>
              <a:tailEnd type="none" w="med" len="med"/>
            </a:ln>
            <a:effectLst/>
            <a:scene3d>
              <a:camera prst="orthographicFront">
                <a:rot lat="0" lon="2700000" rev="0"/>
              </a:camera>
              <a:lightRig rig="threePt" dir="t">
                <a:rot lat="0" lon="0" rev="17400000"/>
              </a:lightRig>
            </a:scene3d>
            <a:sp3d extrusionH="101600"/>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sp>
          <p:nvSpPr>
            <p:cNvPr id="113" name="Freeform 112"/>
            <p:cNvSpPr/>
            <p:nvPr/>
          </p:nvSpPr>
          <p:spPr bwMode="auto">
            <a:xfrm>
              <a:off x="7162800" y="2919118"/>
              <a:ext cx="914400" cy="357482"/>
            </a:xfrm>
            <a:custGeom>
              <a:avLst/>
              <a:gdLst>
                <a:gd name="connsiteX0" fmla="*/ 0 w 1143000"/>
                <a:gd name="connsiteY0" fmla="*/ 0 h 304800"/>
                <a:gd name="connsiteX1" fmla="*/ 1143000 w 1143000"/>
                <a:gd name="connsiteY1" fmla="*/ 0 h 304800"/>
                <a:gd name="connsiteX2" fmla="*/ 1143000 w 1143000"/>
                <a:gd name="connsiteY2" fmla="*/ 304800 h 304800"/>
                <a:gd name="connsiteX3" fmla="*/ 0 w 1143000"/>
                <a:gd name="connsiteY3" fmla="*/ 304800 h 304800"/>
                <a:gd name="connsiteX4" fmla="*/ 0 w 1143000"/>
                <a:gd name="connsiteY4" fmla="*/ 0 h 304800"/>
                <a:gd name="connsiteX0" fmla="*/ 0 w 1143000"/>
                <a:gd name="connsiteY0" fmla="*/ 0 h 304800"/>
                <a:gd name="connsiteX1" fmla="*/ 990600 w 1143000"/>
                <a:gd name="connsiteY1" fmla="*/ 76200 h 304800"/>
                <a:gd name="connsiteX2" fmla="*/ 1143000 w 1143000"/>
                <a:gd name="connsiteY2" fmla="*/ 0 h 304800"/>
                <a:gd name="connsiteX3" fmla="*/ 1143000 w 1143000"/>
                <a:gd name="connsiteY3" fmla="*/ 304800 h 304800"/>
                <a:gd name="connsiteX4" fmla="*/ 0 w 1143000"/>
                <a:gd name="connsiteY4" fmla="*/ 304800 h 304800"/>
                <a:gd name="connsiteX5" fmla="*/ 0 w 1143000"/>
                <a:gd name="connsiteY5" fmla="*/ 0 h 304800"/>
                <a:gd name="connsiteX0" fmla="*/ 0 w 1143000"/>
                <a:gd name="connsiteY0" fmla="*/ 0 h 304800"/>
                <a:gd name="connsiteX1" fmla="*/ 990600 w 1143000"/>
                <a:gd name="connsiteY1" fmla="*/ 76200 h 304800"/>
                <a:gd name="connsiteX2" fmla="*/ 1143000 w 1143000"/>
                <a:gd name="connsiteY2" fmla="*/ 304800 h 304800"/>
                <a:gd name="connsiteX3" fmla="*/ 1143000 w 1143000"/>
                <a:gd name="connsiteY3" fmla="*/ 304800 h 304800"/>
                <a:gd name="connsiteX4" fmla="*/ 0 w 1143000"/>
                <a:gd name="connsiteY4" fmla="*/ 304800 h 304800"/>
                <a:gd name="connsiteX5" fmla="*/ 0 w 1143000"/>
                <a:gd name="connsiteY5"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38100 h 342900"/>
                <a:gd name="connsiteX1" fmla="*/ 685800 w 1143000"/>
                <a:gd name="connsiteY1" fmla="*/ 38100 h 342900"/>
                <a:gd name="connsiteX2" fmla="*/ 762000 w 1143000"/>
                <a:gd name="connsiteY2" fmla="*/ 266700 h 342900"/>
                <a:gd name="connsiteX3" fmla="*/ 990600 w 1143000"/>
                <a:gd name="connsiteY3" fmla="*/ 114300 h 342900"/>
                <a:gd name="connsiteX4" fmla="*/ 1143000 w 1143000"/>
                <a:gd name="connsiteY4" fmla="*/ 342900 h 342900"/>
                <a:gd name="connsiteX5" fmla="*/ 1143000 w 1143000"/>
                <a:gd name="connsiteY5" fmla="*/ 342900 h 342900"/>
                <a:gd name="connsiteX6" fmla="*/ 0 w 1143000"/>
                <a:gd name="connsiteY6" fmla="*/ 342900 h 342900"/>
                <a:gd name="connsiteX7" fmla="*/ 0 w 1143000"/>
                <a:gd name="connsiteY7" fmla="*/ 38100 h 342900"/>
                <a:gd name="connsiteX0" fmla="*/ 0 w 1143000"/>
                <a:gd name="connsiteY0" fmla="*/ 159456 h 464256"/>
                <a:gd name="connsiteX1" fmla="*/ 685800 w 1143000"/>
                <a:gd name="connsiteY1" fmla="*/ 159456 h 464256"/>
                <a:gd name="connsiteX2" fmla="*/ 762000 w 1143000"/>
                <a:gd name="connsiteY2" fmla="*/ 388056 h 464256"/>
                <a:gd name="connsiteX3" fmla="*/ 990600 w 1143000"/>
                <a:gd name="connsiteY3" fmla="*/ 235656 h 464256"/>
                <a:gd name="connsiteX4" fmla="*/ 1143000 w 1143000"/>
                <a:gd name="connsiteY4" fmla="*/ 464256 h 464256"/>
                <a:gd name="connsiteX5" fmla="*/ 1143000 w 1143000"/>
                <a:gd name="connsiteY5" fmla="*/ 464256 h 464256"/>
                <a:gd name="connsiteX6" fmla="*/ 0 w 1143000"/>
                <a:gd name="connsiteY6" fmla="*/ 464256 h 464256"/>
                <a:gd name="connsiteX7" fmla="*/ 0 w 1143000"/>
                <a:gd name="connsiteY7" fmla="*/ 159456 h 464256"/>
                <a:gd name="connsiteX0" fmla="*/ 0 w 1143000"/>
                <a:gd name="connsiteY0" fmla="*/ 173567 h 478367"/>
                <a:gd name="connsiteX1" fmla="*/ 685800 w 1143000"/>
                <a:gd name="connsiteY1" fmla="*/ 173567 h 478367"/>
                <a:gd name="connsiteX2" fmla="*/ 762000 w 1143000"/>
                <a:gd name="connsiteY2" fmla="*/ 402167 h 478367"/>
                <a:gd name="connsiteX3" fmla="*/ 990600 w 1143000"/>
                <a:gd name="connsiteY3" fmla="*/ 249767 h 478367"/>
                <a:gd name="connsiteX4" fmla="*/ 1143000 w 1143000"/>
                <a:gd name="connsiteY4" fmla="*/ 478367 h 478367"/>
                <a:gd name="connsiteX5" fmla="*/ 1143000 w 1143000"/>
                <a:gd name="connsiteY5" fmla="*/ 478367 h 478367"/>
                <a:gd name="connsiteX6" fmla="*/ 0 w 1143000"/>
                <a:gd name="connsiteY6" fmla="*/ 478367 h 478367"/>
                <a:gd name="connsiteX7" fmla="*/ 0 w 1143000"/>
                <a:gd name="connsiteY7" fmla="*/ 173567 h 478367"/>
                <a:gd name="connsiteX0" fmla="*/ 0 w 1143000"/>
                <a:gd name="connsiteY0" fmla="*/ 65381 h 370181"/>
                <a:gd name="connsiteX1" fmla="*/ 457200 w 1143000"/>
                <a:gd name="connsiteY1" fmla="*/ 293982 h 370181"/>
                <a:gd name="connsiteX2" fmla="*/ 685800 w 1143000"/>
                <a:gd name="connsiteY2" fmla="*/ 65381 h 370181"/>
                <a:gd name="connsiteX3" fmla="*/ 762000 w 1143000"/>
                <a:gd name="connsiteY3" fmla="*/ 293981 h 370181"/>
                <a:gd name="connsiteX4" fmla="*/ 990600 w 1143000"/>
                <a:gd name="connsiteY4" fmla="*/ 141581 h 370181"/>
                <a:gd name="connsiteX5" fmla="*/ 1143000 w 1143000"/>
                <a:gd name="connsiteY5" fmla="*/ 370181 h 370181"/>
                <a:gd name="connsiteX6" fmla="*/ 1143000 w 1143000"/>
                <a:gd name="connsiteY6" fmla="*/ 370181 h 370181"/>
                <a:gd name="connsiteX7" fmla="*/ 0 w 1143000"/>
                <a:gd name="connsiteY7" fmla="*/ 370181 h 370181"/>
                <a:gd name="connsiteX8" fmla="*/ 0 w 1143000"/>
                <a:gd name="connsiteY8" fmla="*/ 65381 h 370181"/>
                <a:gd name="connsiteX0" fmla="*/ 0 w 1143000"/>
                <a:gd name="connsiteY0" fmla="*/ 357482 h 357482"/>
                <a:gd name="connsiteX1" fmla="*/ 457200 w 1143000"/>
                <a:gd name="connsiteY1" fmla="*/ 281282 h 357482"/>
                <a:gd name="connsiteX2" fmla="*/ 685800 w 1143000"/>
                <a:gd name="connsiteY2" fmla="*/ 52681 h 357482"/>
                <a:gd name="connsiteX3" fmla="*/ 762000 w 1143000"/>
                <a:gd name="connsiteY3" fmla="*/ 281281 h 357482"/>
                <a:gd name="connsiteX4" fmla="*/ 990600 w 1143000"/>
                <a:gd name="connsiteY4" fmla="*/ 128881 h 357482"/>
                <a:gd name="connsiteX5" fmla="*/ 1143000 w 1143000"/>
                <a:gd name="connsiteY5" fmla="*/ 357481 h 357482"/>
                <a:gd name="connsiteX6" fmla="*/ 1143000 w 1143000"/>
                <a:gd name="connsiteY6" fmla="*/ 357481 h 357482"/>
                <a:gd name="connsiteX7" fmla="*/ 0 w 1143000"/>
                <a:gd name="connsiteY7" fmla="*/ 357481 h 357482"/>
                <a:gd name="connsiteX8" fmla="*/ 0 w 1143000"/>
                <a:gd name="connsiteY8" fmla="*/ 357482 h 357482"/>
                <a:gd name="connsiteX0" fmla="*/ 0 w 1143000"/>
                <a:gd name="connsiteY0" fmla="*/ 357482 h 357482"/>
                <a:gd name="connsiteX1" fmla="*/ 228600 w 1143000"/>
                <a:gd name="connsiteY1" fmla="*/ 52681 h 357482"/>
                <a:gd name="connsiteX2" fmla="*/ 457200 w 1143000"/>
                <a:gd name="connsiteY2" fmla="*/ 281282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838200 w 1143000"/>
                <a:gd name="connsiteY4" fmla="*/ 2050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 h="357482">
                  <a:moveTo>
                    <a:pt x="0" y="357482"/>
                  </a:moveTo>
                  <a:cubicBezTo>
                    <a:pt x="30104" y="348545"/>
                    <a:pt x="152400" y="90781"/>
                    <a:pt x="228600" y="52681"/>
                  </a:cubicBezTo>
                  <a:cubicBezTo>
                    <a:pt x="304800" y="14581"/>
                    <a:pt x="381000" y="128881"/>
                    <a:pt x="457200" y="128881"/>
                  </a:cubicBezTo>
                  <a:cubicBezTo>
                    <a:pt x="533400" y="128881"/>
                    <a:pt x="635941" y="0"/>
                    <a:pt x="685800" y="52681"/>
                  </a:cubicBezTo>
                  <a:cubicBezTo>
                    <a:pt x="812800" y="90781"/>
                    <a:pt x="787870" y="222955"/>
                    <a:pt x="838200" y="205081"/>
                  </a:cubicBezTo>
                  <a:cubicBezTo>
                    <a:pt x="1038577" y="216370"/>
                    <a:pt x="914400" y="179681"/>
                    <a:pt x="990600" y="128881"/>
                  </a:cubicBezTo>
                  <a:cubicBezTo>
                    <a:pt x="1114778" y="100659"/>
                    <a:pt x="1092200" y="281281"/>
                    <a:pt x="1143000" y="357481"/>
                  </a:cubicBezTo>
                  <a:lnTo>
                    <a:pt x="1143000" y="357481"/>
                  </a:lnTo>
                  <a:lnTo>
                    <a:pt x="0" y="357481"/>
                  </a:lnTo>
                  <a:lnTo>
                    <a:pt x="0" y="357482"/>
                  </a:lnTo>
                  <a:close/>
                </a:path>
              </a:pathLst>
            </a:custGeom>
            <a:gradFill>
              <a:gsLst>
                <a:gs pos="0">
                  <a:srgbClr val="FF3399"/>
                </a:gs>
                <a:gs pos="25000">
                  <a:srgbClr val="FF6633"/>
                </a:gs>
                <a:gs pos="50000">
                  <a:srgbClr val="FFFF00"/>
                </a:gs>
                <a:gs pos="75000">
                  <a:srgbClr val="01A78F"/>
                </a:gs>
                <a:gs pos="100000">
                  <a:srgbClr val="3366FF"/>
                </a:gs>
              </a:gsLst>
              <a:lin ang="10800000" scaled="1"/>
            </a:gra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sp>
          <p:nvSpPr>
            <p:cNvPr id="149" name="Right Arrow 148"/>
            <p:cNvSpPr/>
            <p:nvPr/>
          </p:nvSpPr>
          <p:spPr bwMode="auto">
            <a:xfrm rot="5400000">
              <a:off x="7467600" y="3728155"/>
              <a:ext cx="304800" cy="304800"/>
            </a:xfrm>
            <a:prstGeom prst="rightArrow">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grpSp>
      <p:grpSp>
        <p:nvGrpSpPr>
          <p:cNvPr id="2" name="Group 1"/>
          <p:cNvGrpSpPr/>
          <p:nvPr/>
        </p:nvGrpSpPr>
        <p:grpSpPr>
          <a:xfrm>
            <a:off x="3429000" y="3879829"/>
            <a:ext cx="5105400" cy="2444771"/>
            <a:chOff x="3429000" y="3879829"/>
            <a:chExt cx="5105400" cy="2444771"/>
          </a:xfrm>
        </p:grpSpPr>
        <p:sp>
          <p:nvSpPr>
            <p:cNvPr id="193" name="Rectangle 192"/>
            <p:cNvSpPr/>
            <p:nvPr/>
          </p:nvSpPr>
          <p:spPr bwMode="auto">
            <a:xfrm>
              <a:off x="3429000" y="4114799"/>
              <a:ext cx="1447800" cy="1577622"/>
            </a:xfrm>
            <a:prstGeom prst="rect">
              <a:avLst/>
            </a:prstGeom>
            <a:solidFill>
              <a:srgbClr val="0AC7D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194" name="Rectangle 63"/>
            <p:cNvSpPr>
              <a:spLocks noChangeArrowheads="1"/>
            </p:cNvSpPr>
            <p:nvPr/>
          </p:nvSpPr>
          <p:spPr bwMode="auto">
            <a:xfrm>
              <a:off x="3581400" y="5333999"/>
              <a:ext cx="1143000" cy="381000"/>
            </a:xfrm>
            <a:prstGeom prst="rect">
              <a:avLst/>
            </a:prstGeom>
            <a:noFill/>
            <a:ln w="9525">
              <a:noFill/>
              <a:miter lim="800000"/>
              <a:headEnd/>
              <a:tailEnd/>
            </a:ln>
          </p:spPr>
          <p:txBody>
            <a:bodyPr anchor="ctr"/>
            <a:lstStyle/>
            <a:p>
              <a:pPr algn="ctr" eaLnBrk="1" hangingPunct="1">
                <a:defRPr/>
              </a:pPr>
              <a:r>
                <a:rPr lang="en-US" altLang="zh-TW" sz="1400" b="1" dirty="0" smtClean="0">
                  <a:solidFill>
                    <a:srgbClr val="000000"/>
                  </a:solidFill>
                  <a:latin typeface="+mn-lt"/>
                  <a:ea typeface="PMingLiU" pitchFamily="18" charset="-120"/>
                </a:rPr>
                <a:t>Time</a:t>
              </a:r>
              <a:endParaRPr lang="en-US" altLang="zh-TW" sz="1400" b="1" baseline="-25000" dirty="0">
                <a:solidFill>
                  <a:srgbClr val="000000"/>
                </a:solidFill>
                <a:latin typeface="+mn-lt"/>
                <a:ea typeface="PMingLiU" pitchFamily="18" charset="-120"/>
              </a:endParaRPr>
            </a:p>
          </p:txBody>
        </p:sp>
        <p:sp>
          <p:nvSpPr>
            <p:cNvPr id="195" name="Freeform 194"/>
            <p:cNvSpPr/>
            <p:nvPr/>
          </p:nvSpPr>
          <p:spPr bwMode="auto">
            <a:xfrm>
              <a:off x="3657600" y="4114799"/>
              <a:ext cx="914400" cy="457200"/>
            </a:xfrm>
            <a:custGeom>
              <a:avLst/>
              <a:gdLst>
                <a:gd name="connsiteX0" fmla="*/ 0 w 1143000"/>
                <a:gd name="connsiteY0" fmla="*/ 0 h 304800"/>
                <a:gd name="connsiteX1" fmla="*/ 1143000 w 1143000"/>
                <a:gd name="connsiteY1" fmla="*/ 0 h 304800"/>
                <a:gd name="connsiteX2" fmla="*/ 1143000 w 1143000"/>
                <a:gd name="connsiteY2" fmla="*/ 304800 h 304800"/>
                <a:gd name="connsiteX3" fmla="*/ 0 w 1143000"/>
                <a:gd name="connsiteY3" fmla="*/ 304800 h 304800"/>
                <a:gd name="connsiteX4" fmla="*/ 0 w 1143000"/>
                <a:gd name="connsiteY4" fmla="*/ 0 h 304800"/>
                <a:gd name="connsiteX0" fmla="*/ 0 w 1143000"/>
                <a:gd name="connsiteY0" fmla="*/ 0 h 304800"/>
                <a:gd name="connsiteX1" fmla="*/ 990600 w 1143000"/>
                <a:gd name="connsiteY1" fmla="*/ 76200 h 304800"/>
                <a:gd name="connsiteX2" fmla="*/ 1143000 w 1143000"/>
                <a:gd name="connsiteY2" fmla="*/ 0 h 304800"/>
                <a:gd name="connsiteX3" fmla="*/ 1143000 w 1143000"/>
                <a:gd name="connsiteY3" fmla="*/ 304800 h 304800"/>
                <a:gd name="connsiteX4" fmla="*/ 0 w 1143000"/>
                <a:gd name="connsiteY4" fmla="*/ 304800 h 304800"/>
                <a:gd name="connsiteX5" fmla="*/ 0 w 1143000"/>
                <a:gd name="connsiteY5" fmla="*/ 0 h 304800"/>
                <a:gd name="connsiteX0" fmla="*/ 0 w 1143000"/>
                <a:gd name="connsiteY0" fmla="*/ 0 h 304800"/>
                <a:gd name="connsiteX1" fmla="*/ 990600 w 1143000"/>
                <a:gd name="connsiteY1" fmla="*/ 76200 h 304800"/>
                <a:gd name="connsiteX2" fmla="*/ 1143000 w 1143000"/>
                <a:gd name="connsiteY2" fmla="*/ 304800 h 304800"/>
                <a:gd name="connsiteX3" fmla="*/ 1143000 w 1143000"/>
                <a:gd name="connsiteY3" fmla="*/ 304800 h 304800"/>
                <a:gd name="connsiteX4" fmla="*/ 0 w 1143000"/>
                <a:gd name="connsiteY4" fmla="*/ 304800 h 304800"/>
                <a:gd name="connsiteX5" fmla="*/ 0 w 1143000"/>
                <a:gd name="connsiteY5"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38100 h 342900"/>
                <a:gd name="connsiteX1" fmla="*/ 685800 w 1143000"/>
                <a:gd name="connsiteY1" fmla="*/ 38100 h 342900"/>
                <a:gd name="connsiteX2" fmla="*/ 762000 w 1143000"/>
                <a:gd name="connsiteY2" fmla="*/ 266700 h 342900"/>
                <a:gd name="connsiteX3" fmla="*/ 990600 w 1143000"/>
                <a:gd name="connsiteY3" fmla="*/ 114300 h 342900"/>
                <a:gd name="connsiteX4" fmla="*/ 1143000 w 1143000"/>
                <a:gd name="connsiteY4" fmla="*/ 342900 h 342900"/>
                <a:gd name="connsiteX5" fmla="*/ 1143000 w 1143000"/>
                <a:gd name="connsiteY5" fmla="*/ 342900 h 342900"/>
                <a:gd name="connsiteX6" fmla="*/ 0 w 1143000"/>
                <a:gd name="connsiteY6" fmla="*/ 342900 h 342900"/>
                <a:gd name="connsiteX7" fmla="*/ 0 w 1143000"/>
                <a:gd name="connsiteY7" fmla="*/ 38100 h 342900"/>
                <a:gd name="connsiteX0" fmla="*/ 0 w 1143000"/>
                <a:gd name="connsiteY0" fmla="*/ 159456 h 464256"/>
                <a:gd name="connsiteX1" fmla="*/ 685800 w 1143000"/>
                <a:gd name="connsiteY1" fmla="*/ 159456 h 464256"/>
                <a:gd name="connsiteX2" fmla="*/ 762000 w 1143000"/>
                <a:gd name="connsiteY2" fmla="*/ 388056 h 464256"/>
                <a:gd name="connsiteX3" fmla="*/ 990600 w 1143000"/>
                <a:gd name="connsiteY3" fmla="*/ 235656 h 464256"/>
                <a:gd name="connsiteX4" fmla="*/ 1143000 w 1143000"/>
                <a:gd name="connsiteY4" fmla="*/ 464256 h 464256"/>
                <a:gd name="connsiteX5" fmla="*/ 1143000 w 1143000"/>
                <a:gd name="connsiteY5" fmla="*/ 464256 h 464256"/>
                <a:gd name="connsiteX6" fmla="*/ 0 w 1143000"/>
                <a:gd name="connsiteY6" fmla="*/ 464256 h 464256"/>
                <a:gd name="connsiteX7" fmla="*/ 0 w 1143000"/>
                <a:gd name="connsiteY7" fmla="*/ 159456 h 464256"/>
                <a:gd name="connsiteX0" fmla="*/ 0 w 1143000"/>
                <a:gd name="connsiteY0" fmla="*/ 173567 h 478367"/>
                <a:gd name="connsiteX1" fmla="*/ 685800 w 1143000"/>
                <a:gd name="connsiteY1" fmla="*/ 173567 h 478367"/>
                <a:gd name="connsiteX2" fmla="*/ 762000 w 1143000"/>
                <a:gd name="connsiteY2" fmla="*/ 402167 h 478367"/>
                <a:gd name="connsiteX3" fmla="*/ 990600 w 1143000"/>
                <a:gd name="connsiteY3" fmla="*/ 249767 h 478367"/>
                <a:gd name="connsiteX4" fmla="*/ 1143000 w 1143000"/>
                <a:gd name="connsiteY4" fmla="*/ 478367 h 478367"/>
                <a:gd name="connsiteX5" fmla="*/ 1143000 w 1143000"/>
                <a:gd name="connsiteY5" fmla="*/ 478367 h 478367"/>
                <a:gd name="connsiteX6" fmla="*/ 0 w 1143000"/>
                <a:gd name="connsiteY6" fmla="*/ 478367 h 478367"/>
                <a:gd name="connsiteX7" fmla="*/ 0 w 1143000"/>
                <a:gd name="connsiteY7" fmla="*/ 173567 h 478367"/>
                <a:gd name="connsiteX0" fmla="*/ 0 w 1143000"/>
                <a:gd name="connsiteY0" fmla="*/ 65381 h 370181"/>
                <a:gd name="connsiteX1" fmla="*/ 457200 w 1143000"/>
                <a:gd name="connsiteY1" fmla="*/ 293982 h 370181"/>
                <a:gd name="connsiteX2" fmla="*/ 685800 w 1143000"/>
                <a:gd name="connsiteY2" fmla="*/ 65381 h 370181"/>
                <a:gd name="connsiteX3" fmla="*/ 762000 w 1143000"/>
                <a:gd name="connsiteY3" fmla="*/ 293981 h 370181"/>
                <a:gd name="connsiteX4" fmla="*/ 990600 w 1143000"/>
                <a:gd name="connsiteY4" fmla="*/ 141581 h 370181"/>
                <a:gd name="connsiteX5" fmla="*/ 1143000 w 1143000"/>
                <a:gd name="connsiteY5" fmla="*/ 370181 h 370181"/>
                <a:gd name="connsiteX6" fmla="*/ 1143000 w 1143000"/>
                <a:gd name="connsiteY6" fmla="*/ 370181 h 370181"/>
                <a:gd name="connsiteX7" fmla="*/ 0 w 1143000"/>
                <a:gd name="connsiteY7" fmla="*/ 370181 h 370181"/>
                <a:gd name="connsiteX8" fmla="*/ 0 w 1143000"/>
                <a:gd name="connsiteY8" fmla="*/ 65381 h 370181"/>
                <a:gd name="connsiteX0" fmla="*/ 0 w 1143000"/>
                <a:gd name="connsiteY0" fmla="*/ 357482 h 357482"/>
                <a:gd name="connsiteX1" fmla="*/ 457200 w 1143000"/>
                <a:gd name="connsiteY1" fmla="*/ 281282 h 357482"/>
                <a:gd name="connsiteX2" fmla="*/ 685800 w 1143000"/>
                <a:gd name="connsiteY2" fmla="*/ 52681 h 357482"/>
                <a:gd name="connsiteX3" fmla="*/ 762000 w 1143000"/>
                <a:gd name="connsiteY3" fmla="*/ 281281 h 357482"/>
                <a:gd name="connsiteX4" fmla="*/ 990600 w 1143000"/>
                <a:gd name="connsiteY4" fmla="*/ 128881 h 357482"/>
                <a:gd name="connsiteX5" fmla="*/ 1143000 w 1143000"/>
                <a:gd name="connsiteY5" fmla="*/ 357481 h 357482"/>
                <a:gd name="connsiteX6" fmla="*/ 1143000 w 1143000"/>
                <a:gd name="connsiteY6" fmla="*/ 357481 h 357482"/>
                <a:gd name="connsiteX7" fmla="*/ 0 w 1143000"/>
                <a:gd name="connsiteY7" fmla="*/ 357481 h 357482"/>
                <a:gd name="connsiteX8" fmla="*/ 0 w 1143000"/>
                <a:gd name="connsiteY8" fmla="*/ 357482 h 357482"/>
                <a:gd name="connsiteX0" fmla="*/ 0 w 1143000"/>
                <a:gd name="connsiteY0" fmla="*/ 357482 h 357482"/>
                <a:gd name="connsiteX1" fmla="*/ 228600 w 1143000"/>
                <a:gd name="connsiteY1" fmla="*/ 52681 h 357482"/>
                <a:gd name="connsiteX2" fmla="*/ 457200 w 1143000"/>
                <a:gd name="connsiteY2" fmla="*/ 281282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838200 w 1143000"/>
                <a:gd name="connsiteY4" fmla="*/ 2050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 h="357482">
                  <a:moveTo>
                    <a:pt x="0" y="357482"/>
                  </a:moveTo>
                  <a:cubicBezTo>
                    <a:pt x="30104" y="348545"/>
                    <a:pt x="152400" y="90781"/>
                    <a:pt x="228600" y="52681"/>
                  </a:cubicBezTo>
                  <a:cubicBezTo>
                    <a:pt x="304800" y="14581"/>
                    <a:pt x="381000" y="128881"/>
                    <a:pt x="457200" y="128881"/>
                  </a:cubicBezTo>
                  <a:cubicBezTo>
                    <a:pt x="533400" y="128881"/>
                    <a:pt x="635941" y="0"/>
                    <a:pt x="685800" y="52681"/>
                  </a:cubicBezTo>
                  <a:cubicBezTo>
                    <a:pt x="812800" y="90781"/>
                    <a:pt x="787870" y="222955"/>
                    <a:pt x="838200" y="205081"/>
                  </a:cubicBezTo>
                  <a:cubicBezTo>
                    <a:pt x="1038577" y="216370"/>
                    <a:pt x="914400" y="179681"/>
                    <a:pt x="990600" y="128881"/>
                  </a:cubicBezTo>
                  <a:cubicBezTo>
                    <a:pt x="1114778" y="100659"/>
                    <a:pt x="1092200" y="281281"/>
                    <a:pt x="1143000" y="357481"/>
                  </a:cubicBezTo>
                  <a:lnTo>
                    <a:pt x="1143000" y="357481"/>
                  </a:lnTo>
                  <a:lnTo>
                    <a:pt x="0" y="357481"/>
                  </a:lnTo>
                  <a:lnTo>
                    <a:pt x="0" y="357482"/>
                  </a:lnTo>
                  <a:close/>
                </a:path>
              </a:pathLst>
            </a:custGeom>
            <a:gradFill flip="none" rotWithShape="1">
              <a:gsLst>
                <a:gs pos="0">
                  <a:srgbClr val="FF3399"/>
                </a:gs>
                <a:gs pos="25000">
                  <a:srgbClr val="FF6633"/>
                </a:gs>
                <a:gs pos="50000">
                  <a:srgbClr val="FFFF00"/>
                </a:gs>
                <a:gs pos="75000">
                  <a:srgbClr val="01A78F"/>
                </a:gs>
                <a:gs pos="100000">
                  <a:srgbClr val="3366FF"/>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cxnSp>
          <p:nvCxnSpPr>
            <p:cNvPr id="196" name="Straight Arrow Connector 195"/>
            <p:cNvCxnSpPr/>
            <p:nvPr/>
          </p:nvCxnSpPr>
          <p:spPr bwMode="auto">
            <a:xfrm>
              <a:off x="3581400" y="4571999"/>
              <a:ext cx="1143000" cy="1588"/>
            </a:xfrm>
            <a:prstGeom prst="straightConnector1">
              <a:avLst/>
            </a:prstGeom>
            <a:ln>
              <a:headEnd type="none" w="med" len="med"/>
              <a:tailEnd type="triangle" w="lg" len="med"/>
            </a:ln>
          </p:spPr>
          <p:style>
            <a:lnRef idx="2">
              <a:schemeClr val="dk1"/>
            </a:lnRef>
            <a:fillRef idx="0">
              <a:schemeClr val="dk1"/>
            </a:fillRef>
            <a:effectRef idx="1">
              <a:schemeClr val="dk1"/>
            </a:effectRef>
            <a:fontRef idx="minor">
              <a:schemeClr val="tx1"/>
            </a:fontRef>
          </p:style>
        </p:cxnSp>
        <p:sp>
          <p:nvSpPr>
            <p:cNvPr id="197" name="Rectangle 63"/>
            <p:cNvSpPr>
              <a:spLocks noChangeArrowheads="1"/>
            </p:cNvSpPr>
            <p:nvPr/>
          </p:nvSpPr>
          <p:spPr bwMode="auto">
            <a:xfrm>
              <a:off x="3581400" y="4495799"/>
              <a:ext cx="1143000" cy="381000"/>
            </a:xfrm>
            <a:prstGeom prst="rect">
              <a:avLst/>
            </a:prstGeom>
            <a:noFill/>
            <a:ln w="9525">
              <a:noFill/>
              <a:miter lim="800000"/>
              <a:headEnd/>
              <a:tailEnd/>
            </a:ln>
          </p:spPr>
          <p:txBody>
            <a:bodyPr anchor="ctr"/>
            <a:lstStyle/>
            <a:p>
              <a:pPr algn="ctr">
                <a:defRPr/>
              </a:pPr>
              <a:r>
                <a:rPr lang="en-US" altLang="zh-TW" sz="1400" b="1" dirty="0">
                  <a:solidFill>
                    <a:srgbClr val="000000"/>
                  </a:solidFill>
                  <a:ea typeface="PMingLiU" pitchFamily="18" charset="-120"/>
                </a:rPr>
                <a:t>Wavelength</a:t>
              </a:r>
              <a:endParaRPr lang="en-US" altLang="zh-TW" sz="1400" b="1" baseline="-25000" dirty="0">
                <a:solidFill>
                  <a:srgbClr val="000000"/>
                </a:solidFill>
                <a:ea typeface="PMingLiU" pitchFamily="18" charset="-120"/>
              </a:endParaRPr>
            </a:p>
          </p:txBody>
        </p:sp>
        <p:sp>
          <p:nvSpPr>
            <p:cNvPr id="198" name="Freeform 197"/>
            <p:cNvSpPr/>
            <p:nvPr/>
          </p:nvSpPr>
          <p:spPr bwMode="auto">
            <a:xfrm>
              <a:off x="3657600" y="4952999"/>
              <a:ext cx="914400" cy="457200"/>
            </a:xfrm>
            <a:custGeom>
              <a:avLst/>
              <a:gdLst>
                <a:gd name="connsiteX0" fmla="*/ 0 w 1143000"/>
                <a:gd name="connsiteY0" fmla="*/ 0 h 304800"/>
                <a:gd name="connsiteX1" fmla="*/ 1143000 w 1143000"/>
                <a:gd name="connsiteY1" fmla="*/ 0 h 304800"/>
                <a:gd name="connsiteX2" fmla="*/ 1143000 w 1143000"/>
                <a:gd name="connsiteY2" fmla="*/ 304800 h 304800"/>
                <a:gd name="connsiteX3" fmla="*/ 0 w 1143000"/>
                <a:gd name="connsiteY3" fmla="*/ 304800 h 304800"/>
                <a:gd name="connsiteX4" fmla="*/ 0 w 1143000"/>
                <a:gd name="connsiteY4" fmla="*/ 0 h 304800"/>
                <a:gd name="connsiteX0" fmla="*/ 0 w 1143000"/>
                <a:gd name="connsiteY0" fmla="*/ 0 h 304800"/>
                <a:gd name="connsiteX1" fmla="*/ 990600 w 1143000"/>
                <a:gd name="connsiteY1" fmla="*/ 76200 h 304800"/>
                <a:gd name="connsiteX2" fmla="*/ 1143000 w 1143000"/>
                <a:gd name="connsiteY2" fmla="*/ 0 h 304800"/>
                <a:gd name="connsiteX3" fmla="*/ 1143000 w 1143000"/>
                <a:gd name="connsiteY3" fmla="*/ 304800 h 304800"/>
                <a:gd name="connsiteX4" fmla="*/ 0 w 1143000"/>
                <a:gd name="connsiteY4" fmla="*/ 304800 h 304800"/>
                <a:gd name="connsiteX5" fmla="*/ 0 w 1143000"/>
                <a:gd name="connsiteY5" fmla="*/ 0 h 304800"/>
                <a:gd name="connsiteX0" fmla="*/ 0 w 1143000"/>
                <a:gd name="connsiteY0" fmla="*/ 0 h 304800"/>
                <a:gd name="connsiteX1" fmla="*/ 990600 w 1143000"/>
                <a:gd name="connsiteY1" fmla="*/ 76200 h 304800"/>
                <a:gd name="connsiteX2" fmla="*/ 1143000 w 1143000"/>
                <a:gd name="connsiteY2" fmla="*/ 304800 h 304800"/>
                <a:gd name="connsiteX3" fmla="*/ 1143000 w 1143000"/>
                <a:gd name="connsiteY3" fmla="*/ 304800 h 304800"/>
                <a:gd name="connsiteX4" fmla="*/ 0 w 1143000"/>
                <a:gd name="connsiteY4" fmla="*/ 304800 h 304800"/>
                <a:gd name="connsiteX5" fmla="*/ 0 w 1143000"/>
                <a:gd name="connsiteY5"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38100 h 342900"/>
                <a:gd name="connsiteX1" fmla="*/ 685800 w 1143000"/>
                <a:gd name="connsiteY1" fmla="*/ 38100 h 342900"/>
                <a:gd name="connsiteX2" fmla="*/ 762000 w 1143000"/>
                <a:gd name="connsiteY2" fmla="*/ 266700 h 342900"/>
                <a:gd name="connsiteX3" fmla="*/ 990600 w 1143000"/>
                <a:gd name="connsiteY3" fmla="*/ 114300 h 342900"/>
                <a:gd name="connsiteX4" fmla="*/ 1143000 w 1143000"/>
                <a:gd name="connsiteY4" fmla="*/ 342900 h 342900"/>
                <a:gd name="connsiteX5" fmla="*/ 1143000 w 1143000"/>
                <a:gd name="connsiteY5" fmla="*/ 342900 h 342900"/>
                <a:gd name="connsiteX6" fmla="*/ 0 w 1143000"/>
                <a:gd name="connsiteY6" fmla="*/ 342900 h 342900"/>
                <a:gd name="connsiteX7" fmla="*/ 0 w 1143000"/>
                <a:gd name="connsiteY7" fmla="*/ 38100 h 342900"/>
                <a:gd name="connsiteX0" fmla="*/ 0 w 1143000"/>
                <a:gd name="connsiteY0" fmla="*/ 159456 h 464256"/>
                <a:gd name="connsiteX1" fmla="*/ 685800 w 1143000"/>
                <a:gd name="connsiteY1" fmla="*/ 159456 h 464256"/>
                <a:gd name="connsiteX2" fmla="*/ 762000 w 1143000"/>
                <a:gd name="connsiteY2" fmla="*/ 388056 h 464256"/>
                <a:gd name="connsiteX3" fmla="*/ 990600 w 1143000"/>
                <a:gd name="connsiteY3" fmla="*/ 235656 h 464256"/>
                <a:gd name="connsiteX4" fmla="*/ 1143000 w 1143000"/>
                <a:gd name="connsiteY4" fmla="*/ 464256 h 464256"/>
                <a:gd name="connsiteX5" fmla="*/ 1143000 w 1143000"/>
                <a:gd name="connsiteY5" fmla="*/ 464256 h 464256"/>
                <a:gd name="connsiteX6" fmla="*/ 0 w 1143000"/>
                <a:gd name="connsiteY6" fmla="*/ 464256 h 464256"/>
                <a:gd name="connsiteX7" fmla="*/ 0 w 1143000"/>
                <a:gd name="connsiteY7" fmla="*/ 159456 h 464256"/>
                <a:gd name="connsiteX0" fmla="*/ 0 w 1143000"/>
                <a:gd name="connsiteY0" fmla="*/ 173567 h 478367"/>
                <a:gd name="connsiteX1" fmla="*/ 685800 w 1143000"/>
                <a:gd name="connsiteY1" fmla="*/ 173567 h 478367"/>
                <a:gd name="connsiteX2" fmla="*/ 762000 w 1143000"/>
                <a:gd name="connsiteY2" fmla="*/ 402167 h 478367"/>
                <a:gd name="connsiteX3" fmla="*/ 990600 w 1143000"/>
                <a:gd name="connsiteY3" fmla="*/ 249767 h 478367"/>
                <a:gd name="connsiteX4" fmla="*/ 1143000 w 1143000"/>
                <a:gd name="connsiteY4" fmla="*/ 478367 h 478367"/>
                <a:gd name="connsiteX5" fmla="*/ 1143000 w 1143000"/>
                <a:gd name="connsiteY5" fmla="*/ 478367 h 478367"/>
                <a:gd name="connsiteX6" fmla="*/ 0 w 1143000"/>
                <a:gd name="connsiteY6" fmla="*/ 478367 h 478367"/>
                <a:gd name="connsiteX7" fmla="*/ 0 w 1143000"/>
                <a:gd name="connsiteY7" fmla="*/ 173567 h 478367"/>
                <a:gd name="connsiteX0" fmla="*/ 0 w 1143000"/>
                <a:gd name="connsiteY0" fmla="*/ 65381 h 370181"/>
                <a:gd name="connsiteX1" fmla="*/ 457200 w 1143000"/>
                <a:gd name="connsiteY1" fmla="*/ 293982 h 370181"/>
                <a:gd name="connsiteX2" fmla="*/ 685800 w 1143000"/>
                <a:gd name="connsiteY2" fmla="*/ 65381 h 370181"/>
                <a:gd name="connsiteX3" fmla="*/ 762000 w 1143000"/>
                <a:gd name="connsiteY3" fmla="*/ 293981 h 370181"/>
                <a:gd name="connsiteX4" fmla="*/ 990600 w 1143000"/>
                <a:gd name="connsiteY4" fmla="*/ 141581 h 370181"/>
                <a:gd name="connsiteX5" fmla="*/ 1143000 w 1143000"/>
                <a:gd name="connsiteY5" fmla="*/ 370181 h 370181"/>
                <a:gd name="connsiteX6" fmla="*/ 1143000 w 1143000"/>
                <a:gd name="connsiteY6" fmla="*/ 370181 h 370181"/>
                <a:gd name="connsiteX7" fmla="*/ 0 w 1143000"/>
                <a:gd name="connsiteY7" fmla="*/ 370181 h 370181"/>
                <a:gd name="connsiteX8" fmla="*/ 0 w 1143000"/>
                <a:gd name="connsiteY8" fmla="*/ 65381 h 370181"/>
                <a:gd name="connsiteX0" fmla="*/ 0 w 1143000"/>
                <a:gd name="connsiteY0" fmla="*/ 357482 h 357482"/>
                <a:gd name="connsiteX1" fmla="*/ 457200 w 1143000"/>
                <a:gd name="connsiteY1" fmla="*/ 281282 h 357482"/>
                <a:gd name="connsiteX2" fmla="*/ 685800 w 1143000"/>
                <a:gd name="connsiteY2" fmla="*/ 52681 h 357482"/>
                <a:gd name="connsiteX3" fmla="*/ 762000 w 1143000"/>
                <a:gd name="connsiteY3" fmla="*/ 281281 h 357482"/>
                <a:gd name="connsiteX4" fmla="*/ 990600 w 1143000"/>
                <a:gd name="connsiteY4" fmla="*/ 128881 h 357482"/>
                <a:gd name="connsiteX5" fmla="*/ 1143000 w 1143000"/>
                <a:gd name="connsiteY5" fmla="*/ 357481 h 357482"/>
                <a:gd name="connsiteX6" fmla="*/ 1143000 w 1143000"/>
                <a:gd name="connsiteY6" fmla="*/ 357481 h 357482"/>
                <a:gd name="connsiteX7" fmla="*/ 0 w 1143000"/>
                <a:gd name="connsiteY7" fmla="*/ 357481 h 357482"/>
                <a:gd name="connsiteX8" fmla="*/ 0 w 1143000"/>
                <a:gd name="connsiteY8" fmla="*/ 357482 h 357482"/>
                <a:gd name="connsiteX0" fmla="*/ 0 w 1143000"/>
                <a:gd name="connsiteY0" fmla="*/ 357482 h 357482"/>
                <a:gd name="connsiteX1" fmla="*/ 228600 w 1143000"/>
                <a:gd name="connsiteY1" fmla="*/ 52681 h 357482"/>
                <a:gd name="connsiteX2" fmla="*/ 457200 w 1143000"/>
                <a:gd name="connsiteY2" fmla="*/ 281282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838200 w 1143000"/>
                <a:gd name="connsiteY4" fmla="*/ 2050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 h="357482">
                  <a:moveTo>
                    <a:pt x="0" y="357482"/>
                  </a:moveTo>
                  <a:cubicBezTo>
                    <a:pt x="30104" y="348545"/>
                    <a:pt x="152400" y="90781"/>
                    <a:pt x="228600" y="52681"/>
                  </a:cubicBezTo>
                  <a:cubicBezTo>
                    <a:pt x="304800" y="14581"/>
                    <a:pt x="381000" y="128881"/>
                    <a:pt x="457200" y="128881"/>
                  </a:cubicBezTo>
                  <a:cubicBezTo>
                    <a:pt x="533400" y="128881"/>
                    <a:pt x="635941" y="0"/>
                    <a:pt x="685800" y="52681"/>
                  </a:cubicBezTo>
                  <a:cubicBezTo>
                    <a:pt x="812800" y="90781"/>
                    <a:pt x="787870" y="222955"/>
                    <a:pt x="838200" y="205081"/>
                  </a:cubicBezTo>
                  <a:cubicBezTo>
                    <a:pt x="1038577" y="216370"/>
                    <a:pt x="914400" y="179681"/>
                    <a:pt x="990600" y="128881"/>
                  </a:cubicBezTo>
                  <a:cubicBezTo>
                    <a:pt x="1114778" y="100659"/>
                    <a:pt x="1092200" y="281281"/>
                    <a:pt x="1143000" y="357481"/>
                  </a:cubicBezTo>
                  <a:lnTo>
                    <a:pt x="1143000" y="357481"/>
                  </a:lnTo>
                  <a:lnTo>
                    <a:pt x="0" y="357481"/>
                  </a:lnTo>
                  <a:lnTo>
                    <a:pt x="0" y="357482"/>
                  </a:lnTo>
                  <a:close/>
                </a:path>
              </a:pathLst>
            </a:custGeom>
            <a:gradFill flip="none" rotWithShape="1">
              <a:gsLst>
                <a:gs pos="0">
                  <a:srgbClr val="FF3399"/>
                </a:gs>
                <a:gs pos="25000">
                  <a:srgbClr val="FF6633"/>
                </a:gs>
                <a:gs pos="50000">
                  <a:srgbClr val="FFFF00"/>
                </a:gs>
                <a:gs pos="75000">
                  <a:srgbClr val="01A78F"/>
                </a:gs>
                <a:gs pos="100000">
                  <a:srgbClr val="3366FF"/>
                </a:gs>
              </a:gsLst>
              <a:lin ang="10800000" scaled="1"/>
              <a:tileRect/>
            </a:gra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cxnSp>
          <p:nvCxnSpPr>
            <p:cNvPr id="199" name="Straight Arrow Connector 198"/>
            <p:cNvCxnSpPr/>
            <p:nvPr/>
          </p:nvCxnSpPr>
          <p:spPr bwMode="auto">
            <a:xfrm>
              <a:off x="3581400" y="5410199"/>
              <a:ext cx="1143000" cy="1588"/>
            </a:xfrm>
            <a:prstGeom prst="straightConnector1">
              <a:avLst/>
            </a:prstGeom>
            <a:ln>
              <a:headEnd type="none" w="med" len="med"/>
              <a:tailEnd type="triangle" w="lg" len="med"/>
            </a:ln>
          </p:spPr>
          <p:style>
            <a:lnRef idx="2">
              <a:schemeClr val="dk1"/>
            </a:lnRef>
            <a:fillRef idx="0">
              <a:schemeClr val="dk1"/>
            </a:fillRef>
            <a:effectRef idx="1">
              <a:schemeClr val="dk1"/>
            </a:effectRef>
            <a:fontRef idx="minor">
              <a:schemeClr val="tx1"/>
            </a:fontRef>
          </p:style>
        </p:cxnSp>
        <p:pic>
          <p:nvPicPr>
            <p:cNvPr id="79" name="Picture 5"/>
            <p:cNvPicPr>
              <a:picLocks noChangeAspect="1" noChangeArrowheads="1"/>
            </p:cNvPicPr>
            <p:nvPr/>
          </p:nvPicPr>
          <p:blipFill>
            <a:blip r:embed="rId3" cstate="print"/>
            <a:srcRect/>
            <a:stretch>
              <a:fillRect/>
            </a:stretch>
          </p:blipFill>
          <p:spPr bwMode="auto">
            <a:xfrm>
              <a:off x="6066371" y="3879829"/>
              <a:ext cx="639229" cy="615970"/>
            </a:xfrm>
            <a:prstGeom prst="rect">
              <a:avLst/>
            </a:prstGeom>
            <a:noFill/>
            <a:ln w="9525">
              <a:noFill/>
              <a:miter lim="800000"/>
              <a:headEnd/>
              <a:tailEnd/>
            </a:ln>
          </p:spPr>
        </p:pic>
        <p:sp>
          <p:nvSpPr>
            <p:cNvPr id="159" name="Rectangle 158"/>
            <p:cNvSpPr/>
            <p:nvPr/>
          </p:nvSpPr>
          <p:spPr bwMode="auto">
            <a:xfrm>
              <a:off x="7086600" y="4190999"/>
              <a:ext cx="1447800" cy="1577622"/>
            </a:xfrm>
            <a:prstGeom prst="rect">
              <a:avLst/>
            </a:prstGeom>
            <a:solidFill>
              <a:srgbClr val="0AC7D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160" name="Rectangle 63"/>
            <p:cNvSpPr>
              <a:spLocks noChangeArrowheads="1"/>
            </p:cNvSpPr>
            <p:nvPr/>
          </p:nvSpPr>
          <p:spPr bwMode="auto">
            <a:xfrm>
              <a:off x="5361285" y="4549421"/>
              <a:ext cx="1143000" cy="609600"/>
            </a:xfrm>
            <a:prstGeom prst="rect">
              <a:avLst/>
            </a:prstGeom>
            <a:solidFill>
              <a:srgbClr val="C00000"/>
            </a:solidFill>
            <a:ln w="9525">
              <a:noFill/>
              <a:miter lim="800000"/>
              <a:headEnd/>
              <a:tailEnd/>
            </a:ln>
            <a:scene3d>
              <a:camera prst="orthographicFront"/>
              <a:lightRig rig="threePt" dir="t"/>
            </a:scene3d>
            <a:sp3d>
              <a:bevelT/>
            </a:sp3d>
          </p:spPr>
          <p:txBody>
            <a:bodyPr anchor="ctr"/>
            <a:lstStyle/>
            <a:p>
              <a:pPr algn="ctr" eaLnBrk="1" hangingPunct="1">
                <a:defRPr/>
              </a:pPr>
              <a:r>
                <a:rPr lang="en-US" altLang="zh-TW" sz="1400" b="1" dirty="0" smtClean="0">
                  <a:solidFill>
                    <a:schemeClr val="bg1"/>
                  </a:solidFill>
                  <a:latin typeface="+mn-lt"/>
                  <a:ea typeface="PMingLiU" pitchFamily="18" charset="-120"/>
                </a:rPr>
                <a:t>Temporal Dispersion</a:t>
              </a:r>
              <a:endParaRPr lang="en-US" altLang="zh-TW" sz="1400" b="1" baseline="-25000" dirty="0">
                <a:solidFill>
                  <a:schemeClr val="bg1"/>
                </a:solidFill>
                <a:latin typeface="+mn-lt"/>
                <a:ea typeface="PMingLiU" pitchFamily="18" charset="-120"/>
              </a:endParaRPr>
            </a:p>
          </p:txBody>
        </p:sp>
        <p:sp>
          <p:nvSpPr>
            <p:cNvPr id="161" name="Right Arrow 160"/>
            <p:cNvSpPr/>
            <p:nvPr/>
          </p:nvSpPr>
          <p:spPr bwMode="auto">
            <a:xfrm flipH="1">
              <a:off x="4953000" y="4686299"/>
              <a:ext cx="304800" cy="304800"/>
            </a:xfrm>
            <a:prstGeom prst="rightArrow">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sp>
          <p:nvSpPr>
            <p:cNvPr id="162" name="Right Arrow 161"/>
            <p:cNvSpPr/>
            <p:nvPr/>
          </p:nvSpPr>
          <p:spPr bwMode="auto">
            <a:xfrm flipH="1">
              <a:off x="6656685" y="4686299"/>
              <a:ext cx="304800" cy="304800"/>
            </a:xfrm>
            <a:prstGeom prst="rightArrow">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grpSp>
          <p:nvGrpSpPr>
            <p:cNvPr id="167" name="Group 35"/>
            <p:cNvGrpSpPr/>
            <p:nvPr/>
          </p:nvGrpSpPr>
          <p:grpSpPr>
            <a:xfrm>
              <a:off x="7543800" y="5029199"/>
              <a:ext cx="533400" cy="457200"/>
              <a:chOff x="4953000" y="152400"/>
              <a:chExt cx="762000" cy="990600"/>
            </a:xfrm>
            <a:noFill/>
          </p:grpSpPr>
          <p:sp>
            <p:nvSpPr>
              <p:cNvPr id="168" name="Freeform 167"/>
              <p:cNvSpPr/>
              <p:nvPr/>
            </p:nvSpPr>
            <p:spPr bwMode="auto">
              <a:xfrm>
                <a:off x="5181600" y="152400"/>
                <a:ext cx="182880" cy="990600"/>
              </a:xfrm>
              <a:custGeom>
                <a:avLst/>
                <a:gdLst>
                  <a:gd name="connsiteX0" fmla="*/ 0 w 969818"/>
                  <a:gd name="connsiteY0" fmla="*/ 939800 h 944418"/>
                  <a:gd name="connsiteX1" fmla="*/ 443345 w 969818"/>
                  <a:gd name="connsiteY1" fmla="*/ 842818 h 944418"/>
                  <a:gd name="connsiteX2" fmla="*/ 637309 w 969818"/>
                  <a:gd name="connsiteY2" fmla="*/ 330200 h 944418"/>
                  <a:gd name="connsiteX3" fmla="*/ 775854 w 969818"/>
                  <a:gd name="connsiteY3" fmla="*/ 53109 h 944418"/>
                  <a:gd name="connsiteX4" fmla="*/ 969818 w 969818"/>
                  <a:gd name="connsiteY4" fmla="*/ 11546 h 944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818" h="944418">
                    <a:moveTo>
                      <a:pt x="0" y="939800"/>
                    </a:moveTo>
                    <a:cubicBezTo>
                      <a:pt x="168563" y="942109"/>
                      <a:pt x="337127" y="944418"/>
                      <a:pt x="443345" y="842818"/>
                    </a:cubicBezTo>
                    <a:cubicBezTo>
                      <a:pt x="549563" y="741218"/>
                      <a:pt x="581891" y="461818"/>
                      <a:pt x="637309" y="330200"/>
                    </a:cubicBezTo>
                    <a:cubicBezTo>
                      <a:pt x="692727" y="198582"/>
                      <a:pt x="720436" y="106218"/>
                      <a:pt x="775854" y="53109"/>
                    </a:cubicBezTo>
                    <a:cubicBezTo>
                      <a:pt x="831272" y="0"/>
                      <a:pt x="900545" y="5773"/>
                      <a:pt x="969818" y="11546"/>
                    </a:cubicBezTo>
                  </a:path>
                </a:pathLst>
              </a:custGeom>
              <a:grp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169" name="Freeform 168"/>
              <p:cNvSpPr/>
              <p:nvPr/>
            </p:nvSpPr>
            <p:spPr bwMode="auto">
              <a:xfrm flipH="1">
                <a:off x="5334000" y="152400"/>
                <a:ext cx="182880" cy="990600"/>
              </a:xfrm>
              <a:custGeom>
                <a:avLst/>
                <a:gdLst>
                  <a:gd name="connsiteX0" fmla="*/ 0 w 969818"/>
                  <a:gd name="connsiteY0" fmla="*/ 939800 h 944418"/>
                  <a:gd name="connsiteX1" fmla="*/ 443345 w 969818"/>
                  <a:gd name="connsiteY1" fmla="*/ 842818 h 944418"/>
                  <a:gd name="connsiteX2" fmla="*/ 637309 w 969818"/>
                  <a:gd name="connsiteY2" fmla="*/ 330200 h 944418"/>
                  <a:gd name="connsiteX3" fmla="*/ 775854 w 969818"/>
                  <a:gd name="connsiteY3" fmla="*/ 53109 h 944418"/>
                  <a:gd name="connsiteX4" fmla="*/ 969818 w 969818"/>
                  <a:gd name="connsiteY4" fmla="*/ 11546 h 944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9818" h="944418">
                    <a:moveTo>
                      <a:pt x="0" y="939800"/>
                    </a:moveTo>
                    <a:cubicBezTo>
                      <a:pt x="168563" y="942109"/>
                      <a:pt x="337127" y="944418"/>
                      <a:pt x="443345" y="842818"/>
                    </a:cubicBezTo>
                    <a:cubicBezTo>
                      <a:pt x="549563" y="741218"/>
                      <a:pt x="581891" y="461818"/>
                      <a:pt x="637309" y="330200"/>
                    </a:cubicBezTo>
                    <a:cubicBezTo>
                      <a:pt x="692727" y="198582"/>
                      <a:pt x="720436" y="106218"/>
                      <a:pt x="775854" y="53109"/>
                    </a:cubicBezTo>
                    <a:cubicBezTo>
                      <a:pt x="831272" y="0"/>
                      <a:pt x="900545" y="5773"/>
                      <a:pt x="969818" y="11546"/>
                    </a:cubicBezTo>
                  </a:path>
                </a:pathLst>
              </a:custGeom>
              <a:grp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cxnSp>
            <p:nvCxnSpPr>
              <p:cNvPr id="170" name="Straight Connector 169"/>
              <p:cNvCxnSpPr/>
              <p:nvPr/>
            </p:nvCxnSpPr>
            <p:spPr bwMode="auto">
              <a:xfrm>
                <a:off x="5486400" y="1143000"/>
                <a:ext cx="228600" cy="0"/>
              </a:xfrm>
              <a:prstGeom prst="line">
                <a:avLst/>
              </a:prstGeom>
              <a:grpFill/>
              <a:ln w="25400" cap="flat" cmpd="sng" algn="ctr">
                <a:solidFill>
                  <a:schemeClr val="tx1"/>
                </a:solidFill>
                <a:prstDash val="solid"/>
                <a:round/>
                <a:headEnd type="none" w="med" len="med"/>
                <a:tailEnd type="none" w="med" len="med"/>
              </a:ln>
              <a:effectLst/>
            </p:spPr>
          </p:cxnSp>
          <p:cxnSp>
            <p:nvCxnSpPr>
              <p:cNvPr id="171" name="Straight Connector 170"/>
              <p:cNvCxnSpPr/>
              <p:nvPr/>
            </p:nvCxnSpPr>
            <p:spPr bwMode="auto">
              <a:xfrm>
                <a:off x="4953000" y="1143000"/>
                <a:ext cx="228600" cy="0"/>
              </a:xfrm>
              <a:prstGeom prst="line">
                <a:avLst/>
              </a:prstGeom>
              <a:grpFill/>
              <a:ln w="25400" cap="flat" cmpd="sng" algn="ctr">
                <a:solidFill>
                  <a:schemeClr val="tx1"/>
                </a:solidFill>
                <a:prstDash val="solid"/>
                <a:round/>
                <a:headEnd type="none" w="med" len="med"/>
                <a:tailEnd type="none" w="med" len="med"/>
              </a:ln>
              <a:effectLst/>
            </p:spPr>
          </p:cxnSp>
        </p:grpSp>
        <p:cxnSp>
          <p:nvCxnSpPr>
            <p:cNvPr id="172" name="Straight Arrow Connector 171"/>
            <p:cNvCxnSpPr/>
            <p:nvPr/>
          </p:nvCxnSpPr>
          <p:spPr bwMode="auto">
            <a:xfrm>
              <a:off x="7239000" y="5486399"/>
              <a:ext cx="1143000" cy="1588"/>
            </a:xfrm>
            <a:prstGeom prst="straightConnector1">
              <a:avLst/>
            </a:prstGeom>
            <a:ln>
              <a:headEnd type="none" w="med" len="med"/>
              <a:tailEnd type="triangle" w="lg" len="med"/>
            </a:ln>
          </p:spPr>
          <p:style>
            <a:lnRef idx="2">
              <a:schemeClr val="dk1"/>
            </a:lnRef>
            <a:fillRef idx="0">
              <a:schemeClr val="dk1"/>
            </a:fillRef>
            <a:effectRef idx="1">
              <a:schemeClr val="dk1"/>
            </a:effectRef>
            <a:fontRef idx="minor">
              <a:schemeClr val="tx1"/>
            </a:fontRef>
          </p:style>
        </p:cxnSp>
        <p:sp>
          <p:nvSpPr>
            <p:cNvPr id="173" name="Rectangle 63"/>
            <p:cNvSpPr>
              <a:spLocks noChangeArrowheads="1"/>
            </p:cNvSpPr>
            <p:nvPr/>
          </p:nvSpPr>
          <p:spPr bwMode="auto">
            <a:xfrm>
              <a:off x="7239000" y="5410199"/>
              <a:ext cx="1143000" cy="381000"/>
            </a:xfrm>
            <a:prstGeom prst="rect">
              <a:avLst/>
            </a:prstGeom>
            <a:noFill/>
            <a:ln w="9525">
              <a:noFill/>
              <a:miter lim="800000"/>
              <a:headEnd/>
              <a:tailEnd/>
            </a:ln>
          </p:spPr>
          <p:txBody>
            <a:bodyPr anchor="ctr"/>
            <a:lstStyle/>
            <a:p>
              <a:pPr algn="ctr" eaLnBrk="1" hangingPunct="1">
                <a:defRPr/>
              </a:pPr>
              <a:r>
                <a:rPr lang="en-US" altLang="zh-TW" sz="1400" b="1" dirty="0" smtClean="0">
                  <a:solidFill>
                    <a:srgbClr val="000000"/>
                  </a:solidFill>
                  <a:latin typeface="+mn-lt"/>
                  <a:ea typeface="PMingLiU" pitchFamily="18" charset="-120"/>
                </a:rPr>
                <a:t>Time</a:t>
              </a:r>
              <a:endParaRPr lang="en-US" altLang="zh-TW" sz="1400" b="1" baseline="-25000" dirty="0">
                <a:solidFill>
                  <a:srgbClr val="000000"/>
                </a:solidFill>
                <a:latin typeface="+mn-lt"/>
                <a:ea typeface="PMingLiU" pitchFamily="18" charset="-120"/>
              </a:endParaRPr>
            </a:p>
          </p:txBody>
        </p:sp>
        <p:sp>
          <p:nvSpPr>
            <p:cNvPr id="178" name="Freeform 177"/>
            <p:cNvSpPr/>
            <p:nvPr/>
          </p:nvSpPr>
          <p:spPr bwMode="auto">
            <a:xfrm>
              <a:off x="7315200" y="4290717"/>
              <a:ext cx="914400" cy="357482"/>
            </a:xfrm>
            <a:custGeom>
              <a:avLst/>
              <a:gdLst>
                <a:gd name="connsiteX0" fmla="*/ 0 w 1143000"/>
                <a:gd name="connsiteY0" fmla="*/ 0 h 304800"/>
                <a:gd name="connsiteX1" fmla="*/ 1143000 w 1143000"/>
                <a:gd name="connsiteY1" fmla="*/ 0 h 304800"/>
                <a:gd name="connsiteX2" fmla="*/ 1143000 w 1143000"/>
                <a:gd name="connsiteY2" fmla="*/ 304800 h 304800"/>
                <a:gd name="connsiteX3" fmla="*/ 0 w 1143000"/>
                <a:gd name="connsiteY3" fmla="*/ 304800 h 304800"/>
                <a:gd name="connsiteX4" fmla="*/ 0 w 1143000"/>
                <a:gd name="connsiteY4" fmla="*/ 0 h 304800"/>
                <a:gd name="connsiteX0" fmla="*/ 0 w 1143000"/>
                <a:gd name="connsiteY0" fmla="*/ 0 h 304800"/>
                <a:gd name="connsiteX1" fmla="*/ 990600 w 1143000"/>
                <a:gd name="connsiteY1" fmla="*/ 76200 h 304800"/>
                <a:gd name="connsiteX2" fmla="*/ 1143000 w 1143000"/>
                <a:gd name="connsiteY2" fmla="*/ 0 h 304800"/>
                <a:gd name="connsiteX3" fmla="*/ 1143000 w 1143000"/>
                <a:gd name="connsiteY3" fmla="*/ 304800 h 304800"/>
                <a:gd name="connsiteX4" fmla="*/ 0 w 1143000"/>
                <a:gd name="connsiteY4" fmla="*/ 304800 h 304800"/>
                <a:gd name="connsiteX5" fmla="*/ 0 w 1143000"/>
                <a:gd name="connsiteY5" fmla="*/ 0 h 304800"/>
                <a:gd name="connsiteX0" fmla="*/ 0 w 1143000"/>
                <a:gd name="connsiteY0" fmla="*/ 0 h 304800"/>
                <a:gd name="connsiteX1" fmla="*/ 990600 w 1143000"/>
                <a:gd name="connsiteY1" fmla="*/ 76200 h 304800"/>
                <a:gd name="connsiteX2" fmla="*/ 1143000 w 1143000"/>
                <a:gd name="connsiteY2" fmla="*/ 304800 h 304800"/>
                <a:gd name="connsiteX3" fmla="*/ 1143000 w 1143000"/>
                <a:gd name="connsiteY3" fmla="*/ 304800 h 304800"/>
                <a:gd name="connsiteX4" fmla="*/ 0 w 1143000"/>
                <a:gd name="connsiteY4" fmla="*/ 304800 h 304800"/>
                <a:gd name="connsiteX5" fmla="*/ 0 w 1143000"/>
                <a:gd name="connsiteY5"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38100 h 342900"/>
                <a:gd name="connsiteX1" fmla="*/ 685800 w 1143000"/>
                <a:gd name="connsiteY1" fmla="*/ 38100 h 342900"/>
                <a:gd name="connsiteX2" fmla="*/ 762000 w 1143000"/>
                <a:gd name="connsiteY2" fmla="*/ 266700 h 342900"/>
                <a:gd name="connsiteX3" fmla="*/ 990600 w 1143000"/>
                <a:gd name="connsiteY3" fmla="*/ 114300 h 342900"/>
                <a:gd name="connsiteX4" fmla="*/ 1143000 w 1143000"/>
                <a:gd name="connsiteY4" fmla="*/ 342900 h 342900"/>
                <a:gd name="connsiteX5" fmla="*/ 1143000 w 1143000"/>
                <a:gd name="connsiteY5" fmla="*/ 342900 h 342900"/>
                <a:gd name="connsiteX6" fmla="*/ 0 w 1143000"/>
                <a:gd name="connsiteY6" fmla="*/ 342900 h 342900"/>
                <a:gd name="connsiteX7" fmla="*/ 0 w 1143000"/>
                <a:gd name="connsiteY7" fmla="*/ 38100 h 342900"/>
                <a:gd name="connsiteX0" fmla="*/ 0 w 1143000"/>
                <a:gd name="connsiteY0" fmla="*/ 159456 h 464256"/>
                <a:gd name="connsiteX1" fmla="*/ 685800 w 1143000"/>
                <a:gd name="connsiteY1" fmla="*/ 159456 h 464256"/>
                <a:gd name="connsiteX2" fmla="*/ 762000 w 1143000"/>
                <a:gd name="connsiteY2" fmla="*/ 388056 h 464256"/>
                <a:gd name="connsiteX3" fmla="*/ 990600 w 1143000"/>
                <a:gd name="connsiteY3" fmla="*/ 235656 h 464256"/>
                <a:gd name="connsiteX4" fmla="*/ 1143000 w 1143000"/>
                <a:gd name="connsiteY4" fmla="*/ 464256 h 464256"/>
                <a:gd name="connsiteX5" fmla="*/ 1143000 w 1143000"/>
                <a:gd name="connsiteY5" fmla="*/ 464256 h 464256"/>
                <a:gd name="connsiteX6" fmla="*/ 0 w 1143000"/>
                <a:gd name="connsiteY6" fmla="*/ 464256 h 464256"/>
                <a:gd name="connsiteX7" fmla="*/ 0 w 1143000"/>
                <a:gd name="connsiteY7" fmla="*/ 159456 h 464256"/>
                <a:gd name="connsiteX0" fmla="*/ 0 w 1143000"/>
                <a:gd name="connsiteY0" fmla="*/ 173567 h 478367"/>
                <a:gd name="connsiteX1" fmla="*/ 685800 w 1143000"/>
                <a:gd name="connsiteY1" fmla="*/ 173567 h 478367"/>
                <a:gd name="connsiteX2" fmla="*/ 762000 w 1143000"/>
                <a:gd name="connsiteY2" fmla="*/ 402167 h 478367"/>
                <a:gd name="connsiteX3" fmla="*/ 990600 w 1143000"/>
                <a:gd name="connsiteY3" fmla="*/ 249767 h 478367"/>
                <a:gd name="connsiteX4" fmla="*/ 1143000 w 1143000"/>
                <a:gd name="connsiteY4" fmla="*/ 478367 h 478367"/>
                <a:gd name="connsiteX5" fmla="*/ 1143000 w 1143000"/>
                <a:gd name="connsiteY5" fmla="*/ 478367 h 478367"/>
                <a:gd name="connsiteX6" fmla="*/ 0 w 1143000"/>
                <a:gd name="connsiteY6" fmla="*/ 478367 h 478367"/>
                <a:gd name="connsiteX7" fmla="*/ 0 w 1143000"/>
                <a:gd name="connsiteY7" fmla="*/ 173567 h 478367"/>
                <a:gd name="connsiteX0" fmla="*/ 0 w 1143000"/>
                <a:gd name="connsiteY0" fmla="*/ 65381 h 370181"/>
                <a:gd name="connsiteX1" fmla="*/ 457200 w 1143000"/>
                <a:gd name="connsiteY1" fmla="*/ 293982 h 370181"/>
                <a:gd name="connsiteX2" fmla="*/ 685800 w 1143000"/>
                <a:gd name="connsiteY2" fmla="*/ 65381 h 370181"/>
                <a:gd name="connsiteX3" fmla="*/ 762000 w 1143000"/>
                <a:gd name="connsiteY3" fmla="*/ 293981 h 370181"/>
                <a:gd name="connsiteX4" fmla="*/ 990600 w 1143000"/>
                <a:gd name="connsiteY4" fmla="*/ 141581 h 370181"/>
                <a:gd name="connsiteX5" fmla="*/ 1143000 w 1143000"/>
                <a:gd name="connsiteY5" fmla="*/ 370181 h 370181"/>
                <a:gd name="connsiteX6" fmla="*/ 1143000 w 1143000"/>
                <a:gd name="connsiteY6" fmla="*/ 370181 h 370181"/>
                <a:gd name="connsiteX7" fmla="*/ 0 w 1143000"/>
                <a:gd name="connsiteY7" fmla="*/ 370181 h 370181"/>
                <a:gd name="connsiteX8" fmla="*/ 0 w 1143000"/>
                <a:gd name="connsiteY8" fmla="*/ 65381 h 370181"/>
                <a:gd name="connsiteX0" fmla="*/ 0 w 1143000"/>
                <a:gd name="connsiteY0" fmla="*/ 357482 h 357482"/>
                <a:gd name="connsiteX1" fmla="*/ 457200 w 1143000"/>
                <a:gd name="connsiteY1" fmla="*/ 281282 h 357482"/>
                <a:gd name="connsiteX2" fmla="*/ 685800 w 1143000"/>
                <a:gd name="connsiteY2" fmla="*/ 52681 h 357482"/>
                <a:gd name="connsiteX3" fmla="*/ 762000 w 1143000"/>
                <a:gd name="connsiteY3" fmla="*/ 281281 h 357482"/>
                <a:gd name="connsiteX4" fmla="*/ 990600 w 1143000"/>
                <a:gd name="connsiteY4" fmla="*/ 128881 h 357482"/>
                <a:gd name="connsiteX5" fmla="*/ 1143000 w 1143000"/>
                <a:gd name="connsiteY5" fmla="*/ 357481 h 357482"/>
                <a:gd name="connsiteX6" fmla="*/ 1143000 w 1143000"/>
                <a:gd name="connsiteY6" fmla="*/ 357481 h 357482"/>
                <a:gd name="connsiteX7" fmla="*/ 0 w 1143000"/>
                <a:gd name="connsiteY7" fmla="*/ 357481 h 357482"/>
                <a:gd name="connsiteX8" fmla="*/ 0 w 1143000"/>
                <a:gd name="connsiteY8" fmla="*/ 357482 h 357482"/>
                <a:gd name="connsiteX0" fmla="*/ 0 w 1143000"/>
                <a:gd name="connsiteY0" fmla="*/ 357482 h 357482"/>
                <a:gd name="connsiteX1" fmla="*/ 228600 w 1143000"/>
                <a:gd name="connsiteY1" fmla="*/ 52681 h 357482"/>
                <a:gd name="connsiteX2" fmla="*/ 457200 w 1143000"/>
                <a:gd name="connsiteY2" fmla="*/ 281282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838200 w 1143000"/>
                <a:gd name="connsiteY4" fmla="*/ 2050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 h="357482">
                  <a:moveTo>
                    <a:pt x="0" y="357482"/>
                  </a:moveTo>
                  <a:cubicBezTo>
                    <a:pt x="30104" y="348545"/>
                    <a:pt x="152400" y="90781"/>
                    <a:pt x="228600" y="52681"/>
                  </a:cubicBezTo>
                  <a:cubicBezTo>
                    <a:pt x="304800" y="14581"/>
                    <a:pt x="381000" y="128881"/>
                    <a:pt x="457200" y="128881"/>
                  </a:cubicBezTo>
                  <a:cubicBezTo>
                    <a:pt x="533400" y="128881"/>
                    <a:pt x="635941" y="0"/>
                    <a:pt x="685800" y="52681"/>
                  </a:cubicBezTo>
                  <a:cubicBezTo>
                    <a:pt x="812800" y="90781"/>
                    <a:pt x="787870" y="222955"/>
                    <a:pt x="838200" y="205081"/>
                  </a:cubicBezTo>
                  <a:cubicBezTo>
                    <a:pt x="1038577" y="216370"/>
                    <a:pt x="914400" y="179681"/>
                    <a:pt x="990600" y="128881"/>
                  </a:cubicBezTo>
                  <a:cubicBezTo>
                    <a:pt x="1114778" y="100659"/>
                    <a:pt x="1092200" y="281281"/>
                    <a:pt x="1143000" y="357481"/>
                  </a:cubicBezTo>
                  <a:lnTo>
                    <a:pt x="1143000" y="357481"/>
                  </a:lnTo>
                  <a:lnTo>
                    <a:pt x="0" y="357481"/>
                  </a:lnTo>
                  <a:lnTo>
                    <a:pt x="0" y="357482"/>
                  </a:lnTo>
                  <a:close/>
                </a:path>
              </a:pathLst>
            </a:custGeom>
            <a:gradFill flip="none" rotWithShape="1">
              <a:gsLst>
                <a:gs pos="0">
                  <a:srgbClr val="FF3399"/>
                </a:gs>
                <a:gs pos="25000">
                  <a:srgbClr val="FF6633"/>
                </a:gs>
                <a:gs pos="50000">
                  <a:srgbClr val="FFFF00"/>
                </a:gs>
                <a:gs pos="75000">
                  <a:srgbClr val="01A78F"/>
                </a:gs>
                <a:gs pos="100000">
                  <a:srgbClr val="3366FF"/>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cxnSp>
          <p:nvCxnSpPr>
            <p:cNvPr id="179" name="Straight Arrow Connector 178"/>
            <p:cNvCxnSpPr/>
            <p:nvPr/>
          </p:nvCxnSpPr>
          <p:spPr bwMode="auto">
            <a:xfrm>
              <a:off x="7239000" y="4648199"/>
              <a:ext cx="1143000" cy="1588"/>
            </a:xfrm>
            <a:prstGeom prst="straightConnector1">
              <a:avLst/>
            </a:prstGeom>
            <a:ln>
              <a:headEnd type="none" w="med" len="med"/>
              <a:tailEnd type="triangle" w="lg" len="med"/>
            </a:ln>
          </p:spPr>
          <p:style>
            <a:lnRef idx="2">
              <a:schemeClr val="dk1"/>
            </a:lnRef>
            <a:fillRef idx="0">
              <a:schemeClr val="dk1"/>
            </a:fillRef>
            <a:effectRef idx="1">
              <a:schemeClr val="dk1"/>
            </a:effectRef>
            <a:fontRef idx="minor">
              <a:schemeClr val="tx1"/>
            </a:fontRef>
          </p:style>
        </p:cxnSp>
        <p:sp>
          <p:nvSpPr>
            <p:cNvPr id="180" name="Rectangle 63"/>
            <p:cNvSpPr>
              <a:spLocks noChangeArrowheads="1"/>
            </p:cNvSpPr>
            <p:nvPr/>
          </p:nvSpPr>
          <p:spPr bwMode="auto">
            <a:xfrm>
              <a:off x="7239000" y="4571999"/>
              <a:ext cx="1143000" cy="381000"/>
            </a:xfrm>
            <a:prstGeom prst="rect">
              <a:avLst/>
            </a:prstGeom>
            <a:noFill/>
            <a:ln w="9525">
              <a:noFill/>
              <a:miter lim="800000"/>
              <a:headEnd/>
              <a:tailEnd/>
            </a:ln>
          </p:spPr>
          <p:txBody>
            <a:bodyPr anchor="ctr"/>
            <a:lstStyle/>
            <a:p>
              <a:pPr algn="ctr">
                <a:defRPr/>
              </a:pPr>
              <a:r>
                <a:rPr lang="en-US" altLang="zh-TW" sz="1400" b="1" dirty="0">
                  <a:solidFill>
                    <a:srgbClr val="000000"/>
                  </a:solidFill>
                  <a:ea typeface="PMingLiU" pitchFamily="18" charset="-120"/>
                </a:rPr>
                <a:t>Wavelength</a:t>
              </a:r>
              <a:endParaRPr lang="en-US" altLang="zh-TW" sz="1400" b="1" baseline="-25000" dirty="0">
                <a:solidFill>
                  <a:srgbClr val="000000"/>
                </a:solidFill>
                <a:ea typeface="PMingLiU" pitchFamily="18" charset="-120"/>
              </a:endParaRPr>
            </a:p>
          </p:txBody>
        </p:sp>
        <p:sp>
          <p:nvSpPr>
            <p:cNvPr id="184" name="Right Arrow 183"/>
            <p:cNvSpPr/>
            <p:nvPr/>
          </p:nvSpPr>
          <p:spPr bwMode="auto">
            <a:xfrm rot="16200000">
              <a:off x="5372100" y="5372100"/>
              <a:ext cx="1143000" cy="762000"/>
            </a:xfrm>
            <a:prstGeom prst="rightArrow">
              <a:avLst/>
            </a:prstGeom>
            <a:solidFill>
              <a:srgbClr val="FFFF00"/>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0" tIns="45720" rIns="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1050" b="1" i="0" u="none" strike="noStrike" cap="none" normalizeH="0" baseline="0" dirty="0" smtClean="0">
                  <a:ln>
                    <a:noFill/>
                  </a:ln>
                  <a:solidFill>
                    <a:srgbClr val="FF0000"/>
                  </a:solidFill>
                  <a:effectLst/>
                  <a:latin typeface="Arial" pitchFamily="34" charset="0"/>
                </a:rPr>
                <a:t>Optical Pump</a:t>
              </a:r>
              <a:endParaRPr kumimoji="0" lang="en-US" sz="2400" b="1" i="0" u="none" strike="noStrike" cap="none" normalizeH="0" baseline="0" dirty="0" smtClean="0">
                <a:ln>
                  <a:noFill/>
                </a:ln>
                <a:solidFill>
                  <a:srgbClr val="FF0000"/>
                </a:solidFill>
                <a:effectLst/>
                <a:latin typeface="Arial" pitchFamily="34" charset="0"/>
              </a:endParaRPr>
            </a:p>
          </p:txBody>
        </p:sp>
        <p:sp>
          <p:nvSpPr>
            <p:cNvPr id="191" name="Rectangle 63"/>
            <p:cNvSpPr>
              <a:spLocks noChangeArrowheads="1"/>
            </p:cNvSpPr>
            <p:nvPr/>
          </p:nvSpPr>
          <p:spPr bwMode="auto">
            <a:xfrm>
              <a:off x="5105400" y="3962400"/>
              <a:ext cx="1219200" cy="457200"/>
            </a:xfrm>
            <a:prstGeom prst="rect">
              <a:avLst/>
            </a:prstGeom>
            <a:noFill/>
            <a:ln w="9525">
              <a:noFill/>
              <a:miter lim="800000"/>
              <a:headEnd/>
              <a:tailEnd/>
            </a:ln>
          </p:spPr>
          <p:txBody>
            <a:bodyPr anchor="ctr"/>
            <a:lstStyle/>
            <a:p>
              <a:pPr>
                <a:defRPr/>
              </a:pPr>
              <a:r>
                <a:rPr lang="en-US" altLang="zh-TW" sz="1400" b="1" dirty="0" smtClean="0">
                  <a:solidFill>
                    <a:srgbClr val="000000"/>
                  </a:solidFill>
                  <a:ea typeface="PMingLiU" pitchFamily="18" charset="-120"/>
                </a:rPr>
                <a:t>Dispersive Fiber</a:t>
              </a:r>
              <a:endParaRPr lang="en-US" altLang="zh-TW" sz="1400" b="1" baseline="-25000" dirty="0">
                <a:solidFill>
                  <a:srgbClr val="000000"/>
                </a:solidFill>
                <a:latin typeface="+mn-lt"/>
                <a:ea typeface="PMingLiU" pitchFamily="18" charset="-120"/>
              </a:endParaRPr>
            </a:p>
          </p:txBody>
        </p:sp>
      </p:grpSp>
      <p:grpSp>
        <p:nvGrpSpPr>
          <p:cNvPr id="4" name="Group 3"/>
          <p:cNvGrpSpPr/>
          <p:nvPr/>
        </p:nvGrpSpPr>
        <p:grpSpPr>
          <a:xfrm>
            <a:off x="350065" y="4213577"/>
            <a:ext cx="3002735" cy="1806223"/>
            <a:chOff x="350065" y="4213577"/>
            <a:chExt cx="3002735" cy="1806223"/>
          </a:xfrm>
        </p:grpSpPr>
        <p:sp>
          <p:nvSpPr>
            <p:cNvPr id="189" name="Rectangle 63"/>
            <p:cNvSpPr>
              <a:spLocks noChangeArrowheads="1"/>
            </p:cNvSpPr>
            <p:nvPr/>
          </p:nvSpPr>
          <p:spPr bwMode="auto">
            <a:xfrm>
              <a:off x="609600" y="5562600"/>
              <a:ext cx="1219200" cy="457200"/>
            </a:xfrm>
            <a:prstGeom prst="rect">
              <a:avLst/>
            </a:prstGeom>
            <a:noFill/>
            <a:ln w="9525">
              <a:noFill/>
              <a:miter lim="800000"/>
              <a:headEnd/>
              <a:tailEnd/>
            </a:ln>
          </p:spPr>
          <p:txBody>
            <a:bodyPr anchor="ctr"/>
            <a:lstStyle/>
            <a:p>
              <a:pPr algn="ctr">
                <a:defRPr/>
              </a:pPr>
              <a:r>
                <a:rPr lang="en-US" altLang="zh-TW" sz="1400" b="1" dirty="0" smtClean="0">
                  <a:solidFill>
                    <a:srgbClr val="000000"/>
                  </a:solidFill>
                  <a:ea typeface="PMingLiU" pitchFamily="18" charset="-120"/>
                </a:rPr>
                <a:t>Real-time </a:t>
              </a:r>
              <a:br>
                <a:rPr lang="en-US" altLang="zh-TW" sz="1400" b="1" dirty="0" smtClean="0">
                  <a:solidFill>
                    <a:srgbClr val="000000"/>
                  </a:solidFill>
                  <a:ea typeface="PMingLiU" pitchFamily="18" charset="-120"/>
                </a:rPr>
              </a:br>
              <a:r>
                <a:rPr lang="en-US" altLang="zh-TW" sz="1400" b="1" dirty="0" smtClean="0">
                  <a:solidFill>
                    <a:srgbClr val="000000"/>
                  </a:solidFill>
                  <a:ea typeface="PMingLiU" pitchFamily="18" charset="-120"/>
                </a:rPr>
                <a:t>Digitizer</a:t>
              </a:r>
              <a:endParaRPr lang="en-US" altLang="zh-TW" sz="1400" b="1" baseline="-25000" dirty="0">
                <a:solidFill>
                  <a:srgbClr val="000000"/>
                </a:solidFill>
                <a:latin typeface="+mn-lt"/>
                <a:ea typeface="PMingLiU" pitchFamily="18" charset="-120"/>
              </a:endParaRPr>
            </a:p>
          </p:txBody>
        </p:sp>
        <p:pic>
          <p:nvPicPr>
            <p:cNvPr id="152" name="Picture 151"/>
            <p:cNvPicPr>
              <a:picLocks noChangeAspect="1" noChangeArrowheads="1"/>
            </p:cNvPicPr>
            <p:nvPr/>
          </p:nvPicPr>
          <p:blipFill>
            <a:blip r:embed="rId4" cstate="print"/>
            <a:srcRect/>
            <a:stretch>
              <a:fillRect/>
            </a:stretch>
          </p:blipFill>
          <p:spPr bwMode="auto">
            <a:xfrm>
              <a:off x="350065" y="4419599"/>
              <a:ext cx="1707335" cy="1098903"/>
            </a:xfrm>
            <a:prstGeom prst="rect">
              <a:avLst/>
            </a:prstGeom>
            <a:noFill/>
            <a:ln w="9525">
              <a:noFill/>
              <a:miter lim="800000"/>
              <a:headEnd/>
              <a:tailEnd/>
            </a:ln>
          </p:spPr>
        </p:pic>
        <p:sp>
          <p:nvSpPr>
            <p:cNvPr id="164" name="Right Arrow 163"/>
            <p:cNvSpPr/>
            <p:nvPr/>
          </p:nvSpPr>
          <p:spPr bwMode="auto">
            <a:xfrm flipH="1">
              <a:off x="3048000" y="4686299"/>
              <a:ext cx="304800" cy="304800"/>
            </a:xfrm>
            <a:prstGeom prst="rightArrow">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sp>
          <p:nvSpPr>
            <p:cNvPr id="166" name="Rectangle 63"/>
            <p:cNvSpPr>
              <a:spLocks noChangeArrowheads="1"/>
            </p:cNvSpPr>
            <p:nvPr/>
          </p:nvSpPr>
          <p:spPr bwMode="auto">
            <a:xfrm>
              <a:off x="1981200" y="4213577"/>
              <a:ext cx="1295400" cy="381000"/>
            </a:xfrm>
            <a:prstGeom prst="rect">
              <a:avLst/>
            </a:prstGeom>
            <a:noFill/>
            <a:ln w="9525">
              <a:noFill/>
              <a:miter lim="800000"/>
              <a:headEnd/>
              <a:tailEnd/>
            </a:ln>
          </p:spPr>
          <p:txBody>
            <a:bodyPr anchor="ctr"/>
            <a:lstStyle/>
            <a:p>
              <a:pPr algn="ctr" eaLnBrk="1" hangingPunct="1">
                <a:defRPr/>
              </a:pPr>
              <a:r>
                <a:rPr lang="en-US" altLang="zh-TW" sz="1400" b="1" dirty="0" smtClean="0">
                  <a:solidFill>
                    <a:srgbClr val="000000"/>
                  </a:solidFill>
                  <a:latin typeface="+mn-lt"/>
                  <a:ea typeface="PMingLiU" pitchFamily="18" charset="-120"/>
                </a:rPr>
                <a:t>Photodetector</a:t>
              </a:r>
              <a:endParaRPr lang="en-US" altLang="zh-TW" sz="1400" b="1" baseline="-25000" dirty="0">
                <a:solidFill>
                  <a:srgbClr val="000000"/>
                </a:solidFill>
                <a:latin typeface="+mn-lt"/>
                <a:ea typeface="PMingLiU" pitchFamily="18" charset="-120"/>
              </a:endParaRPr>
            </a:p>
          </p:txBody>
        </p:sp>
        <p:pic>
          <p:nvPicPr>
            <p:cNvPr id="187" name="Picture 2"/>
            <p:cNvPicPr>
              <a:picLocks noChangeAspect="1" noChangeArrowheads="1"/>
            </p:cNvPicPr>
            <p:nvPr/>
          </p:nvPicPr>
          <p:blipFill>
            <a:blip r:embed="rId5" cstate="print"/>
            <a:srcRect/>
            <a:stretch>
              <a:fillRect/>
            </a:stretch>
          </p:blipFill>
          <p:spPr bwMode="auto">
            <a:xfrm>
              <a:off x="2286000" y="4571999"/>
              <a:ext cx="685800" cy="685800"/>
            </a:xfrm>
            <a:prstGeom prst="rect">
              <a:avLst/>
            </a:prstGeom>
            <a:noFill/>
            <a:ln w="9525">
              <a:noFill/>
              <a:miter lim="800000"/>
              <a:headEnd/>
              <a:tailEnd/>
            </a:ln>
          </p:spPr>
        </p:pic>
        <p:sp>
          <p:nvSpPr>
            <p:cNvPr id="192" name="Freeform 191"/>
            <p:cNvSpPr/>
            <p:nvPr/>
          </p:nvSpPr>
          <p:spPr bwMode="auto">
            <a:xfrm>
              <a:off x="350065" y="4653279"/>
              <a:ext cx="778329" cy="363220"/>
            </a:xfrm>
            <a:custGeom>
              <a:avLst/>
              <a:gdLst>
                <a:gd name="connsiteX0" fmla="*/ 0 w 1143000"/>
                <a:gd name="connsiteY0" fmla="*/ 0 h 304800"/>
                <a:gd name="connsiteX1" fmla="*/ 1143000 w 1143000"/>
                <a:gd name="connsiteY1" fmla="*/ 0 h 304800"/>
                <a:gd name="connsiteX2" fmla="*/ 1143000 w 1143000"/>
                <a:gd name="connsiteY2" fmla="*/ 304800 h 304800"/>
                <a:gd name="connsiteX3" fmla="*/ 0 w 1143000"/>
                <a:gd name="connsiteY3" fmla="*/ 304800 h 304800"/>
                <a:gd name="connsiteX4" fmla="*/ 0 w 1143000"/>
                <a:gd name="connsiteY4" fmla="*/ 0 h 304800"/>
                <a:gd name="connsiteX0" fmla="*/ 0 w 1143000"/>
                <a:gd name="connsiteY0" fmla="*/ 0 h 304800"/>
                <a:gd name="connsiteX1" fmla="*/ 990600 w 1143000"/>
                <a:gd name="connsiteY1" fmla="*/ 76200 h 304800"/>
                <a:gd name="connsiteX2" fmla="*/ 1143000 w 1143000"/>
                <a:gd name="connsiteY2" fmla="*/ 0 h 304800"/>
                <a:gd name="connsiteX3" fmla="*/ 1143000 w 1143000"/>
                <a:gd name="connsiteY3" fmla="*/ 304800 h 304800"/>
                <a:gd name="connsiteX4" fmla="*/ 0 w 1143000"/>
                <a:gd name="connsiteY4" fmla="*/ 304800 h 304800"/>
                <a:gd name="connsiteX5" fmla="*/ 0 w 1143000"/>
                <a:gd name="connsiteY5" fmla="*/ 0 h 304800"/>
                <a:gd name="connsiteX0" fmla="*/ 0 w 1143000"/>
                <a:gd name="connsiteY0" fmla="*/ 0 h 304800"/>
                <a:gd name="connsiteX1" fmla="*/ 990600 w 1143000"/>
                <a:gd name="connsiteY1" fmla="*/ 76200 h 304800"/>
                <a:gd name="connsiteX2" fmla="*/ 1143000 w 1143000"/>
                <a:gd name="connsiteY2" fmla="*/ 304800 h 304800"/>
                <a:gd name="connsiteX3" fmla="*/ 1143000 w 1143000"/>
                <a:gd name="connsiteY3" fmla="*/ 304800 h 304800"/>
                <a:gd name="connsiteX4" fmla="*/ 0 w 1143000"/>
                <a:gd name="connsiteY4" fmla="*/ 304800 h 304800"/>
                <a:gd name="connsiteX5" fmla="*/ 0 w 1143000"/>
                <a:gd name="connsiteY5"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0 h 304800"/>
                <a:gd name="connsiteX1" fmla="*/ 762000 w 1143000"/>
                <a:gd name="connsiteY1" fmla="*/ 228600 h 304800"/>
                <a:gd name="connsiteX2" fmla="*/ 990600 w 1143000"/>
                <a:gd name="connsiteY2" fmla="*/ 76200 h 304800"/>
                <a:gd name="connsiteX3" fmla="*/ 1143000 w 1143000"/>
                <a:gd name="connsiteY3" fmla="*/ 304800 h 304800"/>
                <a:gd name="connsiteX4" fmla="*/ 1143000 w 1143000"/>
                <a:gd name="connsiteY4" fmla="*/ 304800 h 304800"/>
                <a:gd name="connsiteX5" fmla="*/ 0 w 1143000"/>
                <a:gd name="connsiteY5" fmla="*/ 304800 h 304800"/>
                <a:gd name="connsiteX6" fmla="*/ 0 w 1143000"/>
                <a:gd name="connsiteY6" fmla="*/ 0 h 304800"/>
                <a:gd name="connsiteX0" fmla="*/ 0 w 1143000"/>
                <a:gd name="connsiteY0" fmla="*/ 38100 h 342900"/>
                <a:gd name="connsiteX1" fmla="*/ 685800 w 1143000"/>
                <a:gd name="connsiteY1" fmla="*/ 38100 h 342900"/>
                <a:gd name="connsiteX2" fmla="*/ 762000 w 1143000"/>
                <a:gd name="connsiteY2" fmla="*/ 266700 h 342900"/>
                <a:gd name="connsiteX3" fmla="*/ 990600 w 1143000"/>
                <a:gd name="connsiteY3" fmla="*/ 114300 h 342900"/>
                <a:gd name="connsiteX4" fmla="*/ 1143000 w 1143000"/>
                <a:gd name="connsiteY4" fmla="*/ 342900 h 342900"/>
                <a:gd name="connsiteX5" fmla="*/ 1143000 w 1143000"/>
                <a:gd name="connsiteY5" fmla="*/ 342900 h 342900"/>
                <a:gd name="connsiteX6" fmla="*/ 0 w 1143000"/>
                <a:gd name="connsiteY6" fmla="*/ 342900 h 342900"/>
                <a:gd name="connsiteX7" fmla="*/ 0 w 1143000"/>
                <a:gd name="connsiteY7" fmla="*/ 38100 h 342900"/>
                <a:gd name="connsiteX0" fmla="*/ 0 w 1143000"/>
                <a:gd name="connsiteY0" fmla="*/ 159456 h 464256"/>
                <a:gd name="connsiteX1" fmla="*/ 685800 w 1143000"/>
                <a:gd name="connsiteY1" fmla="*/ 159456 h 464256"/>
                <a:gd name="connsiteX2" fmla="*/ 762000 w 1143000"/>
                <a:gd name="connsiteY2" fmla="*/ 388056 h 464256"/>
                <a:gd name="connsiteX3" fmla="*/ 990600 w 1143000"/>
                <a:gd name="connsiteY3" fmla="*/ 235656 h 464256"/>
                <a:gd name="connsiteX4" fmla="*/ 1143000 w 1143000"/>
                <a:gd name="connsiteY4" fmla="*/ 464256 h 464256"/>
                <a:gd name="connsiteX5" fmla="*/ 1143000 w 1143000"/>
                <a:gd name="connsiteY5" fmla="*/ 464256 h 464256"/>
                <a:gd name="connsiteX6" fmla="*/ 0 w 1143000"/>
                <a:gd name="connsiteY6" fmla="*/ 464256 h 464256"/>
                <a:gd name="connsiteX7" fmla="*/ 0 w 1143000"/>
                <a:gd name="connsiteY7" fmla="*/ 159456 h 464256"/>
                <a:gd name="connsiteX0" fmla="*/ 0 w 1143000"/>
                <a:gd name="connsiteY0" fmla="*/ 173567 h 478367"/>
                <a:gd name="connsiteX1" fmla="*/ 685800 w 1143000"/>
                <a:gd name="connsiteY1" fmla="*/ 173567 h 478367"/>
                <a:gd name="connsiteX2" fmla="*/ 762000 w 1143000"/>
                <a:gd name="connsiteY2" fmla="*/ 402167 h 478367"/>
                <a:gd name="connsiteX3" fmla="*/ 990600 w 1143000"/>
                <a:gd name="connsiteY3" fmla="*/ 249767 h 478367"/>
                <a:gd name="connsiteX4" fmla="*/ 1143000 w 1143000"/>
                <a:gd name="connsiteY4" fmla="*/ 478367 h 478367"/>
                <a:gd name="connsiteX5" fmla="*/ 1143000 w 1143000"/>
                <a:gd name="connsiteY5" fmla="*/ 478367 h 478367"/>
                <a:gd name="connsiteX6" fmla="*/ 0 w 1143000"/>
                <a:gd name="connsiteY6" fmla="*/ 478367 h 478367"/>
                <a:gd name="connsiteX7" fmla="*/ 0 w 1143000"/>
                <a:gd name="connsiteY7" fmla="*/ 173567 h 478367"/>
                <a:gd name="connsiteX0" fmla="*/ 0 w 1143000"/>
                <a:gd name="connsiteY0" fmla="*/ 65381 h 370181"/>
                <a:gd name="connsiteX1" fmla="*/ 457200 w 1143000"/>
                <a:gd name="connsiteY1" fmla="*/ 293982 h 370181"/>
                <a:gd name="connsiteX2" fmla="*/ 685800 w 1143000"/>
                <a:gd name="connsiteY2" fmla="*/ 65381 h 370181"/>
                <a:gd name="connsiteX3" fmla="*/ 762000 w 1143000"/>
                <a:gd name="connsiteY3" fmla="*/ 293981 h 370181"/>
                <a:gd name="connsiteX4" fmla="*/ 990600 w 1143000"/>
                <a:gd name="connsiteY4" fmla="*/ 141581 h 370181"/>
                <a:gd name="connsiteX5" fmla="*/ 1143000 w 1143000"/>
                <a:gd name="connsiteY5" fmla="*/ 370181 h 370181"/>
                <a:gd name="connsiteX6" fmla="*/ 1143000 w 1143000"/>
                <a:gd name="connsiteY6" fmla="*/ 370181 h 370181"/>
                <a:gd name="connsiteX7" fmla="*/ 0 w 1143000"/>
                <a:gd name="connsiteY7" fmla="*/ 370181 h 370181"/>
                <a:gd name="connsiteX8" fmla="*/ 0 w 1143000"/>
                <a:gd name="connsiteY8" fmla="*/ 65381 h 370181"/>
                <a:gd name="connsiteX0" fmla="*/ 0 w 1143000"/>
                <a:gd name="connsiteY0" fmla="*/ 357482 h 357482"/>
                <a:gd name="connsiteX1" fmla="*/ 457200 w 1143000"/>
                <a:gd name="connsiteY1" fmla="*/ 281282 h 357482"/>
                <a:gd name="connsiteX2" fmla="*/ 685800 w 1143000"/>
                <a:gd name="connsiteY2" fmla="*/ 52681 h 357482"/>
                <a:gd name="connsiteX3" fmla="*/ 762000 w 1143000"/>
                <a:gd name="connsiteY3" fmla="*/ 281281 h 357482"/>
                <a:gd name="connsiteX4" fmla="*/ 990600 w 1143000"/>
                <a:gd name="connsiteY4" fmla="*/ 128881 h 357482"/>
                <a:gd name="connsiteX5" fmla="*/ 1143000 w 1143000"/>
                <a:gd name="connsiteY5" fmla="*/ 357481 h 357482"/>
                <a:gd name="connsiteX6" fmla="*/ 1143000 w 1143000"/>
                <a:gd name="connsiteY6" fmla="*/ 357481 h 357482"/>
                <a:gd name="connsiteX7" fmla="*/ 0 w 1143000"/>
                <a:gd name="connsiteY7" fmla="*/ 357481 h 357482"/>
                <a:gd name="connsiteX8" fmla="*/ 0 w 1143000"/>
                <a:gd name="connsiteY8" fmla="*/ 357482 h 357482"/>
                <a:gd name="connsiteX0" fmla="*/ 0 w 1143000"/>
                <a:gd name="connsiteY0" fmla="*/ 357482 h 357482"/>
                <a:gd name="connsiteX1" fmla="*/ 228600 w 1143000"/>
                <a:gd name="connsiteY1" fmla="*/ 52681 h 357482"/>
                <a:gd name="connsiteX2" fmla="*/ 457200 w 1143000"/>
                <a:gd name="connsiteY2" fmla="*/ 281282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762000 w 1143000"/>
                <a:gd name="connsiteY4" fmla="*/ 2812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 name="connsiteX0" fmla="*/ 0 w 1143000"/>
                <a:gd name="connsiteY0" fmla="*/ 357482 h 357482"/>
                <a:gd name="connsiteX1" fmla="*/ 228600 w 1143000"/>
                <a:gd name="connsiteY1" fmla="*/ 52681 h 357482"/>
                <a:gd name="connsiteX2" fmla="*/ 457200 w 1143000"/>
                <a:gd name="connsiteY2" fmla="*/ 128881 h 357482"/>
                <a:gd name="connsiteX3" fmla="*/ 685800 w 1143000"/>
                <a:gd name="connsiteY3" fmla="*/ 52681 h 357482"/>
                <a:gd name="connsiteX4" fmla="*/ 838200 w 1143000"/>
                <a:gd name="connsiteY4" fmla="*/ 205081 h 357482"/>
                <a:gd name="connsiteX5" fmla="*/ 990600 w 1143000"/>
                <a:gd name="connsiteY5" fmla="*/ 128881 h 357482"/>
                <a:gd name="connsiteX6" fmla="*/ 1143000 w 1143000"/>
                <a:gd name="connsiteY6" fmla="*/ 357481 h 357482"/>
                <a:gd name="connsiteX7" fmla="*/ 1143000 w 1143000"/>
                <a:gd name="connsiteY7" fmla="*/ 357481 h 357482"/>
                <a:gd name="connsiteX8" fmla="*/ 0 w 1143000"/>
                <a:gd name="connsiteY8" fmla="*/ 357481 h 357482"/>
                <a:gd name="connsiteX9" fmla="*/ 0 w 1143000"/>
                <a:gd name="connsiteY9" fmla="*/ 357482 h 35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 h="357482">
                  <a:moveTo>
                    <a:pt x="0" y="357482"/>
                  </a:moveTo>
                  <a:cubicBezTo>
                    <a:pt x="30104" y="348545"/>
                    <a:pt x="152400" y="90781"/>
                    <a:pt x="228600" y="52681"/>
                  </a:cubicBezTo>
                  <a:cubicBezTo>
                    <a:pt x="304800" y="14581"/>
                    <a:pt x="381000" y="128881"/>
                    <a:pt x="457200" y="128881"/>
                  </a:cubicBezTo>
                  <a:cubicBezTo>
                    <a:pt x="533400" y="128881"/>
                    <a:pt x="635941" y="0"/>
                    <a:pt x="685800" y="52681"/>
                  </a:cubicBezTo>
                  <a:cubicBezTo>
                    <a:pt x="812800" y="90781"/>
                    <a:pt x="787870" y="222955"/>
                    <a:pt x="838200" y="205081"/>
                  </a:cubicBezTo>
                  <a:cubicBezTo>
                    <a:pt x="1038577" y="216370"/>
                    <a:pt x="914400" y="179681"/>
                    <a:pt x="990600" y="128881"/>
                  </a:cubicBezTo>
                  <a:cubicBezTo>
                    <a:pt x="1114778" y="100659"/>
                    <a:pt x="1092200" y="281281"/>
                    <a:pt x="1143000" y="357481"/>
                  </a:cubicBezTo>
                  <a:lnTo>
                    <a:pt x="1143000" y="357481"/>
                  </a:lnTo>
                  <a:lnTo>
                    <a:pt x="0" y="357481"/>
                  </a:lnTo>
                  <a:lnTo>
                    <a:pt x="0" y="357482"/>
                  </a:lnTo>
                  <a:close/>
                </a:path>
              </a:pathLst>
            </a:custGeom>
            <a:solidFill>
              <a:schemeClr val="bg1"/>
            </a:solidFill>
            <a:ln w="6350" cap="flat" cmpd="sng" algn="ctr">
              <a:solidFill>
                <a:schemeClr val="tx1"/>
              </a:solidFill>
              <a:prstDash val="solid"/>
              <a:round/>
              <a:headEnd type="none" w="med" len="med"/>
              <a:tailEnd type="none" w="med" len="med"/>
            </a:ln>
            <a:effectLst/>
            <a:scene3d>
              <a:camera prst="orthographicFront">
                <a:rot lat="21589008" lon="3299984" rev="21570000"/>
              </a:camera>
              <a:lightRig rig="threePt" dir="t">
                <a:rot lat="0" lon="0" rev="17400000"/>
              </a:lightRig>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sp>
          <p:nvSpPr>
            <p:cNvPr id="163" name="Right Arrow 162"/>
            <p:cNvSpPr/>
            <p:nvPr/>
          </p:nvSpPr>
          <p:spPr bwMode="auto">
            <a:xfrm flipH="1">
              <a:off x="2019300" y="4686299"/>
              <a:ext cx="304800" cy="304800"/>
            </a:xfrm>
            <a:prstGeom prst="rightArrow">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pitchFamily="34" charset="0"/>
              </a:endParaRPr>
            </a:p>
          </p:txBody>
        </p:sp>
      </p:grpSp>
      <p:sp>
        <p:nvSpPr>
          <p:cNvPr id="69" name="Slide Number Placeholder 3"/>
          <p:cNvSpPr>
            <a:spLocks noGrp="1"/>
          </p:cNvSpPr>
          <p:nvPr>
            <p:ph type="sldNum" sz="quarter" idx="4"/>
          </p:nvPr>
        </p:nvSpPr>
        <p:spPr>
          <a:xfrm>
            <a:off x="8382000" y="6486523"/>
            <a:ext cx="533400" cy="365125"/>
          </a:xfrm>
        </p:spPr>
        <p:txBody>
          <a:bodyPr/>
          <a:lstStyle/>
          <a:p>
            <a:fld id="{B6F15528-21DE-4FAA-801E-634DDDAF4B2B}" type="slidenum">
              <a:rPr lang="en-US" smtClean="0"/>
              <a:pPr/>
              <a:t>17</a:t>
            </a:fld>
            <a:endParaRPr lang="en-US" dirty="0"/>
          </a:p>
        </p:txBody>
      </p:sp>
    </p:spTree>
    <p:extLst>
      <p:ext uri="{BB962C8B-B14F-4D97-AF65-F5344CB8AC3E}">
        <p14:creationId xmlns:p14="http://schemas.microsoft.com/office/powerpoint/2010/main" val="2762940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STEAM </a:t>
            </a:r>
            <a:r>
              <a:rPr lang="en-US" smtClean="0"/>
              <a:t>operation principle in a video</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18</a:t>
            </a:fld>
            <a:endParaRPr lang="en-US" dirty="0"/>
          </a:p>
        </p:txBody>
      </p:sp>
      <p:pic>
        <p:nvPicPr>
          <p:cNvPr id="5" name="CutSTEAM_0001.wmv">
            <a:hlinkClick r:id="" action="ppaction://media"/>
          </p:cNvPr>
          <p:cNvPicPr>
            <a:picLocks noGrp="1" noChangeAspect="1"/>
          </p:cNvPicPr>
          <p:nvPr>
            <p:ph idx="1"/>
            <a:videoFile r:link="rId1"/>
            <p:extLst>
              <p:ext uri="{DAA4B4D4-6D71-4841-9C94-3DE7FCFB9230}">
                <p14:media xmlns:p14="http://schemas.microsoft.com/office/powerpoint/2010/main" r:embed="rId2">
                  <p14:trim st="1939.4686"/>
                </p14:media>
              </p:ext>
            </p:extLst>
          </p:nvPr>
        </p:nvPicPr>
        <p:blipFill>
          <a:blip r:embed="rId4"/>
          <a:stretch>
            <a:fillRect/>
          </a:stretch>
        </p:blipFill>
        <p:spPr>
          <a:xfrm>
            <a:off x="381000" y="1905000"/>
            <a:ext cx="5890682" cy="4418012"/>
          </a:xfrm>
        </p:spPr>
      </p:pic>
      <p:sp>
        <p:nvSpPr>
          <p:cNvPr id="2" name="TextBox 1"/>
          <p:cNvSpPr txBox="1"/>
          <p:nvPr/>
        </p:nvSpPr>
        <p:spPr>
          <a:xfrm>
            <a:off x="6304767" y="2209800"/>
            <a:ext cx="1481624" cy="738664"/>
          </a:xfrm>
          <a:prstGeom prst="rect">
            <a:avLst/>
          </a:prstGeom>
          <a:noFill/>
        </p:spPr>
        <p:txBody>
          <a:bodyPr wrap="none" rtlCol="0">
            <a:spAutoFit/>
          </a:bodyPr>
          <a:lstStyle/>
          <a:p>
            <a:r>
              <a:rPr lang="en-US" sz="1400" dirty="0" smtClean="0"/>
              <a:t>Shutter speed =</a:t>
            </a:r>
            <a:br>
              <a:rPr lang="en-US" sz="1400" dirty="0" smtClean="0"/>
            </a:br>
            <a:r>
              <a:rPr lang="en-US" sz="1400" dirty="0" smtClean="0"/>
              <a:t>Pulse width </a:t>
            </a:r>
            <a:br>
              <a:rPr lang="en-US" sz="1400" dirty="0" smtClean="0"/>
            </a:br>
            <a:r>
              <a:rPr lang="en-US" sz="1400" dirty="0" smtClean="0"/>
              <a:t>(sub nanosecond)</a:t>
            </a:r>
            <a:endParaRPr lang="en-US" sz="1400" dirty="0"/>
          </a:p>
        </p:txBody>
      </p:sp>
      <p:sp>
        <p:nvSpPr>
          <p:cNvPr id="6" name="TextBox 5"/>
          <p:cNvSpPr txBox="1"/>
          <p:nvPr/>
        </p:nvSpPr>
        <p:spPr>
          <a:xfrm>
            <a:off x="6304767" y="3223351"/>
            <a:ext cx="1953740" cy="738664"/>
          </a:xfrm>
          <a:prstGeom prst="rect">
            <a:avLst/>
          </a:prstGeom>
          <a:noFill/>
        </p:spPr>
        <p:txBody>
          <a:bodyPr wrap="none" rtlCol="0">
            <a:spAutoFit/>
          </a:bodyPr>
          <a:lstStyle/>
          <a:p>
            <a:r>
              <a:rPr lang="en-US" sz="1400" dirty="0" smtClean="0"/>
              <a:t>Frame rate =</a:t>
            </a:r>
            <a:br>
              <a:rPr lang="en-US" sz="1400" dirty="0" smtClean="0"/>
            </a:br>
            <a:r>
              <a:rPr lang="en-US" sz="1400" dirty="0" smtClean="0"/>
              <a:t>Pulse repetition rate </a:t>
            </a:r>
            <a:br>
              <a:rPr lang="en-US" sz="1400" dirty="0" smtClean="0"/>
            </a:br>
            <a:r>
              <a:rPr lang="en-US" sz="1400" dirty="0" smtClean="0"/>
              <a:t>(10s of million frames/s)</a:t>
            </a:r>
            <a:endParaRPr lang="en-US" sz="1400" dirty="0"/>
          </a:p>
        </p:txBody>
      </p:sp>
      <p:sp>
        <p:nvSpPr>
          <p:cNvPr id="7" name="TextBox 6"/>
          <p:cNvSpPr txBox="1"/>
          <p:nvPr/>
        </p:nvSpPr>
        <p:spPr>
          <a:xfrm>
            <a:off x="6304767" y="4236902"/>
            <a:ext cx="1888659" cy="738664"/>
          </a:xfrm>
          <a:prstGeom prst="rect">
            <a:avLst/>
          </a:prstGeom>
          <a:noFill/>
        </p:spPr>
        <p:txBody>
          <a:bodyPr wrap="none" rtlCol="0">
            <a:spAutoFit/>
          </a:bodyPr>
          <a:lstStyle/>
          <a:p>
            <a:r>
              <a:rPr lang="en-US" sz="1400" dirty="0"/>
              <a:t>Pixel </a:t>
            </a:r>
            <a:r>
              <a:rPr lang="en-US" sz="1400" dirty="0" smtClean="0"/>
              <a:t>readout rate =</a:t>
            </a:r>
            <a:br>
              <a:rPr lang="en-US" sz="1400" dirty="0" smtClean="0"/>
            </a:br>
            <a:r>
              <a:rPr lang="en-US" sz="1400" dirty="0" smtClean="0"/>
              <a:t>Sampling rate of ADC</a:t>
            </a:r>
          </a:p>
          <a:p>
            <a:r>
              <a:rPr lang="en-US" sz="1400" smtClean="0"/>
              <a:t>(several billion </a:t>
            </a:r>
            <a:r>
              <a:rPr lang="en-US" sz="1400" dirty="0" smtClean="0"/>
              <a:t>pixels/s)</a:t>
            </a:r>
            <a:endParaRPr lang="en-US" sz="1400" dirty="0"/>
          </a:p>
        </p:txBody>
      </p:sp>
      <p:sp>
        <p:nvSpPr>
          <p:cNvPr id="8" name="TextBox 7"/>
          <p:cNvSpPr txBox="1"/>
          <p:nvPr/>
        </p:nvSpPr>
        <p:spPr>
          <a:xfrm>
            <a:off x="6304767" y="5250452"/>
            <a:ext cx="2575641" cy="738664"/>
          </a:xfrm>
          <a:prstGeom prst="rect">
            <a:avLst/>
          </a:prstGeom>
          <a:noFill/>
        </p:spPr>
        <p:txBody>
          <a:bodyPr wrap="none" rtlCol="0">
            <a:spAutoFit/>
          </a:bodyPr>
          <a:lstStyle/>
          <a:p>
            <a:r>
              <a:rPr lang="en-US" sz="1400" dirty="0" smtClean="0"/>
              <a:t>Resolution limit =</a:t>
            </a:r>
            <a:br>
              <a:rPr lang="en-US" sz="1400" dirty="0" smtClean="0"/>
            </a:br>
            <a:r>
              <a:rPr lang="en-US" sz="1400" dirty="0" smtClean="0"/>
              <a:t>Diffraction-limit of objective lens</a:t>
            </a:r>
          </a:p>
          <a:p>
            <a:r>
              <a:rPr lang="en-US" sz="1400" dirty="0" smtClean="0"/>
              <a:t>(sub micrometer)</a:t>
            </a:r>
            <a:endParaRPr lang="en-US" sz="1400" dirty="0"/>
          </a:p>
        </p:txBody>
      </p:sp>
      <p:sp>
        <p:nvSpPr>
          <p:cNvPr id="9" name="TextBox 8"/>
          <p:cNvSpPr txBox="1"/>
          <p:nvPr/>
        </p:nvSpPr>
        <p:spPr>
          <a:xfrm>
            <a:off x="4718052" y="6076791"/>
            <a:ext cx="1553630" cy="246221"/>
          </a:xfrm>
          <a:prstGeom prst="rect">
            <a:avLst/>
          </a:prstGeom>
          <a:noFill/>
        </p:spPr>
        <p:txBody>
          <a:bodyPr wrap="none" rtlCol="0">
            <a:spAutoFit/>
          </a:bodyPr>
          <a:lstStyle/>
          <a:p>
            <a:pPr algn="r"/>
            <a:r>
              <a:rPr lang="en-US" sz="1000" b="1" dirty="0" smtClean="0">
                <a:solidFill>
                  <a:schemeClr val="bg1"/>
                </a:solidFill>
              </a:rPr>
              <a:t>Goda et. al., Nature, 2009</a:t>
            </a:r>
            <a:endParaRPr lang="en-US" sz="1000" b="1" dirty="0">
              <a:solidFill>
                <a:schemeClr val="bg1"/>
              </a:solidFill>
            </a:endParaRPr>
          </a:p>
        </p:txBody>
      </p:sp>
    </p:spTree>
    <p:extLst>
      <p:ext uri="{BB962C8B-B14F-4D97-AF65-F5344CB8AC3E}">
        <p14:creationId xmlns:p14="http://schemas.microsoft.com/office/powerpoint/2010/main" val="255663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96"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5"/>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5"/>
                                        </p:tgtEl>
                                      </p:cBhvr>
                                    </p:cmd>
                                  </p:childTnLst>
                                </p:cTn>
                              </p:par>
                            </p:childTnLst>
                          </p:cTn>
                        </p:par>
                      </p:childTnLst>
                    </p:cTn>
                  </p:par>
                </p:childTnLst>
              </p:cTn>
              <p:nextCondLst>
                <p:cond evt="onClick" delay="0">
                  <p:tgtEl>
                    <p:spTgt spid="5"/>
                  </p:tgtEl>
                </p:cond>
              </p:nextCondLst>
            </p:seq>
            <p:video>
              <p:cMediaNode vol="80000">
                <p:cTn id="28" repeatCount="indefinite" fill="hold" display="0">
                  <p:stCondLst>
                    <p:cond delay="indefinite"/>
                  </p:stCondLst>
                </p:cTn>
                <p:tgtEl>
                  <p:spTgt spid="5"/>
                </p:tgtEl>
              </p:cMediaNode>
            </p:video>
          </p:childTnLst>
        </p:cTn>
      </p:par>
    </p:tnLst>
    <p:bldLst>
      <p:bldP spid="2" grpId="0"/>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Enabling technologies</a:t>
            </a:r>
          </a:p>
          <a:p>
            <a:pPr lvl="1"/>
            <a:r>
              <a:rPr lang="en-US" dirty="0"/>
              <a:t>Optical </a:t>
            </a:r>
            <a:r>
              <a:rPr lang="en-US" dirty="0" smtClean="0"/>
              <a:t>amplification</a:t>
            </a:r>
          </a:p>
          <a:p>
            <a:pPr lvl="1"/>
            <a:r>
              <a:rPr lang="en-US" dirty="0" smtClean="0"/>
              <a:t>Time-stretch</a:t>
            </a:r>
          </a:p>
          <a:p>
            <a:endParaRPr lang="en-US" dirty="0" smtClean="0"/>
          </a:p>
          <a:p>
            <a:r>
              <a:rPr lang="en-US" b="1" dirty="0" smtClean="0">
                <a:solidFill>
                  <a:srgbClr val="FF0000"/>
                </a:solidFill>
              </a:rPr>
              <a:t>Novel high-throughput systems</a:t>
            </a:r>
          </a:p>
          <a:p>
            <a:pPr lvl="1"/>
            <a:r>
              <a:rPr lang="en-US" b="1" dirty="0" smtClean="0">
                <a:solidFill>
                  <a:srgbClr val="FF0000"/>
                </a:solidFill>
              </a:rPr>
              <a:t>Nanometer-resolved </a:t>
            </a:r>
            <a:r>
              <a:rPr lang="en-US" b="1" dirty="0" err="1" smtClean="0">
                <a:solidFill>
                  <a:srgbClr val="FF0000"/>
                </a:solidFill>
              </a:rPr>
              <a:t>vibrometer</a:t>
            </a:r>
            <a:endParaRPr lang="en-US" b="1" dirty="0">
              <a:solidFill>
                <a:srgbClr val="FF0000"/>
              </a:solidFill>
            </a:endParaRPr>
          </a:p>
          <a:p>
            <a:pPr lvl="1"/>
            <a:r>
              <a:rPr lang="en-US" dirty="0" smtClean="0"/>
              <a:t>Ultrafast 3D Laser scanner</a:t>
            </a:r>
          </a:p>
          <a:p>
            <a:pPr lvl="1"/>
            <a:r>
              <a:rPr lang="en-US" dirty="0" smtClean="0"/>
              <a:t>Label-free imaging flow cytometer</a:t>
            </a:r>
          </a:p>
          <a:p>
            <a:endParaRPr lang="en-US" dirty="0" smtClean="0"/>
          </a:p>
          <a:p>
            <a:r>
              <a:rPr lang="en-US" dirty="0" smtClean="0"/>
              <a:t>Big-data challenge </a:t>
            </a:r>
          </a:p>
          <a:p>
            <a:pPr lvl="1"/>
            <a:r>
              <a:rPr lang="en-US" dirty="0" smtClean="0"/>
              <a:t>Quadrature demodulation for real-time processing</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19</a:t>
            </a:fld>
            <a:endParaRPr lang="en-US" dirty="0"/>
          </a:p>
        </p:txBody>
      </p:sp>
      <p:sp>
        <p:nvSpPr>
          <p:cNvPr id="7" name="Title 1"/>
          <p:cNvSpPr>
            <a:spLocks noGrp="1"/>
          </p:cNvSpPr>
          <p:nvPr>
            <p:ph type="title"/>
          </p:nvPr>
        </p:nvSpPr>
        <p:spPr>
          <a:xfrm>
            <a:off x="279400" y="762000"/>
            <a:ext cx="8588829" cy="1235240"/>
          </a:xfrm>
        </p:spPr>
        <p:txBody>
          <a:bodyPr>
            <a:normAutofit/>
          </a:bodyPr>
          <a:lstStyle/>
          <a:p>
            <a:r>
              <a:rPr lang="en-US" i="1" dirty="0" smtClean="0"/>
              <a:t>High-throughput </a:t>
            </a:r>
            <a:r>
              <a:rPr lang="en-US" i="1" dirty="0"/>
              <a:t>real-time</a:t>
            </a:r>
            <a:r>
              <a:rPr lang="en-US" dirty="0"/>
              <a:t> </a:t>
            </a:r>
            <a:r>
              <a:rPr lang="en-US" dirty="0" smtClean="0"/>
              <a:t>measurement instruments for</a:t>
            </a:r>
            <a:r>
              <a:rPr lang="en-US" i="1" dirty="0" smtClean="0"/>
              <a:t> capture and analysis of </a:t>
            </a:r>
            <a:r>
              <a:rPr lang="en-US" i="1" dirty="0"/>
              <a:t>fast phenomena</a:t>
            </a:r>
          </a:p>
        </p:txBody>
      </p:sp>
      <p:pic>
        <p:nvPicPr>
          <p:cNvPr id="8" name="Picture 2" descr="http://www.photonics.ucla.edu/images/app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4436" y="1981200"/>
            <a:ext cx="1983964"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descr="E:\Research\Presentation\PhD_defense\SECOMM.tif"/>
          <p:cNvPicPr>
            <a:picLocks noChangeAspect="1" noChangeArrowheads="1"/>
          </p:cNvPicPr>
          <p:nvPr/>
        </p:nvPicPr>
        <p:blipFill rotWithShape="1">
          <a:blip r:embed="rId4" cstate="print"/>
          <a:srcRect l="3573" t="1693" r="9122" b="6134"/>
          <a:stretch/>
        </p:blipFill>
        <p:spPr bwMode="auto">
          <a:xfrm>
            <a:off x="6400800" y="2895600"/>
            <a:ext cx="1668900" cy="2136766"/>
          </a:xfrm>
          <a:prstGeom prst="rect">
            <a:avLst/>
          </a:prstGeom>
          <a:noFill/>
          <a:ln>
            <a:noFill/>
          </a:ln>
        </p:spPr>
      </p:pic>
      <p:pic>
        <p:nvPicPr>
          <p:cNvPr id="10" name="Picture 8" descr="http://www.cellsignal.com/products/images/2118_ific_k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4920" y="3728120"/>
            <a:ext cx="1682080" cy="16820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im.wk.io/images/od/c3e9/how-does-analog-to-digital-conversion-workc.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11371" y="4985919"/>
            <a:ext cx="1999229" cy="13261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files.myopera.com/masthebee/albums/629591/guitar-center-strings-artistic-bullish.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56164" y="1905000"/>
            <a:ext cx="1983036" cy="1326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8780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Enabling technologies</a:t>
            </a:r>
          </a:p>
          <a:p>
            <a:pPr lvl="1"/>
            <a:r>
              <a:rPr lang="en-US" dirty="0"/>
              <a:t>Optical </a:t>
            </a:r>
            <a:r>
              <a:rPr lang="en-US" dirty="0" smtClean="0"/>
              <a:t>amplification</a:t>
            </a:r>
          </a:p>
          <a:p>
            <a:pPr lvl="1"/>
            <a:r>
              <a:rPr lang="en-US" dirty="0" smtClean="0"/>
              <a:t>Time-stretch</a:t>
            </a:r>
          </a:p>
          <a:p>
            <a:endParaRPr lang="en-US" dirty="0" smtClean="0"/>
          </a:p>
          <a:p>
            <a:r>
              <a:rPr lang="en-US" dirty="0" smtClean="0"/>
              <a:t>Novel high-throughput systems</a:t>
            </a:r>
          </a:p>
          <a:p>
            <a:pPr lvl="1"/>
            <a:r>
              <a:rPr lang="en-US" dirty="0" smtClean="0"/>
              <a:t>Nanometer-resolved </a:t>
            </a:r>
            <a:r>
              <a:rPr lang="en-US" dirty="0" err="1" smtClean="0"/>
              <a:t>vibrometer</a:t>
            </a:r>
            <a:endParaRPr lang="en-US" dirty="0"/>
          </a:p>
          <a:p>
            <a:pPr lvl="1"/>
            <a:r>
              <a:rPr lang="en-US" dirty="0" smtClean="0"/>
              <a:t>Ultrafast 3D Laser scanner</a:t>
            </a:r>
          </a:p>
          <a:p>
            <a:pPr lvl="1"/>
            <a:r>
              <a:rPr lang="en-US" dirty="0" smtClean="0"/>
              <a:t>Label-free imaging flow cytometer</a:t>
            </a:r>
          </a:p>
          <a:p>
            <a:endParaRPr lang="en-US" dirty="0" smtClean="0"/>
          </a:p>
          <a:p>
            <a:r>
              <a:rPr lang="en-US" dirty="0" smtClean="0"/>
              <a:t>Big-data challenge </a:t>
            </a:r>
          </a:p>
          <a:p>
            <a:pPr lvl="1"/>
            <a:r>
              <a:rPr lang="en-US" dirty="0" smtClean="0"/>
              <a:t>Quadrature demodulation for real-time processing</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2</a:t>
            </a:fld>
            <a:endParaRPr lang="en-US" dirty="0"/>
          </a:p>
        </p:txBody>
      </p:sp>
      <p:sp>
        <p:nvSpPr>
          <p:cNvPr id="7" name="Title 1"/>
          <p:cNvSpPr>
            <a:spLocks noGrp="1"/>
          </p:cNvSpPr>
          <p:nvPr>
            <p:ph type="title"/>
          </p:nvPr>
        </p:nvSpPr>
        <p:spPr>
          <a:xfrm>
            <a:off x="279400" y="762000"/>
            <a:ext cx="8588829" cy="1235240"/>
          </a:xfrm>
        </p:spPr>
        <p:txBody>
          <a:bodyPr>
            <a:normAutofit/>
          </a:bodyPr>
          <a:lstStyle/>
          <a:p>
            <a:r>
              <a:rPr lang="en-US" i="1" dirty="0" smtClean="0"/>
              <a:t>High-throughput </a:t>
            </a:r>
            <a:r>
              <a:rPr lang="en-US" i="1" dirty="0"/>
              <a:t>real-time</a:t>
            </a:r>
            <a:r>
              <a:rPr lang="en-US" dirty="0"/>
              <a:t> </a:t>
            </a:r>
            <a:r>
              <a:rPr lang="en-US" dirty="0" smtClean="0"/>
              <a:t>measurement instruments for</a:t>
            </a:r>
            <a:r>
              <a:rPr lang="en-US" i="1" dirty="0" smtClean="0"/>
              <a:t> capture and analysis of </a:t>
            </a:r>
            <a:r>
              <a:rPr lang="en-US" i="1" dirty="0"/>
              <a:t>fast phenomena</a:t>
            </a:r>
          </a:p>
        </p:txBody>
      </p:sp>
      <p:pic>
        <p:nvPicPr>
          <p:cNvPr id="8" name="Picture 2" descr="http://www.photonics.ucla.edu/images/app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4436" y="1981200"/>
            <a:ext cx="1983964"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descr="E:\Research\Presentation\PhD_defense\SECOMM.tif"/>
          <p:cNvPicPr>
            <a:picLocks noChangeAspect="1" noChangeArrowheads="1"/>
          </p:cNvPicPr>
          <p:nvPr/>
        </p:nvPicPr>
        <p:blipFill rotWithShape="1">
          <a:blip r:embed="rId4" cstate="print"/>
          <a:srcRect l="3573" t="1693" r="9122" b="6134"/>
          <a:stretch/>
        </p:blipFill>
        <p:spPr bwMode="auto">
          <a:xfrm>
            <a:off x="6400800" y="2895600"/>
            <a:ext cx="1668900" cy="2136766"/>
          </a:xfrm>
          <a:prstGeom prst="rect">
            <a:avLst/>
          </a:prstGeom>
          <a:noFill/>
          <a:ln>
            <a:noFill/>
          </a:ln>
        </p:spPr>
      </p:pic>
      <p:pic>
        <p:nvPicPr>
          <p:cNvPr id="10" name="Picture 8" descr="http://www.cellsignal.com/products/images/2118_ific_k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4920" y="3728120"/>
            <a:ext cx="1682080" cy="16820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im.wk.io/images/od/c3e9/how-does-analog-to-digital-conversion-workc.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11371" y="4985919"/>
            <a:ext cx="1999229" cy="13261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files.myopera.com/masthebee/albums/629591/guitar-center-strings-artistic-bullish.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56164" y="1905000"/>
            <a:ext cx="1983036" cy="1326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57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6223" y="2514600"/>
            <a:ext cx="4254484" cy="3048000"/>
          </a:xfrm>
        </p:spPr>
        <p:txBody>
          <a:bodyPr>
            <a:normAutofit/>
          </a:bodyPr>
          <a:lstStyle/>
          <a:p>
            <a:r>
              <a:rPr lang="en-US" dirty="0"/>
              <a:t>Industrial applications</a:t>
            </a:r>
          </a:p>
          <a:p>
            <a:pPr lvl="1"/>
            <a:r>
              <a:rPr lang="en-US" dirty="0"/>
              <a:t>Inspection of aircraft components</a:t>
            </a:r>
          </a:p>
          <a:p>
            <a:pPr lvl="1"/>
            <a:r>
              <a:rPr lang="en-US" dirty="0"/>
              <a:t>Diagnosis of automotive structural dynamics and brake performance</a:t>
            </a:r>
          </a:p>
          <a:p>
            <a:pPr lvl="1"/>
            <a:r>
              <a:rPr lang="en-US" dirty="0" smtClean="0"/>
              <a:t>Hard </a:t>
            </a:r>
            <a:r>
              <a:rPr lang="en-US" dirty="0"/>
              <a:t>disk drive diagnostics</a:t>
            </a:r>
          </a:p>
          <a:p>
            <a:pPr lvl="1"/>
            <a:r>
              <a:rPr lang="en-US" dirty="0"/>
              <a:t>Performance of musical instruments and loud speakers</a:t>
            </a:r>
          </a:p>
          <a:p>
            <a:r>
              <a:rPr lang="en-US" dirty="0"/>
              <a:t>Military applications</a:t>
            </a:r>
          </a:p>
          <a:p>
            <a:pPr lvl="1"/>
            <a:r>
              <a:rPr lang="en-US" dirty="0"/>
              <a:t>Detection of buried </a:t>
            </a:r>
            <a:r>
              <a:rPr lang="en-US" dirty="0" smtClean="0"/>
              <a:t>landmines</a:t>
            </a:r>
          </a:p>
        </p:txBody>
      </p:sp>
      <p:sp>
        <p:nvSpPr>
          <p:cNvPr id="3" name="Title 2"/>
          <p:cNvSpPr>
            <a:spLocks noGrp="1"/>
          </p:cNvSpPr>
          <p:nvPr>
            <p:ph type="title"/>
          </p:nvPr>
        </p:nvSpPr>
        <p:spPr/>
        <p:txBody>
          <a:bodyPr/>
          <a:lstStyle/>
          <a:p>
            <a:r>
              <a:rPr lang="en-US" dirty="0" smtClean="0"/>
              <a:t>Wide range of application for </a:t>
            </a:r>
            <a:r>
              <a:rPr lang="en-US" dirty="0" err="1" smtClean="0"/>
              <a:t>vibrometers</a:t>
            </a:r>
            <a:r>
              <a:rPr lang="en-US" dirty="0" smtClean="0"/>
              <a:t/>
            </a:r>
            <a:br>
              <a:rPr lang="en-US" dirty="0" smtClean="0"/>
            </a:b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20</a:t>
            </a:fld>
            <a:endParaRPr lang="en-US" dirty="0"/>
          </a:p>
        </p:txBody>
      </p:sp>
      <p:pic>
        <p:nvPicPr>
          <p:cNvPr id="18" name="Picture 4" descr="http://www.aviationspectator.com/files/images/F-15E-Strike-Eagle-192.jpg"/>
          <p:cNvPicPr>
            <a:picLocks noChangeAspect="1" noChangeArrowheads="1"/>
          </p:cNvPicPr>
          <p:nvPr/>
        </p:nvPicPr>
        <p:blipFill>
          <a:blip r:embed="rId2" cstate="print"/>
          <a:srcRect/>
          <a:stretch>
            <a:fillRect/>
          </a:stretch>
        </p:blipFill>
        <p:spPr bwMode="auto">
          <a:xfrm>
            <a:off x="367297" y="1524000"/>
            <a:ext cx="1465386" cy="914400"/>
          </a:xfrm>
          <a:prstGeom prst="rect">
            <a:avLst/>
          </a:prstGeom>
          <a:noFill/>
        </p:spPr>
      </p:pic>
      <p:pic>
        <p:nvPicPr>
          <p:cNvPr id="19" name="Picture 6" descr="http://www.varnavto.com/hqwp/widescreen/2006_lamborghini_murcielago_lp640_2.jpg"/>
          <p:cNvPicPr>
            <a:picLocks noChangeAspect="1" noChangeArrowheads="1"/>
          </p:cNvPicPr>
          <p:nvPr/>
        </p:nvPicPr>
        <p:blipFill>
          <a:blip r:embed="rId3" cstate="print"/>
          <a:srcRect l="909" t="1455"/>
          <a:stretch>
            <a:fillRect/>
          </a:stretch>
        </p:blipFill>
        <p:spPr bwMode="auto">
          <a:xfrm>
            <a:off x="1921526" y="1524000"/>
            <a:ext cx="1471138" cy="914400"/>
          </a:xfrm>
          <a:prstGeom prst="rect">
            <a:avLst/>
          </a:prstGeom>
          <a:noFill/>
        </p:spPr>
      </p:pic>
      <p:pic>
        <p:nvPicPr>
          <p:cNvPr id="20" name="Picture 16" descr="http://www.rnw.nl/data/files/images/lead/US_Soldiers_removing_landmines_0.jpg"/>
          <p:cNvPicPr>
            <a:picLocks noChangeAspect="1" noChangeArrowheads="1"/>
          </p:cNvPicPr>
          <p:nvPr/>
        </p:nvPicPr>
        <p:blipFill>
          <a:blip r:embed="rId4" cstate="print"/>
          <a:srcRect l="1491" t="1515"/>
          <a:stretch>
            <a:fillRect/>
          </a:stretch>
        </p:blipFill>
        <p:spPr bwMode="auto">
          <a:xfrm>
            <a:off x="7368993" y="1524000"/>
            <a:ext cx="1394007" cy="914400"/>
          </a:xfrm>
          <a:prstGeom prst="rect">
            <a:avLst/>
          </a:prstGeom>
          <a:noFill/>
        </p:spPr>
      </p:pic>
      <p:pic>
        <p:nvPicPr>
          <p:cNvPr id="21" name="Picture 12" descr="http://gfx.ibas.com/news/pictures/head_crash.jpg"/>
          <p:cNvPicPr>
            <a:picLocks noChangeAspect="1" noChangeArrowheads="1"/>
          </p:cNvPicPr>
          <p:nvPr/>
        </p:nvPicPr>
        <p:blipFill>
          <a:blip r:embed="rId5" cstate="print"/>
          <a:srcRect t="1326"/>
          <a:stretch>
            <a:fillRect/>
          </a:stretch>
        </p:blipFill>
        <p:spPr bwMode="auto">
          <a:xfrm>
            <a:off x="3481507" y="1524000"/>
            <a:ext cx="1204197" cy="914400"/>
          </a:xfrm>
          <a:prstGeom prst="rect">
            <a:avLst/>
          </a:prstGeom>
          <a:noFill/>
        </p:spPr>
      </p:pic>
      <p:pic>
        <p:nvPicPr>
          <p:cNvPr id="22" name="Picture 18" descr="http://musicdolce.com/inst/rhythm-guitar.jpg"/>
          <p:cNvPicPr>
            <a:picLocks noChangeAspect="1" noChangeArrowheads="1"/>
          </p:cNvPicPr>
          <p:nvPr/>
        </p:nvPicPr>
        <p:blipFill>
          <a:blip r:embed="rId6" cstate="print"/>
          <a:srcRect/>
          <a:stretch>
            <a:fillRect/>
          </a:stretch>
        </p:blipFill>
        <p:spPr bwMode="auto">
          <a:xfrm>
            <a:off x="4774547" y="1524000"/>
            <a:ext cx="954786" cy="914400"/>
          </a:xfrm>
          <a:prstGeom prst="rect">
            <a:avLst/>
          </a:prstGeom>
          <a:noFill/>
        </p:spPr>
      </p:pic>
      <p:pic>
        <p:nvPicPr>
          <p:cNvPr id="28" name="Picture 12" descr="http://www.stereotimes.com/images/zzzzzzzzzzzzzzzzzzzzzzzzzzzzzzzzzzUnifield3.jpg"/>
          <p:cNvPicPr>
            <a:picLocks noChangeAspect="1" noChangeArrowheads="1"/>
          </p:cNvPicPr>
          <p:nvPr/>
        </p:nvPicPr>
        <p:blipFill>
          <a:blip r:embed="rId7" cstate="print"/>
          <a:srcRect/>
          <a:stretch>
            <a:fillRect/>
          </a:stretch>
        </p:blipFill>
        <p:spPr bwMode="auto">
          <a:xfrm>
            <a:off x="5818176" y="1524000"/>
            <a:ext cx="1461976" cy="914400"/>
          </a:xfrm>
          <a:prstGeom prst="rect">
            <a:avLst/>
          </a:prstGeom>
          <a:noFill/>
        </p:spPr>
      </p:pic>
      <p:sp>
        <p:nvSpPr>
          <p:cNvPr id="29" name="Content Placeholder 1"/>
          <p:cNvSpPr txBox="1">
            <a:spLocks/>
          </p:cNvSpPr>
          <p:nvPr/>
        </p:nvSpPr>
        <p:spPr>
          <a:xfrm>
            <a:off x="4572000" y="2514600"/>
            <a:ext cx="4251960" cy="3048000"/>
          </a:xfrm>
          <a:prstGeom prst="rect">
            <a:avLst/>
          </a:prstGeom>
          <a:solidFill>
            <a:schemeClr val="bg1"/>
          </a:solidFill>
        </p:spPr>
        <p:txBody>
          <a:bodyPr vert="horz" lIns="91440" tIns="45720" rIns="91440" bIns="45720" rtlCol="0">
            <a:normAutofit lnSpcReduction="10000"/>
          </a:bodyPr>
          <a:lstStyle>
            <a:lvl1pPr marL="228600" indent="-228600" algn="l" defTabSz="914400" rtl="0" eaLnBrk="1" latinLnBrk="0" hangingPunct="1">
              <a:spcBef>
                <a:spcPct val="20000"/>
              </a:spcBef>
              <a:buClr>
                <a:srgbClr val="FF9900"/>
              </a:buClr>
              <a:buSzPct val="150000"/>
              <a:buFont typeface="Wingdings" pitchFamily="2" charset="2"/>
              <a:buChar char="§"/>
              <a:defRPr sz="2000" kern="1200">
                <a:solidFill>
                  <a:schemeClr val="tx1"/>
                </a:solidFill>
                <a:latin typeface="+mn-lt"/>
                <a:ea typeface="+mn-ea"/>
                <a:cs typeface="+mn-cs"/>
              </a:defRPr>
            </a:lvl1pPr>
            <a:lvl2pPr marL="457200" indent="-228600" algn="l" defTabSz="914400" rtl="0" eaLnBrk="1" latinLnBrk="0" hangingPunct="1">
              <a:spcBef>
                <a:spcPct val="20000"/>
              </a:spcBef>
              <a:buClr>
                <a:srgbClr val="FF9900"/>
              </a:buClr>
              <a:buSzPct val="150000"/>
              <a:buFont typeface="Wingdings" pitchFamily="2" charset="2"/>
              <a:buChar char="§"/>
              <a:defRPr sz="1800" kern="1200">
                <a:solidFill>
                  <a:schemeClr val="tx1"/>
                </a:solidFill>
                <a:latin typeface="+mn-lt"/>
                <a:ea typeface="+mn-ea"/>
                <a:cs typeface="+mn-cs"/>
              </a:defRPr>
            </a:lvl2pPr>
            <a:lvl3pPr marL="571500" indent="-165100" algn="l" defTabSz="914400" rtl="0" eaLnBrk="1" latinLnBrk="0" hangingPunct="1">
              <a:spcBef>
                <a:spcPct val="20000"/>
              </a:spcBef>
              <a:buClr>
                <a:srgbClr val="FF9900"/>
              </a:buClr>
              <a:buSzPct val="150000"/>
              <a:buFont typeface="Wingdings" pitchFamily="2" charset="2"/>
              <a:buChar char="§"/>
              <a:defRPr sz="1600" kern="1200">
                <a:solidFill>
                  <a:schemeClr val="tx1"/>
                </a:solidFill>
                <a:latin typeface="+mn-lt"/>
                <a:ea typeface="+mn-ea"/>
                <a:cs typeface="+mn-cs"/>
              </a:defRPr>
            </a:lvl3pPr>
            <a:lvl4pPr marL="749300" indent="-177800" algn="l" defTabSz="914400" rtl="0" eaLnBrk="1" latinLnBrk="0" hangingPunct="1">
              <a:spcBef>
                <a:spcPct val="20000"/>
              </a:spcBef>
              <a:buClr>
                <a:srgbClr val="FF9900"/>
              </a:buClr>
              <a:buSzPct val="150000"/>
              <a:buFont typeface="Wingdings" pitchFamily="2" charset="2"/>
              <a:buChar char="§"/>
              <a:defRPr sz="1400" kern="1200">
                <a:solidFill>
                  <a:schemeClr val="tx1"/>
                </a:solidFill>
                <a:latin typeface="+mn-lt"/>
                <a:ea typeface="+mn-ea"/>
                <a:cs typeface="+mn-cs"/>
              </a:defRPr>
            </a:lvl4pPr>
            <a:lvl5pPr marL="914400" indent="-165100" algn="l" defTabSz="914400" rtl="0" eaLnBrk="1" latinLnBrk="0" hangingPunct="1">
              <a:spcBef>
                <a:spcPct val="20000"/>
              </a:spcBef>
              <a:buClr>
                <a:srgbClr val="FF9900"/>
              </a:buClr>
              <a:buSzPct val="150000"/>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Scientific applications</a:t>
            </a:r>
          </a:p>
          <a:p>
            <a:pPr lvl="1"/>
            <a:r>
              <a:rPr lang="en-US" dirty="0" smtClean="0"/>
              <a:t>Inspection of </a:t>
            </a:r>
            <a:r>
              <a:rPr lang="en-US" dirty="0" err="1" smtClean="0"/>
              <a:t>microelectromechanical</a:t>
            </a:r>
            <a:r>
              <a:rPr lang="en-US" dirty="0" smtClean="0"/>
              <a:t> (MEMS) devices </a:t>
            </a:r>
          </a:p>
          <a:p>
            <a:pPr lvl="1"/>
            <a:r>
              <a:rPr lang="en-US" dirty="0" smtClean="0"/>
              <a:t>Monitoring of fluid dynamics in aerospace and naval applications</a:t>
            </a:r>
          </a:p>
          <a:p>
            <a:pPr lvl="1"/>
            <a:r>
              <a:rPr lang="en-US" dirty="0" smtClean="0"/>
              <a:t>Insect communication</a:t>
            </a:r>
          </a:p>
          <a:p>
            <a:r>
              <a:rPr lang="en-US" dirty="0" smtClean="0"/>
              <a:t>Biomedical applications</a:t>
            </a:r>
          </a:p>
          <a:p>
            <a:pPr lvl="1"/>
            <a:r>
              <a:rPr lang="en-US" dirty="0" smtClean="0"/>
              <a:t>Non-invasive quantification of blood flow</a:t>
            </a:r>
          </a:p>
          <a:p>
            <a:pPr lvl="1"/>
            <a:r>
              <a:rPr lang="en-US" dirty="0" smtClean="0"/>
              <a:t>Eardrum diagnostics</a:t>
            </a:r>
            <a:endParaRPr lang="en-US" dirty="0"/>
          </a:p>
        </p:txBody>
      </p:sp>
      <p:pic>
        <p:nvPicPr>
          <p:cNvPr id="17" name="Picture 2" descr="http://media.defenseindustrydaily.com/images/SHIP_GD-Austal_LCS_Diorama_lg.jpg"/>
          <p:cNvPicPr>
            <a:picLocks noChangeAspect="1" noChangeArrowheads="1"/>
          </p:cNvPicPr>
          <p:nvPr/>
        </p:nvPicPr>
        <p:blipFill>
          <a:blip r:embed="rId8" cstate="print"/>
          <a:srcRect/>
          <a:stretch>
            <a:fillRect/>
          </a:stretch>
        </p:blipFill>
        <p:spPr bwMode="auto">
          <a:xfrm>
            <a:off x="3133177" y="5486400"/>
            <a:ext cx="1397531" cy="914400"/>
          </a:xfrm>
          <a:prstGeom prst="rect">
            <a:avLst/>
          </a:prstGeom>
          <a:noFill/>
        </p:spPr>
      </p:pic>
      <p:pic>
        <p:nvPicPr>
          <p:cNvPr id="23" name="Picture 8" descr="http://www.egr.msu.edu/bdrl/files_bdrl/BLOOD-FLOW_0.jpg"/>
          <p:cNvPicPr>
            <a:picLocks noChangeAspect="1" noChangeArrowheads="1"/>
          </p:cNvPicPr>
          <p:nvPr/>
        </p:nvPicPr>
        <p:blipFill>
          <a:blip r:embed="rId9" cstate="print"/>
          <a:srcRect/>
          <a:stretch>
            <a:fillRect/>
          </a:stretch>
        </p:blipFill>
        <p:spPr bwMode="auto">
          <a:xfrm>
            <a:off x="5956433" y="5486400"/>
            <a:ext cx="1219199" cy="914400"/>
          </a:xfrm>
          <a:prstGeom prst="rect">
            <a:avLst/>
          </a:prstGeom>
          <a:noFill/>
        </p:spPr>
      </p:pic>
      <p:pic>
        <p:nvPicPr>
          <p:cNvPr id="24" name="Picture 10" descr="http://insectzoo.msstate.edu/Images/comm-a-2.jpg"/>
          <p:cNvPicPr>
            <a:picLocks noChangeAspect="1" noChangeArrowheads="1"/>
          </p:cNvPicPr>
          <p:nvPr/>
        </p:nvPicPr>
        <p:blipFill>
          <a:blip r:embed="rId10" cstate="print"/>
          <a:srcRect/>
          <a:stretch>
            <a:fillRect/>
          </a:stretch>
        </p:blipFill>
        <p:spPr bwMode="auto">
          <a:xfrm>
            <a:off x="4670279" y="5486400"/>
            <a:ext cx="1146583" cy="914400"/>
          </a:xfrm>
          <a:prstGeom prst="rect">
            <a:avLst/>
          </a:prstGeom>
          <a:noFill/>
        </p:spPr>
      </p:pic>
      <p:pic>
        <p:nvPicPr>
          <p:cNvPr id="25" name="Picture 24" descr="Mems.jpg"/>
          <p:cNvPicPr>
            <a:picLocks noChangeAspect="1"/>
          </p:cNvPicPr>
          <p:nvPr/>
        </p:nvPicPr>
        <p:blipFill>
          <a:blip r:embed="rId11" cstate="print"/>
          <a:stretch>
            <a:fillRect/>
          </a:stretch>
        </p:blipFill>
        <p:spPr>
          <a:xfrm>
            <a:off x="496597" y="5486400"/>
            <a:ext cx="1138238" cy="914400"/>
          </a:xfrm>
          <a:prstGeom prst="rect">
            <a:avLst/>
          </a:prstGeom>
        </p:spPr>
      </p:pic>
      <p:pic>
        <p:nvPicPr>
          <p:cNvPr id="26" name="Picture 8" descr="http://images.nationalgeographic.com/wpf/media-live/photos/000/012/cache/space-shuttle-atlantis_1223_600x450.jpg"/>
          <p:cNvPicPr>
            <a:picLocks noChangeAspect="1" noChangeArrowheads="1"/>
          </p:cNvPicPr>
          <p:nvPr/>
        </p:nvPicPr>
        <p:blipFill>
          <a:blip r:embed="rId12" cstate="print"/>
          <a:srcRect/>
          <a:stretch>
            <a:fillRect/>
          </a:stretch>
        </p:blipFill>
        <p:spPr bwMode="auto">
          <a:xfrm>
            <a:off x="1774406" y="5486400"/>
            <a:ext cx="1219200" cy="914400"/>
          </a:xfrm>
          <a:prstGeom prst="rect">
            <a:avLst/>
          </a:prstGeom>
          <a:noFill/>
        </p:spPr>
      </p:pic>
      <p:pic>
        <p:nvPicPr>
          <p:cNvPr id="27" name="Picture 10" descr="http://www.american-hearing.org/images/vestibular-nerve-labeled-cd.jpg"/>
          <p:cNvPicPr>
            <a:picLocks noChangeAspect="1" noChangeArrowheads="1"/>
          </p:cNvPicPr>
          <p:nvPr/>
        </p:nvPicPr>
        <p:blipFill>
          <a:blip r:embed="rId13" cstate="print"/>
          <a:srcRect l="890" t="1054" b="7210"/>
          <a:stretch>
            <a:fillRect/>
          </a:stretch>
        </p:blipFill>
        <p:spPr bwMode="auto">
          <a:xfrm>
            <a:off x="7315204" y="5486400"/>
            <a:ext cx="1316176" cy="914400"/>
          </a:xfrm>
          <a:prstGeom prst="rect">
            <a:avLst/>
          </a:prstGeom>
          <a:noFill/>
        </p:spPr>
      </p:pic>
    </p:spTree>
    <p:extLst>
      <p:ext uri="{BB962C8B-B14F-4D97-AF65-F5344CB8AC3E}">
        <p14:creationId xmlns:p14="http://schemas.microsoft.com/office/powerpoint/2010/main" val="374905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9">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
                                            <p:txEl>
                                              <p:pRg st="3" end="3"/>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9">
                                            <p:txEl>
                                              <p:pRg st="4" end="4"/>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9">
                                            <p:txEl>
                                              <p:pRg st="5" end="5"/>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9">
                                            <p:txEl>
                                              <p:pRg st="6" end="6"/>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Rely on beam scanning for spatial maps of vibration</a:t>
            </a:r>
          </a:p>
          <a:p>
            <a:endParaRPr lang="en-US" dirty="0" smtClean="0"/>
          </a:p>
          <a:p>
            <a:endParaRPr lang="en-US" dirty="0"/>
          </a:p>
          <a:p>
            <a:endParaRPr lang="en-US" dirty="0" smtClean="0"/>
          </a:p>
          <a:p>
            <a:endParaRPr lang="en-US" dirty="0"/>
          </a:p>
          <a:p>
            <a:endParaRPr lang="en-US" dirty="0" smtClean="0"/>
          </a:p>
          <a:p>
            <a:r>
              <a:rPr lang="en-US" dirty="0" smtClean="0"/>
              <a:t>Maximum scan rate: ~100 KHz in 1D, ~1 KHz in 2D</a:t>
            </a:r>
          </a:p>
          <a:p>
            <a:endParaRPr lang="en-US" dirty="0"/>
          </a:p>
          <a:p>
            <a:r>
              <a:rPr lang="en-US" dirty="0" smtClean="0"/>
              <a:t>Introduced an imaging laser </a:t>
            </a:r>
            <a:r>
              <a:rPr lang="en-US" dirty="0" err="1" smtClean="0"/>
              <a:t>vibrometer</a:t>
            </a:r>
            <a:r>
              <a:rPr lang="en-US" dirty="0" smtClean="0"/>
              <a:t>:</a:t>
            </a:r>
          </a:p>
          <a:p>
            <a:pPr lvl="1"/>
            <a:r>
              <a:rPr lang="en-US" dirty="0" smtClean="0"/>
              <a:t>More than 100 times higher scan rate</a:t>
            </a:r>
          </a:p>
          <a:p>
            <a:pPr lvl="1"/>
            <a:r>
              <a:rPr lang="en-US" dirty="0" smtClean="0"/>
              <a:t>Nanometer-scale axial resolution</a:t>
            </a:r>
          </a:p>
          <a:p>
            <a:endParaRPr lang="en-US" dirty="0"/>
          </a:p>
        </p:txBody>
      </p:sp>
      <p:sp>
        <p:nvSpPr>
          <p:cNvPr id="3" name="Title 2"/>
          <p:cNvSpPr>
            <a:spLocks noGrp="1"/>
          </p:cNvSpPr>
          <p:nvPr>
            <p:ph type="title"/>
          </p:nvPr>
        </p:nvSpPr>
        <p:spPr/>
        <p:txBody>
          <a:bodyPr/>
          <a:lstStyle/>
          <a:p>
            <a:r>
              <a:rPr lang="en-US" dirty="0"/>
              <a:t>Limitations of conventional laser </a:t>
            </a:r>
            <a:r>
              <a:rPr lang="en-US" dirty="0" err="1"/>
              <a:t>vibrometers</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21</a:t>
            </a:fld>
            <a:endParaRPr lang="en-US" dirty="0"/>
          </a:p>
        </p:txBody>
      </p:sp>
      <p:pic>
        <p:nvPicPr>
          <p:cNvPr id="7" name="Picture 6" descr="3d_laser_scanner.jpg"/>
          <p:cNvPicPr>
            <a:picLocks noChangeAspect="1"/>
          </p:cNvPicPr>
          <p:nvPr/>
        </p:nvPicPr>
        <p:blipFill>
          <a:blip r:embed="rId3" cstate="print"/>
          <a:srcRect t="5261"/>
          <a:stretch>
            <a:fillRect/>
          </a:stretch>
        </p:blipFill>
        <p:spPr>
          <a:xfrm>
            <a:off x="3197282" y="2511772"/>
            <a:ext cx="2256066" cy="1603028"/>
          </a:xfrm>
          <a:prstGeom prst="rect">
            <a:avLst/>
          </a:prstGeom>
        </p:spPr>
      </p:pic>
      <p:pic>
        <p:nvPicPr>
          <p:cNvPr id="9" name="Picture 2" descr="http://www.image-acquire.com/wp-content/uploads/2009/03/hand-held-3d-laser-scanner-244183.jpg"/>
          <p:cNvPicPr>
            <a:picLocks noChangeAspect="1" noChangeArrowheads="1"/>
          </p:cNvPicPr>
          <p:nvPr/>
        </p:nvPicPr>
        <p:blipFill>
          <a:blip r:embed="rId4" cstate="print"/>
          <a:srcRect/>
          <a:stretch>
            <a:fillRect/>
          </a:stretch>
        </p:blipFill>
        <p:spPr bwMode="auto">
          <a:xfrm>
            <a:off x="762000" y="2511772"/>
            <a:ext cx="2137370" cy="1603028"/>
          </a:xfrm>
          <a:prstGeom prst="rect">
            <a:avLst/>
          </a:prstGeom>
          <a:noFill/>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2797" y="2470552"/>
            <a:ext cx="2609203" cy="1644248"/>
          </a:xfrm>
          <a:prstGeom prst="rect">
            <a:avLst/>
          </a:prstGeom>
        </p:spPr>
      </p:pic>
    </p:spTree>
    <p:extLst>
      <p:ext uri="{BB962C8B-B14F-4D97-AF65-F5344CB8AC3E}">
        <p14:creationId xmlns:p14="http://schemas.microsoft.com/office/powerpoint/2010/main" val="107716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smtClean="0"/>
              <a:t>Vibrometry</a:t>
            </a:r>
            <a:r>
              <a:rPr lang="en-US" dirty="0" smtClean="0"/>
              <a:t> by STEAM imaging of</a:t>
            </a:r>
            <a:br>
              <a:rPr lang="en-US" dirty="0" smtClean="0"/>
            </a:br>
            <a:r>
              <a:rPr lang="en-US" i="1" dirty="0" smtClean="0"/>
              <a:t>optical path difference</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22</a:t>
            </a:fld>
            <a:endParaRPr lang="en-US" dirty="0"/>
          </a:p>
        </p:txBody>
      </p:sp>
      <p:grpSp>
        <p:nvGrpSpPr>
          <p:cNvPr id="31" name="Group 30"/>
          <p:cNvGrpSpPr/>
          <p:nvPr/>
        </p:nvGrpSpPr>
        <p:grpSpPr>
          <a:xfrm>
            <a:off x="193964" y="1842656"/>
            <a:ext cx="8747413" cy="4558144"/>
            <a:chOff x="193964" y="1842656"/>
            <a:chExt cx="8747413" cy="4558144"/>
          </a:xfrm>
        </p:grpSpPr>
        <p:sp>
          <p:nvSpPr>
            <p:cNvPr id="135" name="Rounded Rectangle 134"/>
            <p:cNvSpPr/>
            <p:nvPr/>
          </p:nvSpPr>
          <p:spPr>
            <a:xfrm rot="5400000">
              <a:off x="5419723" y="2539713"/>
              <a:ext cx="4073236" cy="267912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ounded Rectangle 135"/>
            <p:cNvSpPr/>
            <p:nvPr/>
          </p:nvSpPr>
          <p:spPr>
            <a:xfrm>
              <a:off x="1728354" y="5086598"/>
              <a:ext cx="1818409" cy="128517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ounded Rectangle 136"/>
            <p:cNvSpPr/>
            <p:nvPr/>
          </p:nvSpPr>
          <p:spPr>
            <a:xfrm>
              <a:off x="2843646" y="1842656"/>
              <a:ext cx="3200400" cy="1931057"/>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8" name="Straight Connector 137"/>
            <p:cNvCxnSpPr/>
            <p:nvPr/>
          </p:nvCxnSpPr>
          <p:spPr bwMode="auto">
            <a:xfrm rot="5400000">
              <a:off x="297873" y="4199314"/>
              <a:ext cx="1891145" cy="0"/>
            </a:xfrm>
            <a:prstGeom prst="line">
              <a:avLst/>
            </a:prstGeom>
            <a:solidFill>
              <a:schemeClr val="accent1"/>
            </a:solidFill>
            <a:ln w="38100" cap="flat" cmpd="sng" algn="ctr">
              <a:solidFill>
                <a:srgbClr val="C00000"/>
              </a:solidFill>
              <a:prstDash val="solid"/>
              <a:round/>
              <a:headEnd type="none" w="med" len="med"/>
              <a:tailEnd type="none" w="med" len="med"/>
            </a:ln>
            <a:effectLst/>
          </p:spPr>
        </p:cxnSp>
        <p:sp>
          <p:nvSpPr>
            <p:cNvPr id="139" name="Oval 138"/>
            <p:cNvSpPr/>
            <p:nvPr/>
          </p:nvSpPr>
          <p:spPr bwMode="auto">
            <a:xfrm rot="10800000">
              <a:off x="1679864" y="5334001"/>
              <a:ext cx="436418" cy="727364"/>
            </a:xfrm>
            <a:prstGeom prst="ellipse">
              <a:avLst/>
            </a:prstGeom>
            <a:solidFill>
              <a:srgbClr val="FF9933">
                <a:alpha val="40000"/>
              </a:srgbClr>
            </a:solidFill>
            <a:ln w="9525" cap="flat" cmpd="sng" algn="ctr">
              <a:noFill/>
              <a:prstDash val="solid"/>
              <a:round/>
              <a:headEnd type="none" w="med" len="med"/>
              <a:tailEnd type="none" w="med" len="med"/>
            </a:ln>
            <a:effectLst/>
            <a:scene3d>
              <a:camera prst="isometricRightUp">
                <a:rot lat="10800000" lon="4200000" rev="0"/>
              </a:camera>
              <a:lightRig rig="balanced" dir="t"/>
            </a:scene3d>
            <a:sp3d extrusionH="1587500" prstMaterial="matte">
              <a:bevelT w="38100" h="38100"/>
              <a:bevelB w="38100" h="38100"/>
              <a:contourClr>
                <a:schemeClr val="bg1"/>
              </a:contourClr>
            </a:sp3d>
          </p:spPr>
          <p:txBody>
            <a:bodyPr/>
            <a:lstStyle/>
            <a:p>
              <a:pPr>
                <a:defRPr/>
              </a:pPr>
              <a:endParaRPr lang="en-US" sz="1200" b="1" dirty="0">
                <a:latin typeface="+mn-lt"/>
              </a:endParaRPr>
            </a:p>
          </p:txBody>
        </p:sp>
        <p:cxnSp>
          <p:nvCxnSpPr>
            <p:cNvPr id="140" name="Straight Connector 139"/>
            <p:cNvCxnSpPr>
              <a:endCxn id="203" idx="2"/>
            </p:cNvCxnSpPr>
            <p:nvPr/>
          </p:nvCxnSpPr>
          <p:spPr bwMode="auto">
            <a:xfrm rot="5400000">
              <a:off x="879764" y="4970319"/>
              <a:ext cx="727364" cy="0"/>
            </a:xfrm>
            <a:prstGeom prst="line">
              <a:avLst/>
            </a:prstGeom>
            <a:solidFill>
              <a:schemeClr val="accent1"/>
            </a:solidFill>
            <a:ln w="38100" cap="flat" cmpd="sng" algn="ctr">
              <a:solidFill>
                <a:srgbClr val="C00000"/>
              </a:solidFill>
              <a:prstDash val="solid"/>
              <a:round/>
              <a:headEnd type="none" w="med" len="med"/>
              <a:tailEnd type="none" w="med" len="med"/>
            </a:ln>
            <a:effectLst/>
          </p:spPr>
        </p:cxnSp>
        <p:sp>
          <p:nvSpPr>
            <p:cNvPr id="141" name="Oval 140"/>
            <p:cNvSpPr/>
            <p:nvPr/>
          </p:nvSpPr>
          <p:spPr bwMode="auto">
            <a:xfrm>
              <a:off x="952500" y="4170219"/>
              <a:ext cx="509155" cy="509154"/>
            </a:xfrm>
            <a:prstGeom prst="ellipse">
              <a:avLst/>
            </a:prstGeom>
            <a:solidFill>
              <a:srgbClr val="C00000"/>
            </a:solidFill>
            <a:ln w="9525" cap="flat" cmpd="sng" algn="ctr">
              <a:noFill/>
              <a:prstDash val="solid"/>
              <a:round/>
              <a:headEnd type="none" w="med" len="med"/>
              <a:tailEnd type="none" w="med" len="med"/>
            </a:ln>
            <a:effectLst/>
            <a:scene3d>
              <a:camera prst="obliqueTopRight"/>
              <a:lightRig rig="threePt" dir="t"/>
            </a:scene3d>
            <a:sp3d extrusionH="254000">
              <a:bevelT w="50800" h="50800"/>
              <a:bevelB w="50800" h="508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142" name="Arc 141"/>
            <p:cNvSpPr/>
            <p:nvPr/>
          </p:nvSpPr>
          <p:spPr bwMode="auto">
            <a:xfrm>
              <a:off x="1054331" y="4263322"/>
              <a:ext cx="290945" cy="290945"/>
            </a:xfrm>
            <a:prstGeom prst="arc">
              <a:avLst>
                <a:gd name="adj1" fmla="val 11429784"/>
                <a:gd name="adj2" fmla="val 8445833"/>
              </a:avLst>
            </a:prstGeom>
            <a:ln>
              <a:solidFill>
                <a:schemeClr val="bg1"/>
              </a:solidFill>
              <a:headEnd type="none" w="lg" len="med"/>
              <a:tailEnd type="triangle" w="lg" len="med"/>
            </a:ln>
          </p:spPr>
          <p:style>
            <a:lnRef idx="2">
              <a:schemeClr val="accent4"/>
            </a:lnRef>
            <a:fillRef idx="0">
              <a:schemeClr val="accent4"/>
            </a:fillRef>
            <a:effectRef idx="1">
              <a:schemeClr val="accent4"/>
            </a:effectRef>
            <a:fontRef idx="minor">
              <a:schemeClr val="tx1"/>
            </a:fontRef>
          </p:style>
          <p:txBody>
            <a:bodyPr/>
            <a:lstStyle/>
            <a:p>
              <a:pPr>
                <a:defRPr/>
              </a:pPr>
              <a:endParaRPr lang="en-US" sz="1200" b="1" dirty="0"/>
            </a:p>
          </p:txBody>
        </p:sp>
        <p:sp>
          <p:nvSpPr>
            <p:cNvPr id="143" name="Rectangle 15"/>
            <p:cNvSpPr>
              <a:spLocks noChangeArrowheads="1"/>
            </p:cNvSpPr>
            <p:nvPr/>
          </p:nvSpPr>
          <p:spPr bwMode="auto">
            <a:xfrm>
              <a:off x="370609" y="4606638"/>
              <a:ext cx="872836" cy="436418"/>
            </a:xfrm>
            <a:prstGeom prst="rect">
              <a:avLst/>
            </a:prstGeom>
            <a:noFill/>
            <a:ln w="9525">
              <a:noFill/>
              <a:miter lim="800000"/>
              <a:headEnd/>
              <a:tailEnd/>
            </a:ln>
          </p:spPr>
          <p:txBody>
            <a:bodyPr anchor="ctr"/>
            <a:lstStyle/>
            <a:p>
              <a:pPr algn="ctr">
                <a:defRPr/>
              </a:pPr>
              <a:r>
                <a:rPr lang="en-US" altLang="zh-TW" sz="1200" b="1" dirty="0">
                  <a:solidFill>
                    <a:schemeClr val="tx2"/>
                  </a:solidFill>
                  <a:ea typeface="PMingLiU" pitchFamily="18" charset="-120"/>
                </a:rPr>
                <a:t>Optical Circulator</a:t>
              </a:r>
            </a:p>
          </p:txBody>
        </p:sp>
        <p:cxnSp>
          <p:nvCxnSpPr>
            <p:cNvPr id="144" name="Straight Connector 143"/>
            <p:cNvCxnSpPr/>
            <p:nvPr/>
          </p:nvCxnSpPr>
          <p:spPr bwMode="auto">
            <a:xfrm rot="5400000">
              <a:off x="952500" y="2497283"/>
              <a:ext cx="581891" cy="0"/>
            </a:xfrm>
            <a:prstGeom prst="line">
              <a:avLst/>
            </a:prstGeom>
            <a:solidFill>
              <a:schemeClr val="accent1"/>
            </a:solidFill>
            <a:ln w="38100" cap="flat" cmpd="sng" algn="ctr">
              <a:solidFill>
                <a:srgbClr val="C00000"/>
              </a:solidFill>
              <a:prstDash val="solid"/>
              <a:round/>
              <a:headEnd type="none" w="med" len="med"/>
              <a:tailEnd type="none" w="med" len="med"/>
            </a:ln>
            <a:effectLst/>
          </p:spPr>
        </p:cxnSp>
        <p:cxnSp>
          <p:nvCxnSpPr>
            <p:cNvPr id="145" name="Straight Connector 144"/>
            <p:cNvCxnSpPr/>
            <p:nvPr/>
          </p:nvCxnSpPr>
          <p:spPr bwMode="auto">
            <a:xfrm>
              <a:off x="1461655" y="4388428"/>
              <a:ext cx="509155" cy="0"/>
            </a:xfrm>
            <a:prstGeom prst="line">
              <a:avLst/>
            </a:prstGeom>
            <a:solidFill>
              <a:schemeClr val="accent1"/>
            </a:solidFill>
            <a:ln w="38100" cap="flat" cmpd="sng" algn="ctr">
              <a:solidFill>
                <a:srgbClr val="C00000"/>
              </a:solidFill>
              <a:prstDash val="solid"/>
              <a:round/>
              <a:headEnd type="none" w="med" len="med"/>
              <a:tailEnd type="none" w="med" len="med"/>
            </a:ln>
            <a:effectLst/>
          </p:spPr>
        </p:cxnSp>
        <p:sp>
          <p:nvSpPr>
            <p:cNvPr id="146" name="Trapezoid 145"/>
            <p:cNvSpPr/>
            <p:nvPr/>
          </p:nvSpPr>
          <p:spPr bwMode="auto">
            <a:xfrm rot="16200000">
              <a:off x="1898073" y="4315692"/>
              <a:ext cx="363682" cy="218209"/>
            </a:xfrm>
            <a:prstGeom prst="trapezoid">
              <a:avLst/>
            </a:prstGeom>
            <a:solidFill>
              <a:srgbClr val="66CCFF"/>
            </a:solidFill>
            <a:ln w="9525" cap="flat" cmpd="sng" algn="ctr">
              <a:noFill/>
              <a:prstDash val="solid"/>
              <a:round/>
              <a:headEnd type="none" w="med" len="med"/>
              <a:tailEnd type="none" w="med" len="med"/>
            </a:ln>
            <a:effectLst/>
            <a:scene3d>
              <a:camera prst="obliqueBottomRight"/>
              <a:lightRig rig="threePt" dir="t">
                <a:rot lat="0" lon="0" rev="16200000"/>
              </a:lightRig>
            </a:scene3d>
            <a:sp3d extrusionH="254000">
              <a:bevelT w="50800" h="50800"/>
              <a:bevelB w="50800" h="50800"/>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147" name="Rectangle 63"/>
            <p:cNvSpPr>
              <a:spLocks noChangeArrowheads="1"/>
            </p:cNvSpPr>
            <p:nvPr/>
          </p:nvSpPr>
          <p:spPr bwMode="auto">
            <a:xfrm flipH="1">
              <a:off x="1679864" y="4572000"/>
              <a:ext cx="1163782" cy="290945"/>
            </a:xfrm>
            <a:prstGeom prst="rect">
              <a:avLst/>
            </a:prstGeom>
            <a:noFill/>
            <a:ln w="9525">
              <a:noFill/>
              <a:miter lim="800000"/>
              <a:headEnd/>
              <a:tailEnd/>
            </a:ln>
          </p:spPr>
          <p:txBody>
            <a:bodyPr anchor="ctr"/>
            <a:lstStyle/>
            <a:p>
              <a:pPr algn="ctr" eaLnBrk="1" hangingPunct="1">
                <a:defRPr/>
              </a:pPr>
              <a:r>
                <a:rPr lang="en-US" altLang="zh-TW" sz="1200" b="1" dirty="0" smtClean="0">
                  <a:solidFill>
                    <a:schemeClr val="tx2"/>
                  </a:solidFill>
                  <a:latin typeface="+mn-lt"/>
                  <a:ea typeface="PMingLiU" pitchFamily="18" charset="-120"/>
                </a:rPr>
                <a:t>Fiber Coupler</a:t>
              </a:r>
              <a:endParaRPr lang="en-US" altLang="zh-TW" sz="1200" b="1" dirty="0">
                <a:solidFill>
                  <a:schemeClr val="tx2"/>
                </a:solidFill>
                <a:latin typeface="+mn-lt"/>
                <a:ea typeface="PMingLiU" pitchFamily="18" charset="-120"/>
              </a:endParaRPr>
            </a:p>
          </p:txBody>
        </p:sp>
        <p:cxnSp>
          <p:nvCxnSpPr>
            <p:cNvPr id="148" name="Straight Arrow Connector 147"/>
            <p:cNvCxnSpPr/>
            <p:nvPr/>
          </p:nvCxnSpPr>
          <p:spPr bwMode="auto">
            <a:xfrm>
              <a:off x="1607127" y="4242956"/>
              <a:ext cx="218209" cy="1516"/>
            </a:xfrm>
            <a:prstGeom prst="straightConnector1">
              <a:avLst/>
            </a:prstGeom>
            <a:ln>
              <a:headEnd type="none" w="lg" len="med"/>
              <a:tailEnd type="triangle" w="lg" len="med"/>
            </a:ln>
          </p:spPr>
          <p:style>
            <a:lnRef idx="2">
              <a:schemeClr val="dk1"/>
            </a:lnRef>
            <a:fillRef idx="0">
              <a:schemeClr val="dk1"/>
            </a:fillRef>
            <a:effectRef idx="1">
              <a:schemeClr val="dk1"/>
            </a:effectRef>
            <a:fontRef idx="minor">
              <a:schemeClr val="tx1"/>
            </a:fontRef>
          </p:style>
        </p:cxnSp>
        <p:sp>
          <p:nvSpPr>
            <p:cNvPr id="149" name="Oval 148"/>
            <p:cNvSpPr/>
            <p:nvPr/>
          </p:nvSpPr>
          <p:spPr bwMode="auto">
            <a:xfrm rot="18931854">
              <a:off x="3295375" y="2997223"/>
              <a:ext cx="635920" cy="96012"/>
            </a:xfrm>
            <a:prstGeom prst="ellipse">
              <a:avLst/>
            </a:prstGeom>
            <a:gradFill flip="none" rotWithShape="1">
              <a:gsLst>
                <a:gs pos="0">
                  <a:srgbClr val="A603AB"/>
                </a:gs>
                <a:gs pos="21001">
                  <a:srgbClr val="0819FB"/>
                </a:gs>
                <a:gs pos="35001">
                  <a:srgbClr val="1A8D48"/>
                </a:gs>
                <a:gs pos="52000">
                  <a:srgbClr val="FFFF00"/>
                </a:gs>
                <a:gs pos="73000">
                  <a:srgbClr val="EE3F17"/>
                </a:gs>
                <a:gs pos="88000">
                  <a:srgbClr val="E81766"/>
                </a:gs>
                <a:gs pos="100000">
                  <a:srgbClr val="A603AB"/>
                </a:gs>
              </a:gsLst>
              <a:lin ang="10800000" scaled="1"/>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p>
          </p:txBody>
        </p:sp>
        <p:sp>
          <p:nvSpPr>
            <p:cNvPr id="150" name="Oval 149"/>
            <p:cNvSpPr/>
            <p:nvPr/>
          </p:nvSpPr>
          <p:spPr bwMode="auto">
            <a:xfrm>
              <a:off x="2843646" y="4315692"/>
              <a:ext cx="145473" cy="145473"/>
            </a:xfrm>
            <a:prstGeom prst="ellipse">
              <a:avLst/>
            </a:prstGeom>
            <a:solidFill>
              <a:srgbClr val="FFFF00"/>
            </a:solidFill>
            <a:ln w="9525" cap="flat" cmpd="sng" algn="ctr">
              <a:noFill/>
              <a:prstDash val="solid"/>
              <a:round/>
              <a:headEnd type="none" w="med" len="med"/>
              <a:tailEnd type="none" w="med" len="med"/>
            </a:ln>
            <a:effectLst/>
            <a:scene3d>
              <a:camera prst="orthographicFront"/>
              <a:lightRig rig="threePt" dir="t"/>
            </a:scene3d>
            <a:sp3d>
              <a:bevelT w="127000" h="127000"/>
              <a:bevelB w="127000" h="127000"/>
            </a:sp3d>
          </p:spPr>
          <p:txBody>
            <a:bodyPr/>
            <a:lstStyle/>
            <a:p>
              <a:pPr>
                <a:defRPr/>
              </a:pPr>
              <a:endParaRPr lang="en-US" sz="1400" b="1" dirty="0"/>
            </a:p>
          </p:txBody>
        </p:sp>
        <p:grpSp>
          <p:nvGrpSpPr>
            <p:cNvPr id="151" name="Group 129"/>
            <p:cNvGrpSpPr/>
            <p:nvPr/>
          </p:nvGrpSpPr>
          <p:grpSpPr>
            <a:xfrm>
              <a:off x="1912620" y="2875512"/>
              <a:ext cx="785553" cy="349135"/>
              <a:chOff x="6858000" y="2057400"/>
              <a:chExt cx="1828800" cy="381000"/>
            </a:xfrm>
            <a:scene3d>
              <a:camera prst="isometricOffAxis2Top">
                <a:rot lat="2231111" lon="2690688" rev="14309289"/>
              </a:camera>
              <a:lightRig rig="harsh" dir="t">
                <a:rot lat="0" lon="0" rev="1200000"/>
              </a:lightRig>
            </a:scene3d>
          </p:grpSpPr>
          <p:sp>
            <p:nvSpPr>
              <p:cNvPr id="254" name="Rectangle 253"/>
              <p:cNvSpPr/>
              <p:nvPr/>
            </p:nvSpPr>
            <p:spPr bwMode="auto">
              <a:xfrm>
                <a:off x="6858000" y="2362200"/>
                <a:ext cx="1828800" cy="76200"/>
              </a:xfrm>
              <a:prstGeom prst="rect">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p>
            </p:txBody>
          </p:sp>
          <p:sp>
            <p:nvSpPr>
              <p:cNvPr id="255" name="Isosceles Triangle 254"/>
              <p:cNvSpPr/>
              <p:nvPr/>
            </p:nvSpPr>
            <p:spPr bwMode="auto">
              <a:xfrm>
                <a:off x="68580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p>
            </p:txBody>
          </p:sp>
          <p:sp>
            <p:nvSpPr>
              <p:cNvPr id="256" name="Isosceles Triangle 255"/>
              <p:cNvSpPr/>
              <p:nvPr/>
            </p:nvSpPr>
            <p:spPr bwMode="auto">
              <a:xfrm>
                <a:off x="70866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p>
            </p:txBody>
          </p:sp>
          <p:sp>
            <p:nvSpPr>
              <p:cNvPr id="257" name="Isosceles Triangle 256"/>
              <p:cNvSpPr/>
              <p:nvPr/>
            </p:nvSpPr>
            <p:spPr bwMode="auto">
              <a:xfrm>
                <a:off x="73152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p>
            </p:txBody>
          </p:sp>
          <p:sp>
            <p:nvSpPr>
              <p:cNvPr id="258" name="Isosceles Triangle 257"/>
              <p:cNvSpPr/>
              <p:nvPr/>
            </p:nvSpPr>
            <p:spPr bwMode="auto">
              <a:xfrm>
                <a:off x="75438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p>
            </p:txBody>
          </p:sp>
          <p:sp>
            <p:nvSpPr>
              <p:cNvPr id="259" name="Isosceles Triangle 258"/>
              <p:cNvSpPr/>
              <p:nvPr/>
            </p:nvSpPr>
            <p:spPr bwMode="auto">
              <a:xfrm>
                <a:off x="77724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p>
            </p:txBody>
          </p:sp>
          <p:sp>
            <p:nvSpPr>
              <p:cNvPr id="260" name="Isosceles Triangle 259"/>
              <p:cNvSpPr/>
              <p:nvPr/>
            </p:nvSpPr>
            <p:spPr bwMode="auto">
              <a:xfrm>
                <a:off x="80010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p>
            </p:txBody>
          </p:sp>
          <p:sp>
            <p:nvSpPr>
              <p:cNvPr id="261" name="Isosceles Triangle 260"/>
              <p:cNvSpPr/>
              <p:nvPr/>
            </p:nvSpPr>
            <p:spPr bwMode="auto">
              <a:xfrm>
                <a:off x="82296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p>
            </p:txBody>
          </p:sp>
          <p:sp>
            <p:nvSpPr>
              <p:cNvPr id="262" name="Isosceles Triangle 261"/>
              <p:cNvSpPr/>
              <p:nvPr/>
            </p:nvSpPr>
            <p:spPr bwMode="auto">
              <a:xfrm>
                <a:off x="84582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p>
            </p:txBody>
          </p:sp>
        </p:grpSp>
        <p:sp>
          <p:nvSpPr>
            <p:cNvPr id="152" name="Oval 151"/>
            <p:cNvSpPr/>
            <p:nvPr/>
          </p:nvSpPr>
          <p:spPr bwMode="auto">
            <a:xfrm rot="7800000" flipH="1" flipV="1">
              <a:off x="2278770" y="3592866"/>
              <a:ext cx="436418" cy="96012"/>
            </a:xfrm>
            <a:prstGeom prst="ellipse">
              <a:avLst/>
            </a:prstGeom>
            <a:gradFill flip="none" rotWithShape="1">
              <a:gsLst>
                <a:gs pos="0">
                  <a:srgbClr val="A603AB"/>
                </a:gs>
                <a:gs pos="21001">
                  <a:srgbClr val="0819FB"/>
                </a:gs>
                <a:gs pos="35001">
                  <a:srgbClr val="1A8D48"/>
                </a:gs>
                <a:gs pos="52000">
                  <a:srgbClr val="FFFF00"/>
                </a:gs>
                <a:gs pos="73000">
                  <a:srgbClr val="EE3F17"/>
                </a:gs>
                <a:gs pos="88000">
                  <a:srgbClr val="E81766"/>
                </a:gs>
                <a:gs pos="100000">
                  <a:srgbClr val="A603AB"/>
                </a:gs>
              </a:gsLst>
              <a:lin ang="10800000" scaled="1"/>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p>
          </p:txBody>
        </p:sp>
        <p:sp>
          <p:nvSpPr>
            <p:cNvPr id="153" name="Oval 152"/>
            <p:cNvSpPr/>
            <p:nvPr/>
          </p:nvSpPr>
          <p:spPr bwMode="auto">
            <a:xfrm rot="18931854">
              <a:off x="2277066" y="3288165"/>
              <a:ext cx="635920" cy="96012"/>
            </a:xfrm>
            <a:prstGeom prst="ellipse">
              <a:avLst/>
            </a:prstGeom>
            <a:gradFill flip="none" rotWithShape="1">
              <a:gsLst>
                <a:gs pos="0">
                  <a:srgbClr val="A603AB"/>
                </a:gs>
                <a:gs pos="21001">
                  <a:srgbClr val="0819FB"/>
                </a:gs>
                <a:gs pos="35001">
                  <a:srgbClr val="1A8D48"/>
                </a:gs>
                <a:gs pos="52000">
                  <a:srgbClr val="FFFF00"/>
                </a:gs>
                <a:gs pos="73000">
                  <a:srgbClr val="EE3F17"/>
                </a:gs>
                <a:gs pos="88000">
                  <a:srgbClr val="E81766"/>
                </a:gs>
                <a:gs pos="100000">
                  <a:srgbClr val="A603AB"/>
                </a:gs>
              </a:gsLst>
              <a:lin ang="10800000" scaled="1"/>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p>
          </p:txBody>
        </p:sp>
        <p:sp>
          <p:nvSpPr>
            <p:cNvPr id="154" name="Oval 153"/>
            <p:cNvSpPr/>
            <p:nvPr/>
          </p:nvSpPr>
          <p:spPr bwMode="auto">
            <a:xfrm rot="18931854">
              <a:off x="2640748" y="3288165"/>
              <a:ext cx="635920" cy="96012"/>
            </a:xfrm>
            <a:prstGeom prst="ellipse">
              <a:avLst/>
            </a:prstGeom>
            <a:gradFill flip="none" rotWithShape="1">
              <a:gsLst>
                <a:gs pos="0">
                  <a:srgbClr val="A603AB"/>
                </a:gs>
                <a:gs pos="21001">
                  <a:srgbClr val="0819FB"/>
                </a:gs>
                <a:gs pos="35001">
                  <a:srgbClr val="1A8D48"/>
                </a:gs>
                <a:gs pos="52000">
                  <a:srgbClr val="FFFF00"/>
                </a:gs>
                <a:gs pos="73000">
                  <a:srgbClr val="EE3F17"/>
                </a:gs>
                <a:gs pos="88000">
                  <a:srgbClr val="E81766"/>
                </a:gs>
                <a:gs pos="100000">
                  <a:srgbClr val="A603AB"/>
                </a:gs>
              </a:gsLst>
              <a:lin ang="10800000" scaled="1"/>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p>
          </p:txBody>
        </p:sp>
        <p:sp>
          <p:nvSpPr>
            <p:cNvPr id="155" name="Oval 154"/>
            <p:cNvSpPr/>
            <p:nvPr/>
          </p:nvSpPr>
          <p:spPr bwMode="auto">
            <a:xfrm rot="7800000" flipH="1" flipV="1">
              <a:off x="2511294" y="3709862"/>
              <a:ext cx="363682" cy="99463"/>
            </a:xfrm>
            <a:prstGeom prst="ellipse">
              <a:avLst/>
            </a:prstGeom>
            <a:gradFill flip="none" rotWithShape="1">
              <a:gsLst>
                <a:gs pos="0">
                  <a:srgbClr val="A603AB"/>
                </a:gs>
                <a:gs pos="21001">
                  <a:srgbClr val="0819FB"/>
                </a:gs>
                <a:gs pos="35001">
                  <a:srgbClr val="1A8D48"/>
                </a:gs>
                <a:gs pos="52000">
                  <a:srgbClr val="FFFF00"/>
                </a:gs>
                <a:gs pos="73000">
                  <a:srgbClr val="EE3F17"/>
                </a:gs>
                <a:gs pos="88000">
                  <a:srgbClr val="E81766"/>
                </a:gs>
                <a:gs pos="100000">
                  <a:srgbClr val="A603AB"/>
                </a:gs>
              </a:gsLst>
              <a:lin ang="10800000" scaled="1"/>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p>
          </p:txBody>
        </p:sp>
        <p:sp>
          <p:nvSpPr>
            <p:cNvPr id="156" name="Oval 155"/>
            <p:cNvSpPr/>
            <p:nvPr/>
          </p:nvSpPr>
          <p:spPr bwMode="auto">
            <a:xfrm rot="7800000" flipH="1" flipV="1">
              <a:off x="2741172" y="3828092"/>
              <a:ext cx="290945" cy="96012"/>
            </a:xfrm>
            <a:prstGeom prst="ellipse">
              <a:avLst/>
            </a:prstGeom>
            <a:gradFill flip="none" rotWithShape="1">
              <a:gsLst>
                <a:gs pos="0">
                  <a:srgbClr val="A603AB"/>
                </a:gs>
                <a:gs pos="21001">
                  <a:srgbClr val="0819FB"/>
                </a:gs>
                <a:gs pos="35001">
                  <a:srgbClr val="1A8D48"/>
                </a:gs>
                <a:gs pos="52000">
                  <a:srgbClr val="FFFF00"/>
                </a:gs>
                <a:gs pos="73000">
                  <a:srgbClr val="EE3F17"/>
                </a:gs>
                <a:gs pos="88000">
                  <a:srgbClr val="E81766"/>
                </a:gs>
                <a:gs pos="100000">
                  <a:srgbClr val="A603AB"/>
                </a:gs>
              </a:gsLst>
              <a:lin ang="10800000" scaled="1"/>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p>
          </p:txBody>
        </p:sp>
        <p:sp>
          <p:nvSpPr>
            <p:cNvPr id="157" name="Oval 156"/>
            <p:cNvSpPr/>
            <p:nvPr/>
          </p:nvSpPr>
          <p:spPr bwMode="auto">
            <a:xfrm rot="7800000" flipH="1" flipV="1">
              <a:off x="2983897" y="3934741"/>
              <a:ext cx="199557" cy="117402"/>
            </a:xfrm>
            <a:prstGeom prst="ellipse">
              <a:avLst/>
            </a:prstGeom>
            <a:gradFill flip="none" rotWithShape="1">
              <a:gsLst>
                <a:gs pos="0">
                  <a:srgbClr val="A603AB"/>
                </a:gs>
                <a:gs pos="21001">
                  <a:srgbClr val="0819FB"/>
                </a:gs>
                <a:gs pos="35001">
                  <a:srgbClr val="1A8D48"/>
                </a:gs>
                <a:gs pos="52000">
                  <a:srgbClr val="FFFF00"/>
                </a:gs>
                <a:gs pos="73000">
                  <a:srgbClr val="EE3F17"/>
                </a:gs>
                <a:gs pos="88000">
                  <a:srgbClr val="E81766"/>
                </a:gs>
                <a:gs pos="100000">
                  <a:srgbClr val="A603AB"/>
                </a:gs>
              </a:gsLst>
              <a:lin ang="10800000" scaled="1"/>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p>
          </p:txBody>
        </p:sp>
        <p:grpSp>
          <p:nvGrpSpPr>
            <p:cNvPr id="158" name="Group 129"/>
            <p:cNvGrpSpPr/>
            <p:nvPr/>
          </p:nvGrpSpPr>
          <p:grpSpPr>
            <a:xfrm>
              <a:off x="2930929" y="3806538"/>
              <a:ext cx="785553" cy="349135"/>
              <a:chOff x="6858000" y="2057400"/>
              <a:chExt cx="1828800" cy="381000"/>
            </a:xfrm>
            <a:scene3d>
              <a:camera prst="isometricOffAxis2Top">
                <a:rot lat="19339958" lon="18758928" rev="3626173"/>
              </a:camera>
              <a:lightRig rig="harsh" dir="t">
                <a:rot lat="0" lon="0" rev="8400000"/>
              </a:lightRig>
            </a:scene3d>
          </p:grpSpPr>
          <p:sp>
            <p:nvSpPr>
              <p:cNvPr id="245" name="Rectangle 244"/>
              <p:cNvSpPr/>
              <p:nvPr/>
            </p:nvSpPr>
            <p:spPr bwMode="auto">
              <a:xfrm>
                <a:off x="6858000" y="2362200"/>
                <a:ext cx="1828800" cy="76200"/>
              </a:xfrm>
              <a:prstGeom prst="rect">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p>
            </p:txBody>
          </p:sp>
          <p:sp>
            <p:nvSpPr>
              <p:cNvPr id="246" name="Isosceles Triangle 245"/>
              <p:cNvSpPr/>
              <p:nvPr/>
            </p:nvSpPr>
            <p:spPr bwMode="auto">
              <a:xfrm>
                <a:off x="68580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p>
            </p:txBody>
          </p:sp>
          <p:sp>
            <p:nvSpPr>
              <p:cNvPr id="247" name="Isosceles Triangle 246"/>
              <p:cNvSpPr/>
              <p:nvPr/>
            </p:nvSpPr>
            <p:spPr bwMode="auto">
              <a:xfrm>
                <a:off x="70866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p>
            </p:txBody>
          </p:sp>
          <p:sp>
            <p:nvSpPr>
              <p:cNvPr id="248" name="Isosceles Triangle 247"/>
              <p:cNvSpPr/>
              <p:nvPr/>
            </p:nvSpPr>
            <p:spPr bwMode="auto">
              <a:xfrm>
                <a:off x="73152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p>
            </p:txBody>
          </p:sp>
          <p:sp>
            <p:nvSpPr>
              <p:cNvPr id="249" name="Isosceles Triangle 248"/>
              <p:cNvSpPr/>
              <p:nvPr/>
            </p:nvSpPr>
            <p:spPr bwMode="auto">
              <a:xfrm>
                <a:off x="75438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p>
            </p:txBody>
          </p:sp>
          <p:sp>
            <p:nvSpPr>
              <p:cNvPr id="250" name="Isosceles Triangle 249"/>
              <p:cNvSpPr/>
              <p:nvPr/>
            </p:nvSpPr>
            <p:spPr bwMode="auto">
              <a:xfrm>
                <a:off x="77724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p>
            </p:txBody>
          </p:sp>
          <p:sp>
            <p:nvSpPr>
              <p:cNvPr id="251" name="Isosceles Triangle 250"/>
              <p:cNvSpPr/>
              <p:nvPr/>
            </p:nvSpPr>
            <p:spPr bwMode="auto">
              <a:xfrm>
                <a:off x="80010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p>
            </p:txBody>
          </p:sp>
          <p:sp>
            <p:nvSpPr>
              <p:cNvPr id="252" name="Isosceles Triangle 251"/>
              <p:cNvSpPr/>
              <p:nvPr/>
            </p:nvSpPr>
            <p:spPr bwMode="auto">
              <a:xfrm>
                <a:off x="82296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p>
            </p:txBody>
          </p:sp>
          <p:sp>
            <p:nvSpPr>
              <p:cNvPr id="253" name="Isosceles Triangle 252"/>
              <p:cNvSpPr/>
              <p:nvPr/>
            </p:nvSpPr>
            <p:spPr bwMode="auto">
              <a:xfrm>
                <a:off x="84582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p>
            </p:txBody>
          </p:sp>
        </p:grpSp>
        <p:sp>
          <p:nvSpPr>
            <p:cNvPr id="159" name="Oval 158"/>
            <p:cNvSpPr/>
            <p:nvPr/>
          </p:nvSpPr>
          <p:spPr bwMode="auto">
            <a:xfrm>
              <a:off x="2552700" y="4315692"/>
              <a:ext cx="145473" cy="145473"/>
            </a:xfrm>
            <a:prstGeom prst="ellipse">
              <a:avLst/>
            </a:prstGeom>
            <a:solidFill>
              <a:srgbClr val="FFFF00"/>
            </a:solidFill>
            <a:ln w="9525" cap="flat" cmpd="sng" algn="ctr">
              <a:noFill/>
              <a:prstDash val="solid"/>
              <a:round/>
              <a:headEnd type="none" w="med" len="med"/>
              <a:tailEnd type="none" w="med" len="med"/>
            </a:ln>
            <a:effectLst/>
            <a:scene3d>
              <a:camera prst="orthographicFront"/>
              <a:lightRig rig="threePt" dir="t"/>
            </a:scene3d>
            <a:sp3d>
              <a:bevelT w="127000" h="127000"/>
              <a:bevelB w="127000" h="127000"/>
            </a:sp3d>
          </p:spPr>
          <p:txBody>
            <a:bodyPr/>
            <a:lstStyle/>
            <a:p>
              <a:pPr>
                <a:defRPr/>
              </a:pPr>
              <a:endParaRPr lang="en-US" sz="1400" b="1" dirty="0"/>
            </a:p>
          </p:txBody>
        </p:sp>
        <p:sp>
          <p:nvSpPr>
            <p:cNvPr id="160" name="Oval 159"/>
            <p:cNvSpPr/>
            <p:nvPr/>
          </p:nvSpPr>
          <p:spPr bwMode="auto">
            <a:xfrm>
              <a:off x="2261755" y="4315692"/>
              <a:ext cx="145473" cy="145473"/>
            </a:xfrm>
            <a:prstGeom prst="ellipse">
              <a:avLst/>
            </a:prstGeom>
            <a:solidFill>
              <a:srgbClr val="FFFF00"/>
            </a:solidFill>
            <a:ln w="9525" cap="flat" cmpd="sng" algn="ctr">
              <a:noFill/>
              <a:prstDash val="solid"/>
              <a:round/>
              <a:headEnd type="none" w="med" len="med"/>
              <a:tailEnd type="none" w="med" len="med"/>
            </a:ln>
            <a:effectLst/>
            <a:scene3d>
              <a:camera prst="orthographicFront"/>
              <a:lightRig rig="threePt" dir="t"/>
            </a:scene3d>
            <a:sp3d>
              <a:bevelT w="127000" h="127000"/>
              <a:bevelB w="127000" h="127000"/>
            </a:sp3d>
          </p:spPr>
          <p:txBody>
            <a:bodyPr/>
            <a:lstStyle/>
            <a:p>
              <a:pPr>
                <a:defRPr/>
              </a:pPr>
              <a:endParaRPr lang="en-US" sz="1400" b="1" dirty="0"/>
            </a:p>
          </p:txBody>
        </p:sp>
        <p:sp>
          <p:nvSpPr>
            <p:cNvPr id="161" name="Oval 160"/>
            <p:cNvSpPr/>
            <p:nvPr/>
          </p:nvSpPr>
          <p:spPr bwMode="auto">
            <a:xfrm rot="18931854">
              <a:off x="3004429" y="3288166"/>
              <a:ext cx="635920" cy="96012"/>
            </a:xfrm>
            <a:prstGeom prst="ellipse">
              <a:avLst/>
            </a:prstGeom>
            <a:gradFill flip="none" rotWithShape="1">
              <a:gsLst>
                <a:gs pos="0">
                  <a:srgbClr val="A603AB"/>
                </a:gs>
                <a:gs pos="21001">
                  <a:srgbClr val="0819FB"/>
                </a:gs>
                <a:gs pos="35001">
                  <a:srgbClr val="1A8D48"/>
                </a:gs>
                <a:gs pos="52000">
                  <a:srgbClr val="FFFF00"/>
                </a:gs>
                <a:gs pos="73000">
                  <a:srgbClr val="EE3F17"/>
                </a:gs>
                <a:gs pos="88000">
                  <a:srgbClr val="E81766"/>
                </a:gs>
                <a:gs pos="100000">
                  <a:srgbClr val="A603AB"/>
                </a:gs>
              </a:gsLst>
              <a:lin ang="10800000" scaled="1"/>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p>
          </p:txBody>
        </p:sp>
        <p:sp>
          <p:nvSpPr>
            <p:cNvPr id="162" name="Oval 161"/>
            <p:cNvSpPr/>
            <p:nvPr/>
          </p:nvSpPr>
          <p:spPr bwMode="auto">
            <a:xfrm rot="1047324">
              <a:off x="3136869" y="2717771"/>
              <a:ext cx="1163782" cy="1163782"/>
            </a:xfrm>
            <a:prstGeom prst="ellipse">
              <a:avLst/>
            </a:prstGeom>
            <a:solidFill>
              <a:srgbClr val="92D050">
                <a:alpha val="60000"/>
              </a:srgbClr>
            </a:solidFill>
            <a:ln w="9525" cap="flat" cmpd="sng" algn="ctr">
              <a:noFill/>
              <a:prstDash val="solid"/>
              <a:round/>
              <a:headEnd type="none" w="med" len="med"/>
              <a:tailEnd type="none" w="med" len="med"/>
            </a:ln>
            <a:effectLst/>
            <a:scene3d>
              <a:camera prst="isometricRightUp">
                <a:rot lat="3600000" lon="18899998" rev="0"/>
              </a:camera>
              <a:lightRig rig="freezing" dir="t">
                <a:rot lat="0" lon="0" rev="18600000"/>
              </a:lightRig>
            </a:scene3d>
            <a:sp3d extrusionH="6350" prstMaterial="dkEdge">
              <a:bevelT prst="slope"/>
              <a:bevelB/>
              <a:contourClr>
                <a:schemeClr val="tx1">
                  <a:lumMod val="85000"/>
                  <a:lumOff val="15000"/>
                </a:schemeClr>
              </a:contourClr>
            </a:sp3d>
          </p:spPr>
          <p:txBody>
            <a:bodyPr/>
            <a:lstStyle/>
            <a:p>
              <a:pPr>
                <a:defRPr/>
              </a:pPr>
              <a:endParaRPr lang="en-US" sz="1400" b="1" dirty="0"/>
            </a:p>
          </p:txBody>
        </p:sp>
        <p:sp>
          <p:nvSpPr>
            <p:cNvPr id="163" name="Oval 162"/>
            <p:cNvSpPr/>
            <p:nvPr/>
          </p:nvSpPr>
          <p:spPr bwMode="auto">
            <a:xfrm rot="18931854">
              <a:off x="4095475" y="3288166"/>
              <a:ext cx="635920" cy="96012"/>
            </a:xfrm>
            <a:prstGeom prst="ellipse">
              <a:avLst/>
            </a:prstGeom>
            <a:gradFill flip="none" rotWithShape="1">
              <a:gsLst>
                <a:gs pos="0">
                  <a:srgbClr val="A603AB"/>
                </a:gs>
                <a:gs pos="21001">
                  <a:srgbClr val="0819FB"/>
                </a:gs>
                <a:gs pos="35001">
                  <a:srgbClr val="1A8D48"/>
                </a:gs>
                <a:gs pos="52000">
                  <a:srgbClr val="FFFF00"/>
                </a:gs>
                <a:gs pos="73000">
                  <a:srgbClr val="EE3F17"/>
                </a:gs>
                <a:gs pos="88000">
                  <a:srgbClr val="E81766"/>
                </a:gs>
                <a:gs pos="100000">
                  <a:srgbClr val="A603AB"/>
                </a:gs>
              </a:gsLst>
              <a:lin ang="10800000" scaled="1"/>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p>
          </p:txBody>
        </p:sp>
        <p:sp>
          <p:nvSpPr>
            <p:cNvPr id="164" name="Oval 163"/>
            <p:cNvSpPr/>
            <p:nvPr/>
          </p:nvSpPr>
          <p:spPr bwMode="auto">
            <a:xfrm rot="18931854">
              <a:off x="3222638" y="2706276"/>
              <a:ext cx="635920" cy="96012"/>
            </a:xfrm>
            <a:prstGeom prst="ellipse">
              <a:avLst/>
            </a:prstGeom>
            <a:gradFill flip="none" rotWithShape="1">
              <a:gsLst>
                <a:gs pos="0">
                  <a:srgbClr val="A603AB"/>
                </a:gs>
                <a:gs pos="21001">
                  <a:srgbClr val="0819FB"/>
                </a:gs>
                <a:gs pos="35001">
                  <a:srgbClr val="1A8D48"/>
                </a:gs>
                <a:gs pos="52000">
                  <a:srgbClr val="FFFF00"/>
                </a:gs>
                <a:gs pos="73000">
                  <a:srgbClr val="EE3F17"/>
                </a:gs>
                <a:gs pos="88000">
                  <a:srgbClr val="E81766"/>
                </a:gs>
                <a:gs pos="100000">
                  <a:srgbClr val="A603AB"/>
                </a:gs>
              </a:gsLst>
              <a:lin ang="10800000" scaled="1"/>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p>
          </p:txBody>
        </p:sp>
        <p:sp>
          <p:nvSpPr>
            <p:cNvPr id="165" name="Oval 164"/>
            <p:cNvSpPr/>
            <p:nvPr/>
          </p:nvSpPr>
          <p:spPr bwMode="auto">
            <a:xfrm rot="18931854">
              <a:off x="3368111" y="3288166"/>
              <a:ext cx="635920" cy="96012"/>
            </a:xfrm>
            <a:prstGeom prst="ellipse">
              <a:avLst/>
            </a:prstGeom>
            <a:gradFill flip="none" rotWithShape="1">
              <a:gsLst>
                <a:gs pos="0">
                  <a:srgbClr val="A603AB"/>
                </a:gs>
                <a:gs pos="21001">
                  <a:srgbClr val="0819FB"/>
                </a:gs>
                <a:gs pos="35001">
                  <a:srgbClr val="1A8D48"/>
                </a:gs>
                <a:gs pos="52000">
                  <a:srgbClr val="FFFF00"/>
                </a:gs>
                <a:gs pos="73000">
                  <a:srgbClr val="EE3F17"/>
                </a:gs>
                <a:gs pos="88000">
                  <a:srgbClr val="E81766"/>
                </a:gs>
                <a:gs pos="100000">
                  <a:srgbClr val="A603AB"/>
                </a:gs>
              </a:gsLst>
              <a:lin ang="10800000" scaled="1"/>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p>
          </p:txBody>
        </p:sp>
        <p:sp>
          <p:nvSpPr>
            <p:cNvPr id="166" name="Oval 165"/>
            <p:cNvSpPr/>
            <p:nvPr/>
          </p:nvSpPr>
          <p:spPr bwMode="auto">
            <a:xfrm rot="18931854">
              <a:off x="3731794" y="3288167"/>
              <a:ext cx="635920" cy="96012"/>
            </a:xfrm>
            <a:prstGeom prst="ellipse">
              <a:avLst/>
            </a:prstGeom>
            <a:gradFill flip="none" rotWithShape="1">
              <a:gsLst>
                <a:gs pos="0">
                  <a:srgbClr val="A603AB"/>
                </a:gs>
                <a:gs pos="21001">
                  <a:srgbClr val="0819FB"/>
                </a:gs>
                <a:gs pos="35001">
                  <a:srgbClr val="1A8D48"/>
                </a:gs>
                <a:gs pos="52000">
                  <a:srgbClr val="FFFF00"/>
                </a:gs>
                <a:gs pos="73000">
                  <a:srgbClr val="EE3F17"/>
                </a:gs>
                <a:gs pos="88000">
                  <a:srgbClr val="E81766"/>
                </a:gs>
                <a:gs pos="100000">
                  <a:srgbClr val="A603AB"/>
                </a:gs>
              </a:gsLst>
              <a:lin ang="10800000" scaled="1"/>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p>
          </p:txBody>
        </p:sp>
        <p:sp>
          <p:nvSpPr>
            <p:cNvPr id="167" name="Oval 166"/>
            <p:cNvSpPr/>
            <p:nvPr/>
          </p:nvSpPr>
          <p:spPr bwMode="auto">
            <a:xfrm rot="10800000" flipH="1" flipV="1">
              <a:off x="2843646" y="5406737"/>
              <a:ext cx="363682" cy="581891"/>
            </a:xfrm>
            <a:prstGeom prst="ellipse">
              <a:avLst/>
            </a:prstGeom>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0"/>
            </a:gradFill>
            <a:ln w="9525" cap="flat" cmpd="sng" algn="ctr">
              <a:noFill/>
              <a:prstDash val="solid"/>
              <a:round/>
              <a:headEnd type="none" w="med" len="med"/>
              <a:tailEnd type="none" w="med" len="med"/>
            </a:ln>
            <a:effectLst/>
            <a:scene3d>
              <a:camera prst="orthographicFront"/>
              <a:lightRig rig="threePt" dir="t">
                <a:rot lat="0" lon="0" rev="0"/>
              </a:lightRig>
            </a:scene3d>
            <a:sp3d>
              <a:bevelT/>
            </a:sp3d>
          </p:spPr>
          <p:txBody>
            <a:bodyPr/>
            <a:lstStyle/>
            <a:p>
              <a:pPr>
                <a:defRPr/>
              </a:pPr>
              <a:endParaRPr lang="en-US" sz="1200" b="1" dirty="0">
                <a:latin typeface="+mn-lt"/>
              </a:endParaRPr>
            </a:p>
          </p:txBody>
        </p:sp>
        <p:sp>
          <p:nvSpPr>
            <p:cNvPr id="168" name="Oval 167"/>
            <p:cNvSpPr/>
            <p:nvPr/>
          </p:nvSpPr>
          <p:spPr bwMode="auto">
            <a:xfrm rot="10800000" flipH="1" flipV="1">
              <a:off x="2479964" y="5479474"/>
              <a:ext cx="290945" cy="436418"/>
            </a:xfrm>
            <a:prstGeom prst="ellipse">
              <a:avLst/>
            </a:prstGeom>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20400000" scaled="0"/>
            </a:gradFill>
            <a:ln w="9525" cap="flat" cmpd="sng" algn="ctr">
              <a:noFill/>
              <a:prstDash val="solid"/>
              <a:round/>
              <a:headEnd type="none" w="med" len="med"/>
              <a:tailEnd type="none" w="med" len="med"/>
            </a:ln>
            <a:effectLst/>
            <a:scene3d>
              <a:camera prst="orthographicFront"/>
              <a:lightRig rig="threePt" dir="t">
                <a:rot lat="0" lon="0" rev="0"/>
              </a:lightRig>
            </a:scene3d>
            <a:sp3d>
              <a:bevelT/>
            </a:sp3d>
          </p:spPr>
          <p:txBody>
            <a:bodyPr/>
            <a:lstStyle/>
            <a:p>
              <a:pPr>
                <a:defRPr/>
              </a:pPr>
              <a:endParaRPr lang="en-US" sz="1200" b="1" dirty="0">
                <a:latin typeface="+mn-lt"/>
              </a:endParaRPr>
            </a:p>
          </p:txBody>
        </p:sp>
        <p:sp>
          <p:nvSpPr>
            <p:cNvPr id="169" name="Oval 168"/>
            <p:cNvSpPr/>
            <p:nvPr/>
          </p:nvSpPr>
          <p:spPr bwMode="auto">
            <a:xfrm rot="10800000" flipH="1" flipV="1">
              <a:off x="2189018" y="5552210"/>
              <a:ext cx="218209" cy="290945"/>
            </a:xfrm>
            <a:prstGeom prst="ellipse">
              <a:avLst/>
            </a:prstGeom>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18600000" scaled="0"/>
            </a:gradFill>
            <a:ln w="9525" cap="flat" cmpd="sng" algn="ctr">
              <a:noFill/>
              <a:prstDash val="solid"/>
              <a:round/>
              <a:headEnd type="none" w="med" len="med"/>
              <a:tailEnd type="none" w="med" len="med"/>
            </a:ln>
            <a:effectLst/>
            <a:scene3d>
              <a:camera prst="orthographicFront"/>
              <a:lightRig rig="threePt" dir="t">
                <a:rot lat="0" lon="0" rev="0"/>
              </a:lightRig>
            </a:scene3d>
            <a:sp3d>
              <a:bevelT/>
            </a:sp3d>
          </p:spPr>
          <p:txBody>
            <a:bodyPr/>
            <a:lstStyle/>
            <a:p>
              <a:pPr>
                <a:defRPr/>
              </a:pPr>
              <a:endParaRPr lang="en-US" sz="1200" b="1" dirty="0">
                <a:latin typeface="+mn-lt"/>
              </a:endParaRPr>
            </a:p>
          </p:txBody>
        </p:sp>
        <p:sp>
          <p:nvSpPr>
            <p:cNvPr id="170" name="Oval 169"/>
            <p:cNvSpPr/>
            <p:nvPr/>
          </p:nvSpPr>
          <p:spPr bwMode="auto">
            <a:xfrm rot="10800000" flipH="1" flipV="1">
              <a:off x="1970809" y="5624946"/>
              <a:ext cx="145473" cy="145473"/>
            </a:xfrm>
            <a:prstGeom prst="ellipse">
              <a:avLst/>
            </a:prstGeom>
            <a:gradFill>
              <a:gsLst>
                <a:gs pos="0">
                  <a:srgbClr val="A603AB"/>
                </a:gs>
                <a:gs pos="21001">
                  <a:srgbClr val="0819FB"/>
                </a:gs>
                <a:gs pos="35001">
                  <a:srgbClr val="1A8D48"/>
                </a:gs>
                <a:gs pos="52000">
                  <a:srgbClr val="FFFF00"/>
                </a:gs>
                <a:gs pos="73000">
                  <a:srgbClr val="EE3F17"/>
                </a:gs>
                <a:gs pos="88000">
                  <a:srgbClr val="E81766"/>
                </a:gs>
                <a:gs pos="100000">
                  <a:srgbClr val="A603AB"/>
                </a:gs>
              </a:gsLst>
              <a:lin ang="16800000" scaled="0"/>
            </a:gradFill>
            <a:ln w="9525" cap="flat" cmpd="sng" algn="ctr">
              <a:noFill/>
              <a:prstDash val="solid"/>
              <a:round/>
              <a:headEnd type="none" w="med" len="med"/>
              <a:tailEnd type="none" w="med" len="med"/>
            </a:ln>
            <a:effectLst/>
            <a:scene3d>
              <a:camera prst="orthographicFront"/>
              <a:lightRig rig="threePt" dir="t">
                <a:rot lat="0" lon="0" rev="0"/>
              </a:lightRig>
            </a:scene3d>
            <a:sp3d>
              <a:bevelT/>
            </a:sp3d>
          </p:spPr>
          <p:txBody>
            <a:bodyPr/>
            <a:lstStyle/>
            <a:p>
              <a:pPr>
                <a:defRPr/>
              </a:pPr>
              <a:endParaRPr lang="en-US" sz="1200" b="1" dirty="0">
                <a:latin typeface="+mn-lt"/>
              </a:endParaRPr>
            </a:p>
          </p:txBody>
        </p:sp>
        <p:sp>
          <p:nvSpPr>
            <p:cNvPr id="171" name="Rectangle 63"/>
            <p:cNvSpPr>
              <a:spLocks noChangeArrowheads="1"/>
            </p:cNvSpPr>
            <p:nvPr/>
          </p:nvSpPr>
          <p:spPr bwMode="auto">
            <a:xfrm>
              <a:off x="1898073" y="5043056"/>
              <a:ext cx="1454727" cy="290945"/>
            </a:xfrm>
            <a:prstGeom prst="rect">
              <a:avLst/>
            </a:prstGeom>
            <a:noFill/>
            <a:ln w="9525">
              <a:noFill/>
              <a:miter lim="800000"/>
              <a:headEnd/>
              <a:tailEnd/>
            </a:ln>
          </p:spPr>
          <p:txBody>
            <a:bodyPr anchor="ctr"/>
            <a:lstStyle/>
            <a:p>
              <a:pPr algn="ctr" eaLnBrk="1" hangingPunct="1">
                <a:defRPr/>
              </a:pPr>
              <a:r>
                <a:rPr lang="en-US" altLang="zh-TW" sz="1200" b="1" dirty="0" smtClean="0">
                  <a:solidFill>
                    <a:schemeClr val="tx2"/>
                  </a:solidFill>
                  <a:latin typeface="+mn-lt"/>
                  <a:ea typeface="PMingLiU" pitchFamily="18" charset="-120"/>
                </a:rPr>
                <a:t>Dispersive Fiber</a:t>
              </a:r>
              <a:endParaRPr lang="en-US" altLang="zh-TW" sz="1200" b="1" dirty="0">
                <a:solidFill>
                  <a:schemeClr val="tx2"/>
                </a:solidFill>
                <a:latin typeface="+mn-lt"/>
                <a:ea typeface="PMingLiU" pitchFamily="18" charset="-120"/>
              </a:endParaRPr>
            </a:p>
          </p:txBody>
        </p:sp>
        <p:sp>
          <p:nvSpPr>
            <p:cNvPr id="172" name="Rectangle 171"/>
            <p:cNvSpPr/>
            <p:nvPr/>
          </p:nvSpPr>
          <p:spPr bwMode="auto">
            <a:xfrm>
              <a:off x="3789218" y="5479474"/>
              <a:ext cx="581891" cy="509154"/>
            </a:xfrm>
            <a:prstGeom prst="rect">
              <a:avLst/>
            </a:prstGeom>
            <a:solidFill>
              <a:srgbClr val="FF99FF"/>
            </a:solidFill>
            <a:ln>
              <a:noFill/>
              <a:headEnd type="none" w="med" len="med"/>
              <a:tailEnd type="none" w="med" len="med"/>
            </a:ln>
            <a:scene3d>
              <a:camera prst="obliqueTopRight"/>
              <a:lightRig rig="threePt" dir="t"/>
            </a:scene3d>
            <a:sp3d extrusionH="254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200" b="1" dirty="0">
                <a:solidFill>
                  <a:schemeClr val="tx1"/>
                </a:solidFill>
              </a:endParaRPr>
            </a:p>
          </p:txBody>
        </p:sp>
        <p:cxnSp>
          <p:nvCxnSpPr>
            <p:cNvPr id="173" name="Straight Connector 90"/>
            <p:cNvCxnSpPr>
              <a:cxnSpLocks noChangeShapeType="1"/>
            </p:cNvCxnSpPr>
            <p:nvPr/>
          </p:nvCxnSpPr>
          <p:spPr bwMode="auto">
            <a:xfrm rot="5400000">
              <a:off x="3898323" y="5734051"/>
              <a:ext cx="363682" cy="0"/>
            </a:xfrm>
            <a:prstGeom prst="line">
              <a:avLst/>
            </a:prstGeom>
            <a:noFill/>
            <a:ln w="25400" algn="ctr">
              <a:solidFill>
                <a:schemeClr val="tx1"/>
              </a:solidFill>
              <a:round/>
              <a:headEnd/>
              <a:tailEnd/>
            </a:ln>
          </p:spPr>
        </p:cxnSp>
        <p:sp>
          <p:nvSpPr>
            <p:cNvPr id="174" name="Isosceles Triangle 92"/>
            <p:cNvSpPr>
              <a:spLocks noChangeArrowheads="1"/>
            </p:cNvSpPr>
            <p:nvPr/>
          </p:nvSpPr>
          <p:spPr bwMode="auto">
            <a:xfrm>
              <a:off x="3934691" y="5624946"/>
              <a:ext cx="290945" cy="218209"/>
            </a:xfrm>
            <a:prstGeom prst="triangle">
              <a:avLst>
                <a:gd name="adj" fmla="val 50000"/>
              </a:avLst>
            </a:prstGeom>
            <a:solidFill>
              <a:schemeClr val="tx1"/>
            </a:solidFill>
            <a:ln w="9525" algn="ctr">
              <a:noFill/>
              <a:round/>
              <a:headEnd/>
              <a:tailEnd/>
            </a:ln>
          </p:spPr>
          <p:txBody>
            <a:bodyPr/>
            <a:lstStyle/>
            <a:p>
              <a:pPr>
                <a:defRPr/>
              </a:pPr>
              <a:endParaRPr lang="en-US" sz="1200" b="1" dirty="0">
                <a:latin typeface="+mn-lt"/>
              </a:endParaRPr>
            </a:p>
          </p:txBody>
        </p:sp>
        <p:cxnSp>
          <p:nvCxnSpPr>
            <p:cNvPr id="175" name="Straight Connector 93"/>
            <p:cNvCxnSpPr>
              <a:cxnSpLocks noChangeShapeType="1"/>
            </p:cNvCxnSpPr>
            <p:nvPr/>
          </p:nvCxnSpPr>
          <p:spPr bwMode="auto">
            <a:xfrm rot="10800000">
              <a:off x="3934691" y="5624946"/>
              <a:ext cx="290945" cy="0"/>
            </a:xfrm>
            <a:prstGeom prst="line">
              <a:avLst/>
            </a:prstGeom>
            <a:noFill/>
            <a:ln w="25400" algn="ctr">
              <a:solidFill>
                <a:schemeClr val="tx1"/>
              </a:solidFill>
              <a:round/>
              <a:headEnd/>
              <a:tailEnd/>
            </a:ln>
          </p:spPr>
        </p:cxnSp>
        <p:cxnSp>
          <p:nvCxnSpPr>
            <p:cNvPr id="176" name="Straight Connector 175"/>
            <p:cNvCxnSpPr/>
            <p:nvPr/>
          </p:nvCxnSpPr>
          <p:spPr bwMode="auto">
            <a:xfrm>
              <a:off x="4371109" y="5697683"/>
              <a:ext cx="436418"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77" name="Rectangle 8"/>
            <p:cNvSpPr>
              <a:spLocks noChangeArrowheads="1"/>
            </p:cNvSpPr>
            <p:nvPr/>
          </p:nvSpPr>
          <p:spPr bwMode="auto">
            <a:xfrm>
              <a:off x="3581400" y="5105400"/>
              <a:ext cx="1091045" cy="290945"/>
            </a:xfrm>
            <a:prstGeom prst="rect">
              <a:avLst/>
            </a:prstGeom>
            <a:noFill/>
            <a:ln w="9525">
              <a:noFill/>
              <a:miter lim="800000"/>
              <a:headEnd/>
              <a:tailEnd/>
            </a:ln>
          </p:spPr>
          <p:txBody>
            <a:bodyPr anchor="ctr"/>
            <a:lstStyle/>
            <a:p>
              <a:pPr algn="ctr" eaLnBrk="1" hangingPunct="1">
                <a:defRPr/>
              </a:pPr>
              <a:r>
                <a:rPr lang="en-US" altLang="zh-TW" sz="1200" b="1" dirty="0" smtClean="0">
                  <a:solidFill>
                    <a:schemeClr val="tx2"/>
                  </a:solidFill>
                  <a:latin typeface="+mn-lt"/>
                  <a:ea typeface="PMingLiU" pitchFamily="18" charset="-120"/>
                </a:rPr>
                <a:t>Photodiode</a:t>
              </a:r>
              <a:endParaRPr lang="en-US" altLang="zh-TW" sz="1200" b="1" dirty="0">
                <a:solidFill>
                  <a:schemeClr val="tx2"/>
                </a:solidFill>
                <a:latin typeface="+mn-lt"/>
                <a:ea typeface="PMingLiU" pitchFamily="18" charset="-120"/>
              </a:endParaRPr>
            </a:p>
          </p:txBody>
        </p:sp>
        <p:cxnSp>
          <p:nvCxnSpPr>
            <p:cNvPr id="178" name="Straight Connector 177"/>
            <p:cNvCxnSpPr/>
            <p:nvPr/>
          </p:nvCxnSpPr>
          <p:spPr bwMode="auto">
            <a:xfrm rot="10800000">
              <a:off x="3352800" y="5697683"/>
              <a:ext cx="436418" cy="0"/>
            </a:xfrm>
            <a:prstGeom prst="line">
              <a:avLst/>
            </a:prstGeom>
            <a:solidFill>
              <a:schemeClr val="accent1"/>
            </a:solidFill>
            <a:ln w="38100" cap="flat" cmpd="sng" algn="ctr">
              <a:solidFill>
                <a:srgbClr val="C00000"/>
              </a:solidFill>
              <a:prstDash val="solid"/>
              <a:round/>
              <a:headEnd type="none" w="med" len="med"/>
              <a:tailEnd type="none" w="med" len="med"/>
            </a:ln>
            <a:effectLst/>
          </p:spPr>
        </p:cxnSp>
        <p:sp>
          <p:nvSpPr>
            <p:cNvPr id="179" name="Rectangle 178"/>
            <p:cNvSpPr/>
            <p:nvPr/>
          </p:nvSpPr>
          <p:spPr bwMode="auto">
            <a:xfrm>
              <a:off x="4807527" y="5406737"/>
              <a:ext cx="945573" cy="581891"/>
            </a:xfrm>
            <a:prstGeom prst="rect">
              <a:avLst/>
            </a:prstGeom>
            <a:solidFill>
              <a:schemeClr val="accent1">
                <a:lumMod val="90000"/>
              </a:schemeClr>
            </a:solidFill>
            <a:ln>
              <a:noFill/>
              <a:headEnd type="none" w="med" len="med"/>
              <a:tailEnd type="none" w="med" len="med"/>
            </a:ln>
            <a:scene3d>
              <a:camera prst="obliqueTopRight"/>
              <a:lightRig rig="threePt" dir="t"/>
            </a:scene3d>
            <a:sp3d extrusionH="254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200" b="1" dirty="0">
                <a:solidFill>
                  <a:schemeClr val="tx1"/>
                </a:solidFill>
              </a:endParaRPr>
            </a:p>
          </p:txBody>
        </p:sp>
        <p:sp>
          <p:nvSpPr>
            <p:cNvPr id="180" name="Rectangle 63"/>
            <p:cNvSpPr>
              <a:spLocks noChangeArrowheads="1"/>
            </p:cNvSpPr>
            <p:nvPr/>
          </p:nvSpPr>
          <p:spPr bwMode="auto">
            <a:xfrm>
              <a:off x="4807527" y="5043056"/>
              <a:ext cx="945573" cy="290945"/>
            </a:xfrm>
            <a:prstGeom prst="rect">
              <a:avLst/>
            </a:prstGeom>
            <a:noFill/>
            <a:ln w="9525">
              <a:noFill/>
              <a:miter lim="800000"/>
              <a:headEnd/>
              <a:tailEnd/>
            </a:ln>
          </p:spPr>
          <p:txBody>
            <a:bodyPr anchor="ctr"/>
            <a:lstStyle/>
            <a:p>
              <a:pPr algn="ctr" eaLnBrk="1" hangingPunct="1">
                <a:defRPr/>
              </a:pPr>
              <a:r>
                <a:rPr lang="en-US" altLang="zh-TW" sz="1200" b="1" dirty="0">
                  <a:solidFill>
                    <a:schemeClr val="tx2"/>
                  </a:solidFill>
                  <a:latin typeface="+mn-lt"/>
                  <a:ea typeface="PMingLiU" pitchFamily="18" charset="-120"/>
                </a:rPr>
                <a:t>Digitizer</a:t>
              </a:r>
            </a:p>
          </p:txBody>
        </p:sp>
        <p:sp>
          <p:nvSpPr>
            <p:cNvPr id="181" name="Rectangle 78"/>
            <p:cNvSpPr>
              <a:spLocks noChangeArrowheads="1"/>
            </p:cNvSpPr>
            <p:nvPr/>
          </p:nvSpPr>
          <p:spPr bwMode="auto">
            <a:xfrm>
              <a:off x="4880264" y="5479474"/>
              <a:ext cx="436418" cy="363682"/>
            </a:xfrm>
            <a:prstGeom prst="rect">
              <a:avLst/>
            </a:prstGeom>
            <a:solidFill>
              <a:srgbClr val="CCECFF"/>
            </a:solidFill>
            <a:ln w="25400" algn="ctr">
              <a:noFill/>
              <a:round/>
              <a:headEnd/>
              <a:tailEnd/>
            </a:ln>
            <a:scene3d>
              <a:camera prst="orthographicFront"/>
              <a:lightRig rig="chilly" dir="t"/>
            </a:scene3d>
            <a:sp3d prstMaterial="plastic">
              <a:bevelT w="38100" h="38100"/>
              <a:bevelB w="38100"/>
            </a:sp3d>
          </p:spPr>
          <p:txBody>
            <a:bodyPr/>
            <a:lstStyle/>
            <a:p>
              <a:pPr>
                <a:defRPr/>
              </a:pPr>
              <a:endParaRPr lang="en-US" sz="1200" b="1" dirty="0">
                <a:latin typeface="+mn-lt"/>
              </a:endParaRPr>
            </a:p>
          </p:txBody>
        </p:sp>
        <p:sp>
          <p:nvSpPr>
            <p:cNvPr id="182" name="Oval 79"/>
            <p:cNvSpPr>
              <a:spLocks noChangeArrowheads="1"/>
            </p:cNvSpPr>
            <p:nvPr/>
          </p:nvSpPr>
          <p:spPr bwMode="auto">
            <a:xfrm>
              <a:off x="5389418" y="5479474"/>
              <a:ext cx="72736" cy="72736"/>
            </a:xfrm>
            <a:prstGeom prst="ellipse">
              <a:avLst/>
            </a:prstGeom>
            <a:gradFill>
              <a:gsLst>
                <a:gs pos="0">
                  <a:srgbClr val="66FFFF">
                    <a:shade val="30000"/>
                    <a:satMod val="115000"/>
                  </a:srgbClr>
                </a:gs>
                <a:gs pos="50000">
                  <a:srgbClr val="66FFFF">
                    <a:shade val="67500"/>
                    <a:satMod val="115000"/>
                  </a:srgbClr>
                </a:gs>
                <a:gs pos="100000">
                  <a:srgbClr val="66FFFF">
                    <a:shade val="100000"/>
                    <a:satMod val="115000"/>
                  </a:srgbClr>
                </a:gs>
              </a:gsLst>
              <a:path path="circle">
                <a:fillToRect l="50000" t="50000" r="50000" b="50000"/>
              </a:path>
            </a:gradFill>
            <a:ln w="9525" algn="ctr">
              <a:solidFill>
                <a:schemeClr val="tx1"/>
              </a:solidFill>
              <a:round/>
              <a:headEnd/>
              <a:tailEnd/>
            </a:ln>
            <a:scene3d>
              <a:camera prst="orthographicFront"/>
              <a:lightRig rig="threePt" dir="t"/>
            </a:scene3d>
            <a:sp3d>
              <a:bevelT/>
            </a:sp3d>
          </p:spPr>
          <p:txBody>
            <a:bodyPr/>
            <a:lstStyle/>
            <a:p>
              <a:pPr>
                <a:defRPr/>
              </a:pPr>
              <a:endParaRPr lang="en-US" sz="1200" b="1" dirty="0">
                <a:latin typeface="+mn-lt"/>
              </a:endParaRPr>
            </a:p>
          </p:txBody>
        </p:sp>
        <p:sp>
          <p:nvSpPr>
            <p:cNvPr id="183" name="Oval 82"/>
            <p:cNvSpPr>
              <a:spLocks noChangeArrowheads="1"/>
            </p:cNvSpPr>
            <p:nvPr/>
          </p:nvSpPr>
          <p:spPr bwMode="auto">
            <a:xfrm>
              <a:off x="5389418" y="5624946"/>
              <a:ext cx="72736" cy="72736"/>
            </a:xfrm>
            <a:prstGeom prst="ellipse">
              <a:avLst/>
            </a:prstGeom>
            <a:gradFill>
              <a:gsLst>
                <a:gs pos="0">
                  <a:srgbClr val="66FFFF">
                    <a:shade val="30000"/>
                    <a:satMod val="115000"/>
                  </a:srgbClr>
                </a:gs>
                <a:gs pos="50000">
                  <a:srgbClr val="66FFFF">
                    <a:shade val="67500"/>
                    <a:satMod val="115000"/>
                  </a:srgbClr>
                </a:gs>
                <a:gs pos="100000">
                  <a:srgbClr val="66FFFF">
                    <a:shade val="100000"/>
                    <a:satMod val="115000"/>
                  </a:srgbClr>
                </a:gs>
              </a:gsLst>
              <a:path path="circle">
                <a:fillToRect l="50000" t="50000" r="50000" b="50000"/>
              </a:path>
            </a:gradFill>
            <a:ln w="9525" algn="ctr">
              <a:solidFill>
                <a:schemeClr val="tx1"/>
              </a:solidFill>
              <a:round/>
              <a:headEnd/>
              <a:tailEnd/>
            </a:ln>
            <a:scene3d>
              <a:camera prst="orthographicFront"/>
              <a:lightRig rig="threePt" dir="t"/>
            </a:scene3d>
            <a:sp3d>
              <a:bevelT/>
            </a:sp3d>
          </p:spPr>
          <p:txBody>
            <a:bodyPr/>
            <a:lstStyle/>
            <a:p>
              <a:pPr>
                <a:defRPr/>
              </a:pPr>
              <a:endParaRPr lang="en-US" sz="1200" b="1" dirty="0">
                <a:latin typeface="+mn-lt"/>
              </a:endParaRPr>
            </a:p>
          </p:txBody>
        </p:sp>
        <p:sp>
          <p:nvSpPr>
            <p:cNvPr id="184" name="Oval 177"/>
            <p:cNvSpPr>
              <a:spLocks noChangeArrowheads="1"/>
            </p:cNvSpPr>
            <p:nvPr/>
          </p:nvSpPr>
          <p:spPr bwMode="auto">
            <a:xfrm>
              <a:off x="5389418" y="5770419"/>
              <a:ext cx="72736" cy="72736"/>
            </a:xfrm>
            <a:prstGeom prst="ellipse">
              <a:avLst/>
            </a:prstGeom>
            <a:gradFill>
              <a:gsLst>
                <a:gs pos="0">
                  <a:srgbClr val="66FFFF">
                    <a:shade val="30000"/>
                    <a:satMod val="115000"/>
                  </a:srgbClr>
                </a:gs>
                <a:gs pos="50000">
                  <a:srgbClr val="66FFFF">
                    <a:shade val="67500"/>
                    <a:satMod val="115000"/>
                  </a:srgbClr>
                </a:gs>
                <a:gs pos="100000">
                  <a:srgbClr val="66FFFF">
                    <a:shade val="100000"/>
                    <a:satMod val="115000"/>
                  </a:srgbClr>
                </a:gs>
              </a:gsLst>
              <a:path path="circle">
                <a:fillToRect l="50000" t="50000" r="50000" b="50000"/>
              </a:path>
            </a:gradFill>
            <a:ln w="9525" algn="ctr">
              <a:solidFill>
                <a:schemeClr val="tx1"/>
              </a:solidFill>
              <a:round/>
              <a:headEnd/>
              <a:tailEnd/>
            </a:ln>
            <a:scene3d>
              <a:camera prst="orthographicFront"/>
              <a:lightRig rig="threePt" dir="t"/>
            </a:scene3d>
            <a:sp3d>
              <a:bevelT/>
            </a:sp3d>
          </p:spPr>
          <p:txBody>
            <a:bodyPr/>
            <a:lstStyle/>
            <a:p>
              <a:pPr>
                <a:defRPr/>
              </a:pPr>
              <a:endParaRPr lang="en-US" sz="1200" b="1" dirty="0">
                <a:latin typeface="+mn-lt"/>
              </a:endParaRPr>
            </a:p>
          </p:txBody>
        </p:sp>
        <p:sp>
          <p:nvSpPr>
            <p:cNvPr id="185" name="Oval 79"/>
            <p:cNvSpPr>
              <a:spLocks noChangeArrowheads="1"/>
            </p:cNvSpPr>
            <p:nvPr/>
          </p:nvSpPr>
          <p:spPr bwMode="auto">
            <a:xfrm>
              <a:off x="5534891" y="5479474"/>
              <a:ext cx="72736" cy="72736"/>
            </a:xfrm>
            <a:prstGeom prst="ellipse">
              <a:avLst/>
            </a:prstGeom>
            <a:gradFill>
              <a:gsLst>
                <a:gs pos="0">
                  <a:srgbClr val="66FFFF">
                    <a:shade val="30000"/>
                    <a:satMod val="115000"/>
                  </a:srgbClr>
                </a:gs>
                <a:gs pos="50000">
                  <a:srgbClr val="66FFFF">
                    <a:shade val="67500"/>
                    <a:satMod val="115000"/>
                  </a:srgbClr>
                </a:gs>
                <a:gs pos="100000">
                  <a:srgbClr val="66FFFF">
                    <a:shade val="100000"/>
                    <a:satMod val="115000"/>
                  </a:srgbClr>
                </a:gs>
              </a:gsLst>
              <a:path path="circle">
                <a:fillToRect l="50000" t="50000" r="50000" b="50000"/>
              </a:path>
            </a:gradFill>
            <a:ln w="9525" algn="ctr">
              <a:solidFill>
                <a:schemeClr val="tx1"/>
              </a:solidFill>
              <a:round/>
              <a:headEnd/>
              <a:tailEnd/>
            </a:ln>
            <a:scene3d>
              <a:camera prst="orthographicFront"/>
              <a:lightRig rig="threePt" dir="t"/>
            </a:scene3d>
            <a:sp3d>
              <a:bevelT/>
            </a:sp3d>
          </p:spPr>
          <p:txBody>
            <a:bodyPr/>
            <a:lstStyle/>
            <a:p>
              <a:pPr>
                <a:defRPr/>
              </a:pPr>
              <a:endParaRPr lang="en-US" sz="1200" b="1" dirty="0">
                <a:latin typeface="+mn-lt"/>
              </a:endParaRPr>
            </a:p>
          </p:txBody>
        </p:sp>
        <p:sp>
          <p:nvSpPr>
            <p:cNvPr id="186" name="Oval 82"/>
            <p:cNvSpPr>
              <a:spLocks noChangeArrowheads="1"/>
            </p:cNvSpPr>
            <p:nvPr/>
          </p:nvSpPr>
          <p:spPr bwMode="auto">
            <a:xfrm>
              <a:off x="5534891" y="5624946"/>
              <a:ext cx="72736" cy="72736"/>
            </a:xfrm>
            <a:prstGeom prst="ellipse">
              <a:avLst/>
            </a:prstGeom>
            <a:gradFill>
              <a:gsLst>
                <a:gs pos="0">
                  <a:srgbClr val="66FFFF">
                    <a:shade val="30000"/>
                    <a:satMod val="115000"/>
                  </a:srgbClr>
                </a:gs>
                <a:gs pos="50000">
                  <a:srgbClr val="66FFFF">
                    <a:shade val="67500"/>
                    <a:satMod val="115000"/>
                  </a:srgbClr>
                </a:gs>
                <a:gs pos="100000">
                  <a:srgbClr val="66FFFF">
                    <a:shade val="100000"/>
                    <a:satMod val="115000"/>
                  </a:srgbClr>
                </a:gs>
              </a:gsLst>
              <a:path path="circle">
                <a:fillToRect l="50000" t="50000" r="50000" b="50000"/>
              </a:path>
            </a:gradFill>
            <a:ln w="9525" algn="ctr">
              <a:solidFill>
                <a:schemeClr val="tx1"/>
              </a:solidFill>
              <a:round/>
              <a:headEnd/>
              <a:tailEnd/>
            </a:ln>
            <a:scene3d>
              <a:camera prst="orthographicFront"/>
              <a:lightRig rig="threePt" dir="t"/>
            </a:scene3d>
            <a:sp3d>
              <a:bevelT/>
            </a:sp3d>
          </p:spPr>
          <p:txBody>
            <a:bodyPr/>
            <a:lstStyle/>
            <a:p>
              <a:pPr>
                <a:defRPr/>
              </a:pPr>
              <a:endParaRPr lang="en-US" sz="1200" b="1" dirty="0">
                <a:latin typeface="+mn-lt"/>
              </a:endParaRPr>
            </a:p>
          </p:txBody>
        </p:sp>
        <p:sp>
          <p:nvSpPr>
            <p:cNvPr id="187" name="Oval 177"/>
            <p:cNvSpPr>
              <a:spLocks noChangeArrowheads="1"/>
            </p:cNvSpPr>
            <p:nvPr/>
          </p:nvSpPr>
          <p:spPr bwMode="auto">
            <a:xfrm>
              <a:off x="5534891" y="5770419"/>
              <a:ext cx="72736" cy="72736"/>
            </a:xfrm>
            <a:prstGeom prst="ellipse">
              <a:avLst/>
            </a:prstGeom>
            <a:gradFill>
              <a:gsLst>
                <a:gs pos="0">
                  <a:srgbClr val="66FFFF">
                    <a:shade val="30000"/>
                    <a:satMod val="115000"/>
                  </a:srgbClr>
                </a:gs>
                <a:gs pos="50000">
                  <a:srgbClr val="66FFFF">
                    <a:shade val="67500"/>
                    <a:satMod val="115000"/>
                  </a:srgbClr>
                </a:gs>
                <a:gs pos="100000">
                  <a:srgbClr val="66FFFF">
                    <a:shade val="100000"/>
                    <a:satMod val="115000"/>
                  </a:srgbClr>
                </a:gs>
              </a:gsLst>
              <a:path path="circle">
                <a:fillToRect l="50000" t="50000" r="50000" b="50000"/>
              </a:path>
            </a:gradFill>
            <a:ln w="9525" algn="ctr">
              <a:solidFill>
                <a:schemeClr val="tx1"/>
              </a:solidFill>
              <a:round/>
              <a:headEnd/>
              <a:tailEnd/>
            </a:ln>
            <a:scene3d>
              <a:camera prst="orthographicFront"/>
              <a:lightRig rig="threePt" dir="t"/>
            </a:scene3d>
            <a:sp3d>
              <a:bevelT/>
            </a:sp3d>
          </p:spPr>
          <p:txBody>
            <a:bodyPr/>
            <a:lstStyle/>
            <a:p>
              <a:pPr>
                <a:defRPr/>
              </a:pPr>
              <a:endParaRPr lang="en-US" sz="1200" b="1" dirty="0">
                <a:latin typeface="+mn-lt"/>
              </a:endParaRPr>
            </a:p>
          </p:txBody>
        </p:sp>
        <p:cxnSp>
          <p:nvCxnSpPr>
            <p:cNvPr id="188" name="Straight Arrow Connector 187"/>
            <p:cNvCxnSpPr/>
            <p:nvPr/>
          </p:nvCxnSpPr>
          <p:spPr bwMode="auto">
            <a:xfrm rot="10800000">
              <a:off x="1607127" y="4533901"/>
              <a:ext cx="218209" cy="1516"/>
            </a:xfrm>
            <a:prstGeom prst="straightConnector1">
              <a:avLst/>
            </a:prstGeom>
            <a:ln>
              <a:headEnd type="none" w="lg" len="med"/>
              <a:tailEnd type="triangle" w="lg" len="med"/>
            </a:ln>
          </p:spPr>
          <p:style>
            <a:lnRef idx="2">
              <a:schemeClr val="dk1"/>
            </a:lnRef>
            <a:fillRef idx="0">
              <a:schemeClr val="dk1"/>
            </a:fillRef>
            <a:effectRef idx="1">
              <a:schemeClr val="dk1"/>
            </a:effectRef>
            <a:fontRef idx="minor">
              <a:schemeClr val="tx1"/>
            </a:fontRef>
          </p:style>
        </p:cxnSp>
        <p:cxnSp>
          <p:nvCxnSpPr>
            <p:cNvPr id="189" name="Straight Arrow Connector 188"/>
            <p:cNvCxnSpPr/>
            <p:nvPr/>
          </p:nvCxnSpPr>
          <p:spPr bwMode="auto">
            <a:xfrm rot="5400000">
              <a:off x="1498781" y="2969312"/>
              <a:ext cx="218209" cy="1516"/>
            </a:xfrm>
            <a:prstGeom prst="straightConnector1">
              <a:avLst/>
            </a:prstGeom>
            <a:ln>
              <a:headEnd type="none" w="lg" len="med"/>
              <a:tailEnd type="triangle" w="lg" len="med"/>
            </a:ln>
          </p:spPr>
          <p:style>
            <a:lnRef idx="2">
              <a:schemeClr val="dk1"/>
            </a:lnRef>
            <a:fillRef idx="0">
              <a:schemeClr val="dk1"/>
            </a:fillRef>
            <a:effectRef idx="1">
              <a:schemeClr val="dk1"/>
            </a:effectRef>
            <a:fontRef idx="minor">
              <a:schemeClr val="tx1"/>
            </a:fontRef>
          </p:style>
        </p:cxnSp>
        <p:sp>
          <p:nvSpPr>
            <p:cNvPr id="190" name="Rectangle 63"/>
            <p:cNvSpPr>
              <a:spLocks noChangeArrowheads="1"/>
            </p:cNvSpPr>
            <p:nvPr/>
          </p:nvSpPr>
          <p:spPr bwMode="auto">
            <a:xfrm>
              <a:off x="3657600" y="4170219"/>
              <a:ext cx="945573" cy="363682"/>
            </a:xfrm>
            <a:prstGeom prst="rect">
              <a:avLst/>
            </a:prstGeom>
            <a:noFill/>
            <a:ln w="9525">
              <a:noFill/>
              <a:miter lim="800000"/>
              <a:headEnd/>
              <a:tailEnd/>
            </a:ln>
          </p:spPr>
          <p:txBody>
            <a:bodyPr anchor="ctr"/>
            <a:lstStyle/>
            <a:p>
              <a:pPr algn="ctr" eaLnBrk="1" hangingPunct="1">
                <a:defRPr/>
              </a:pPr>
              <a:r>
                <a:rPr lang="en-US" altLang="zh-TW" sz="1200" b="1" dirty="0" smtClean="0">
                  <a:solidFill>
                    <a:schemeClr val="tx2"/>
                  </a:solidFill>
                  <a:latin typeface="+mn-lt"/>
                  <a:ea typeface="PMingLiU" pitchFamily="18" charset="-120"/>
                </a:rPr>
                <a:t>Diffraction Grating</a:t>
              </a:r>
              <a:endParaRPr lang="en-US" altLang="zh-TW" sz="1200" b="1" dirty="0">
                <a:solidFill>
                  <a:schemeClr val="tx2"/>
                </a:solidFill>
                <a:latin typeface="+mn-lt"/>
                <a:ea typeface="PMingLiU" pitchFamily="18" charset="-120"/>
              </a:endParaRPr>
            </a:p>
          </p:txBody>
        </p:sp>
        <p:sp>
          <p:nvSpPr>
            <p:cNvPr id="191" name="Rectangle 63"/>
            <p:cNvSpPr>
              <a:spLocks noChangeArrowheads="1"/>
            </p:cNvSpPr>
            <p:nvPr/>
          </p:nvSpPr>
          <p:spPr bwMode="auto">
            <a:xfrm>
              <a:off x="1898073" y="2455718"/>
              <a:ext cx="945573" cy="363682"/>
            </a:xfrm>
            <a:prstGeom prst="rect">
              <a:avLst/>
            </a:prstGeom>
            <a:noFill/>
            <a:ln w="9525">
              <a:noFill/>
              <a:miter lim="800000"/>
              <a:headEnd/>
              <a:tailEnd/>
            </a:ln>
          </p:spPr>
          <p:txBody>
            <a:bodyPr anchor="ctr"/>
            <a:lstStyle/>
            <a:p>
              <a:pPr algn="ctr" eaLnBrk="1" hangingPunct="1">
                <a:defRPr/>
              </a:pPr>
              <a:r>
                <a:rPr lang="en-US" altLang="zh-TW" sz="1200" b="1" dirty="0" smtClean="0">
                  <a:solidFill>
                    <a:schemeClr val="tx2"/>
                  </a:solidFill>
                  <a:latin typeface="+mn-lt"/>
                  <a:ea typeface="PMingLiU" pitchFamily="18" charset="-120"/>
                </a:rPr>
                <a:t>Diffraction Grating</a:t>
              </a:r>
              <a:endParaRPr lang="en-US" altLang="zh-TW" sz="1200" b="1" dirty="0">
                <a:solidFill>
                  <a:schemeClr val="tx2"/>
                </a:solidFill>
                <a:latin typeface="+mn-lt"/>
                <a:ea typeface="PMingLiU" pitchFamily="18" charset="-120"/>
              </a:endParaRPr>
            </a:p>
          </p:txBody>
        </p:sp>
        <p:sp>
          <p:nvSpPr>
            <p:cNvPr id="192" name="Rectangle 63"/>
            <p:cNvSpPr>
              <a:spLocks noChangeArrowheads="1"/>
            </p:cNvSpPr>
            <p:nvPr/>
          </p:nvSpPr>
          <p:spPr bwMode="auto">
            <a:xfrm>
              <a:off x="3934691" y="2497283"/>
              <a:ext cx="800100" cy="363682"/>
            </a:xfrm>
            <a:prstGeom prst="rect">
              <a:avLst/>
            </a:prstGeom>
            <a:noFill/>
            <a:ln w="9525">
              <a:noFill/>
              <a:miter lim="800000"/>
              <a:headEnd/>
              <a:tailEnd/>
            </a:ln>
          </p:spPr>
          <p:txBody>
            <a:bodyPr anchor="ctr"/>
            <a:lstStyle/>
            <a:p>
              <a:pPr algn="ctr" eaLnBrk="1" hangingPunct="1">
                <a:defRPr/>
              </a:pPr>
              <a:r>
                <a:rPr lang="en-US" altLang="zh-TW" sz="1200" b="1" dirty="0" smtClean="0">
                  <a:solidFill>
                    <a:schemeClr val="tx2"/>
                  </a:solidFill>
                  <a:latin typeface="+mn-lt"/>
                  <a:ea typeface="PMingLiU" pitchFamily="18" charset="-120"/>
                </a:rPr>
                <a:t>Beam</a:t>
              </a:r>
            </a:p>
            <a:p>
              <a:pPr algn="ctr" eaLnBrk="1" hangingPunct="1">
                <a:defRPr/>
              </a:pPr>
              <a:r>
                <a:rPr lang="en-US" altLang="zh-TW" sz="1200" b="1" dirty="0" smtClean="0">
                  <a:solidFill>
                    <a:schemeClr val="tx2"/>
                  </a:solidFill>
                  <a:latin typeface="+mn-lt"/>
                  <a:ea typeface="PMingLiU" pitchFamily="18" charset="-120"/>
                </a:rPr>
                <a:t>Splitter</a:t>
              </a:r>
              <a:endParaRPr lang="en-US" altLang="zh-TW" sz="1200" b="1" dirty="0">
                <a:solidFill>
                  <a:schemeClr val="tx2"/>
                </a:solidFill>
                <a:latin typeface="+mn-lt"/>
                <a:ea typeface="PMingLiU" pitchFamily="18" charset="-120"/>
              </a:endParaRPr>
            </a:p>
          </p:txBody>
        </p:sp>
        <p:sp>
          <p:nvSpPr>
            <p:cNvPr id="193" name="Rectangle 63"/>
            <p:cNvSpPr>
              <a:spLocks noChangeArrowheads="1"/>
            </p:cNvSpPr>
            <p:nvPr/>
          </p:nvSpPr>
          <p:spPr bwMode="auto">
            <a:xfrm>
              <a:off x="3695699" y="1922318"/>
              <a:ext cx="907473" cy="363682"/>
            </a:xfrm>
            <a:prstGeom prst="rect">
              <a:avLst/>
            </a:prstGeom>
            <a:noFill/>
            <a:ln w="9525">
              <a:noFill/>
              <a:miter lim="800000"/>
              <a:headEnd/>
              <a:tailEnd/>
            </a:ln>
          </p:spPr>
          <p:txBody>
            <a:bodyPr anchor="ctr"/>
            <a:lstStyle/>
            <a:p>
              <a:pPr algn="ctr" eaLnBrk="1" hangingPunct="1">
                <a:defRPr/>
              </a:pPr>
              <a:r>
                <a:rPr lang="en-US" altLang="zh-TW" sz="1200" b="1" dirty="0" smtClean="0">
                  <a:solidFill>
                    <a:schemeClr val="tx2"/>
                  </a:solidFill>
                  <a:latin typeface="+mn-lt"/>
                  <a:ea typeface="PMingLiU" pitchFamily="18" charset="-120"/>
                </a:rPr>
                <a:t>Reference</a:t>
              </a:r>
            </a:p>
            <a:p>
              <a:pPr algn="ctr" eaLnBrk="1" hangingPunct="1">
                <a:defRPr/>
              </a:pPr>
              <a:r>
                <a:rPr lang="en-US" altLang="zh-TW" sz="1200" b="1" dirty="0" smtClean="0">
                  <a:solidFill>
                    <a:schemeClr val="tx2"/>
                  </a:solidFill>
                  <a:latin typeface="+mn-lt"/>
                  <a:ea typeface="PMingLiU" pitchFamily="18" charset="-120"/>
                </a:rPr>
                <a:t>Mirror</a:t>
              </a:r>
              <a:endParaRPr lang="en-US" altLang="zh-TW" sz="1200" b="1" dirty="0">
                <a:solidFill>
                  <a:schemeClr val="tx2"/>
                </a:solidFill>
                <a:latin typeface="+mn-lt"/>
                <a:ea typeface="PMingLiU" pitchFamily="18" charset="-120"/>
              </a:endParaRPr>
            </a:p>
          </p:txBody>
        </p:sp>
        <p:sp>
          <p:nvSpPr>
            <p:cNvPr id="194" name="Rectangle 63"/>
            <p:cNvSpPr>
              <a:spLocks noChangeArrowheads="1"/>
            </p:cNvSpPr>
            <p:nvPr/>
          </p:nvSpPr>
          <p:spPr bwMode="auto">
            <a:xfrm>
              <a:off x="5389418" y="2424547"/>
              <a:ext cx="654627" cy="290945"/>
            </a:xfrm>
            <a:prstGeom prst="rect">
              <a:avLst/>
            </a:prstGeom>
            <a:noFill/>
            <a:ln w="9525">
              <a:noFill/>
              <a:miter lim="800000"/>
              <a:headEnd/>
              <a:tailEnd/>
            </a:ln>
          </p:spPr>
          <p:txBody>
            <a:bodyPr anchor="ctr"/>
            <a:lstStyle/>
            <a:p>
              <a:pPr algn="ctr" eaLnBrk="1" hangingPunct="1">
                <a:defRPr/>
              </a:pPr>
              <a:r>
                <a:rPr lang="en-US" altLang="zh-TW" sz="1200" b="1" dirty="0" smtClean="0">
                  <a:solidFill>
                    <a:schemeClr val="tx2"/>
                  </a:solidFill>
                  <a:latin typeface="+mn-lt"/>
                  <a:ea typeface="PMingLiU" pitchFamily="18" charset="-120"/>
                </a:rPr>
                <a:t>Target</a:t>
              </a:r>
              <a:endParaRPr lang="en-US" altLang="zh-TW" sz="1200" b="1" dirty="0">
                <a:solidFill>
                  <a:schemeClr val="tx2"/>
                </a:solidFill>
                <a:latin typeface="+mn-lt"/>
                <a:ea typeface="PMingLiU" pitchFamily="18" charset="-120"/>
              </a:endParaRPr>
            </a:p>
          </p:txBody>
        </p:sp>
        <p:cxnSp>
          <p:nvCxnSpPr>
            <p:cNvPr id="195" name="Straight Arrow Connector 194"/>
            <p:cNvCxnSpPr/>
            <p:nvPr/>
          </p:nvCxnSpPr>
          <p:spPr bwMode="auto">
            <a:xfrm>
              <a:off x="5534891" y="2715492"/>
              <a:ext cx="436418" cy="1516"/>
            </a:xfrm>
            <a:prstGeom prst="straightConnector1">
              <a:avLst/>
            </a:prstGeom>
            <a:ln>
              <a:solidFill>
                <a:srgbClr val="00B050"/>
              </a:solidFill>
              <a:headEnd type="triangle" w="lg" len="med"/>
              <a:tailEnd type="triangle" w="lg" len="med"/>
            </a:ln>
          </p:spPr>
          <p:style>
            <a:lnRef idx="2">
              <a:schemeClr val="dk1"/>
            </a:lnRef>
            <a:fillRef idx="0">
              <a:schemeClr val="dk1"/>
            </a:fillRef>
            <a:effectRef idx="1">
              <a:schemeClr val="dk1"/>
            </a:effectRef>
            <a:fontRef idx="minor">
              <a:schemeClr val="tx1"/>
            </a:fontRef>
          </p:style>
        </p:cxnSp>
        <p:sp>
          <p:nvSpPr>
            <p:cNvPr id="196" name="Rectangle 63"/>
            <p:cNvSpPr>
              <a:spLocks noChangeArrowheads="1"/>
            </p:cNvSpPr>
            <p:nvPr/>
          </p:nvSpPr>
          <p:spPr bwMode="auto">
            <a:xfrm>
              <a:off x="1607127" y="6037119"/>
              <a:ext cx="2036618" cy="363681"/>
            </a:xfrm>
            <a:prstGeom prst="rect">
              <a:avLst/>
            </a:prstGeom>
            <a:noFill/>
            <a:ln w="9525">
              <a:noFill/>
              <a:miter lim="800000"/>
              <a:headEnd/>
              <a:tailEnd/>
            </a:ln>
          </p:spPr>
          <p:txBody>
            <a:bodyPr anchor="ctr"/>
            <a:lstStyle/>
            <a:p>
              <a:pPr algn="ctr" eaLnBrk="1" hangingPunct="1">
                <a:defRPr/>
              </a:pPr>
              <a:r>
                <a:rPr lang="en-US" altLang="zh-TW" sz="1400" b="1" dirty="0" smtClean="0">
                  <a:solidFill>
                    <a:srgbClr val="0000FF"/>
                  </a:solidFill>
                  <a:latin typeface="+mn-lt"/>
                  <a:ea typeface="PMingLiU" pitchFamily="18" charset="-120"/>
                </a:rPr>
                <a:t>Amplified Time-Stretch</a:t>
              </a:r>
              <a:endParaRPr lang="en-US" altLang="zh-TW" sz="1400" b="1" dirty="0">
                <a:solidFill>
                  <a:srgbClr val="0000FF"/>
                </a:solidFill>
                <a:latin typeface="+mn-lt"/>
                <a:ea typeface="PMingLiU" pitchFamily="18" charset="-120"/>
              </a:endParaRPr>
            </a:p>
          </p:txBody>
        </p:sp>
        <p:sp>
          <p:nvSpPr>
            <p:cNvPr id="197" name="Rectangle 63"/>
            <p:cNvSpPr>
              <a:spLocks noChangeArrowheads="1"/>
            </p:cNvSpPr>
            <p:nvPr/>
          </p:nvSpPr>
          <p:spPr bwMode="auto">
            <a:xfrm>
              <a:off x="4662055" y="1915392"/>
              <a:ext cx="1454727" cy="363682"/>
            </a:xfrm>
            <a:prstGeom prst="rect">
              <a:avLst/>
            </a:prstGeom>
            <a:noFill/>
            <a:ln w="9525">
              <a:noFill/>
              <a:miter lim="800000"/>
              <a:headEnd/>
              <a:tailEnd/>
            </a:ln>
          </p:spPr>
          <p:txBody>
            <a:bodyPr anchor="ctr"/>
            <a:lstStyle/>
            <a:p>
              <a:pPr algn="ctr" eaLnBrk="1" hangingPunct="1">
                <a:defRPr/>
              </a:pPr>
              <a:r>
                <a:rPr lang="en-US" altLang="zh-TW" sz="1400" b="1" dirty="0" smtClean="0">
                  <a:solidFill>
                    <a:srgbClr val="0000FF"/>
                  </a:solidFill>
                  <a:latin typeface="+mn-lt"/>
                  <a:ea typeface="PMingLiU" pitchFamily="18" charset="-120"/>
                </a:rPr>
                <a:t>Michelson Interferometer</a:t>
              </a:r>
              <a:endParaRPr lang="en-US" altLang="zh-TW" sz="1400" b="1" dirty="0">
                <a:solidFill>
                  <a:srgbClr val="0000FF"/>
                </a:solidFill>
                <a:latin typeface="+mn-lt"/>
                <a:ea typeface="PMingLiU" pitchFamily="18" charset="-120"/>
              </a:endParaRPr>
            </a:p>
          </p:txBody>
        </p:sp>
        <p:grpSp>
          <p:nvGrpSpPr>
            <p:cNvPr id="198" name="Group 197"/>
            <p:cNvGrpSpPr/>
            <p:nvPr/>
          </p:nvGrpSpPr>
          <p:grpSpPr>
            <a:xfrm rot="1200000" flipH="1">
              <a:off x="4404075" y="2938742"/>
              <a:ext cx="581891" cy="720705"/>
              <a:chOff x="2743200" y="228600"/>
              <a:chExt cx="1371600" cy="685800"/>
            </a:xfrm>
          </p:grpSpPr>
          <p:sp>
            <p:nvSpPr>
              <p:cNvPr id="243" name="Arc 242"/>
              <p:cNvSpPr/>
              <p:nvPr/>
            </p:nvSpPr>
            <p:spPr bwMode="auto">
              <a:xfrm>
                <a:off x="2743200" y="228600"/>
                <a:ext cx="685800" cy="685800"/>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244" name="Arc 243"/>
              <p:cNvSpPr/>
              <p:nvPr/>
            </p:nvSpPr>
            <p:spPr bwMode="auto">
              <a:xfrm rot="10800000">
                <a:off x="3429000" y="228600"/>
                <a:ext cx="685800" cy="685800"/>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grpSp>
        <p:sp>
          <p:nvSpPr>
            <p:cNvPr id="199" name="Oval 198"/>
            <p:cNvSpPr/>
            <p:nvPr/>
          </p:nvSpPr>
          <p:spPr bwMode="auto">
            <a:xfrm rot="18931854">
              <a:off x="4822839" y="3288166"/>
              <a:ext cx="635920" cy="96012"/>
            </a:xfrm>
            <a:prstGeom prst="ellipse">
              <a:avLst/>
            </a:prstGeom>
            <a:gradFill flip="none" rotWithShape="1">
              <a:gsLst>
                <a:gs pos="0">
                  <a:srgbClr val="A603AB"/>
                </a:gs>
                <a:gs pos="21001">
                  <a:srgbClr val="0819FB"/>
                </a:gs>
                <a:gs pos="35001">
                  <a:srgbClr val="1A8D48"/>
                </a:gs>
                <a:gs pos="52000">
                  <a:srgbClr val="FFFF00"/>
                </a:gs>
                <a:gs pos="73000">
                  <a:srgbClr val="EE3F17"/>
                </a:gs>
                <a:gs pos="88000">
                  <a:srgbClr val="E81766"/>
                </a:gs>
                <a:gs pos="100000">
                  <a:srgbClr val="A603AB"/>
                </a:gs>
              </a:gsLst>
              <a:lin ang="10800000" scaled="1"/>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p>
          </p:txBody>
        </p:sp>
        <p:sp>
          <p:nvSpPr>
            <p:cNvPr id="200" name="Oval 199"/>
            <p:cNvSpPr/>
            <p:nvPr/>
          </p:nvSpPr>
          <p:spPr bwMode="auto">
            <a:xfrm rot="18931854">
              <a:off x="5186523" y="3288164"/>
              <a:ext cx="635920" cy="96012"/>
            </a:xfrm>
            <a:prstGeom prst="ellipse">
              <a:avLst/>
            </a:prstGeom>
            <a:gradFill flip="none" rotWithShape="1">
              <a:gsLst>
                <a:gs pos="0">
                  <a:srgbClr val="A603AB"/>
                </a:gs>
                <a:gs pos="21001">
                  <a:srgbClr val="0819FB"/>
                </a:gs>
                <a:gs pos="35001">
                  <a:srgbClr val="1A8D48"/>
                </a:gs>
                <a:gs pos="52000">
                  <a:srgbClr val="FFFF00"/>
                </a:gs>
                <a:gs pos="73000">
                  <a:srgbClr val="EE3F17"/>
                </a:gs>
                <a:gs pos="88000">
                  <a:srgbClr val="E81766"/>
                </a:gs>
                <a:gs pos="100000">
                  <a:srgbClr val="A603AB"/>
                </a:gs>
              </a:gsLst>
              <a:lin ang="10800000" scaled="1"/>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p>
          </p:txBody>
        </p:sp>
        <p:sp>
          <p:nvSpPr>
            <p:cNvPr id="201" name="Freeform 200"/>
            <p:cNvSpPr/>
            <p:nvPr/>
          </p:nvSpPr>
          <p:spPr bwMode="auto">
            <a:xfrm>
              <a:off x="5385629" y="3151910"/>
              <a:ext cx="221998" cy="581891"/>
            </a:xfrm>
            <a:custGeom>
              <a:avLst/>
              <a:gdLst>
                <a:gd name="connsiteX0" fmla="*/ 0 w 152400"/>
                <a:gd name="connsiteY0" fmla="*/ 0 h 609600"/>
                <a:gd name="connsiteX1" fmla="*/ 152400 w 152400"/>
                <a:gd name="connsiteY1" fmla="*/ 0 h 609600"/>
                <a:gd name="connsiteX2" fmla="*/ 152400 w 152400"/>
                <a:gd name="connsiteY2" fmla="*/ 609600 h 609600"/>
                <a:gd name="connsiteX3" fmla="*/ 0 w 152400"/>
                <a:gd name="connsiteY3" fmla="*/ 609600 h 609600"/>
                <a:gd name="connsiteX4" fmla="*/ 0 w 152400"/>
                <a:gd name="connsiteY4" fmla="*/ 0 h 609600"/>
                <a:gd name="connsiteX0" fmla="*/ 0 w 152400"/>
                <a:gd name="connsiteY0" fmla="*/ 0 h 609600"/>
                <a:gd name="connsiteX1" fmla="*/ 152400 w 152400"/>
                <a:gd name="connsiteY1" fmla="*/ 0 h 609600"/>
                <a:gd name="connsiteX2" fmla="*/ 152400 w 152400"/>
                <a:gd name="connsiteY2" fmla="*/ 609600 h 609600"/>
                <a:gd name="connsiteX3" fmla="*/ 0 w 152400"/>
                <a:gd name="connsiteY3" fmla="*/ 609600 h 609600"/>
                <a:gd name="connsiteX4" fmla="*/ 76200 w 152400"/>
                <a:gd name="connsiteY4" fmla="*/ 152400 h 609600"/>
                <a:gd name="connsiteX5" fmla="*/ 0 w 152400"/>
                <a:gd name="connsiteY5" fmla="*/ 0 h 609600"/>
                <a:gd name="connsiteX0" fmla="*/ 76200 w 228600"/>
                <a:gd name="connsiteY0" fmla="*/ 0 h 609600"/>
                <a:gd name="connsiteX1" fmla="*/ 228600 w 228600"/>
                <a:gd name="connsiteY1" fmla="*/ 0 h 609600"/>
                <a:gd name="connsiteX2" fmla="*/ 228600 w 228600"/>
                <a:gd name="connsiteY2" fmla="*/ 609600 h 609600"/>
                <a:gd name="connsiteX3" fmla="*/ 76200 w 228600"/>
                <a:gd name="connsiteY3" fmla="*/ 609600 h 609600"/>
                <a:gd name="connsiteX4" fmla="*/ 0 w 228600"/>
                <a:gd name="connsiteY4" fmla="*/ 457200 h 609600"/>
                <a:gd name="connsiteX5" fmla="*/ 152400 w 228600"/>
                <a:gd name="connsiteY5" fmla="*/ 152400 h 609600"/>
                <a:gd name="connsiteX6" fmla="*/ 76200 w 228600"/>
                <a:gd name="connsiteY6" fmla="*/ 0 h 609600"/>
                <a:gd name="connsiteX0" fmla="*/ 76200 w 228600"/>
                <a:gd name="connsiteY0" fmla="*/ 0 h 609600"/>
                <a:gd name="connsiteX1" fmla="*/ 228600 w 228600"/>
                <a:gd name="connsiteY1" fmla="*/ 0 h 609600"/>
                <a:gd name="connsiteX2" fmla="*/ 228600 w 228600"/>
                <a:gd name="connsiteY2" fmla="*/ 609600 h 609600"/>
                <a:gd name="connsiteX3" fmla="*/ 76200 w 228600"/>
                <a:gd name="connsiteY3" fmla="*/ 609600 h 609600"/>
                <a:gd name="connsiteX4" fmla="*/ 0 w 228600"/>
                <a:gd name="connsiteY4" fmla="*/ 457200 h 609600"/>
                <a:gd name="connsiteX5" fmla="*/ 152400 w 228600"/>
                <a:gd name="connsiteY5" fmla="*/ 152400 h 609600"/>
                <a:gd name="connsiteX6" fmla="*/ 76200 w 228600"/>
                <a:gd name="connsiteY6" fmla="*/ 0 h 609600"/>
                <a:gd name="connsiteX0" fmla="*/ 76200 w 228600"/>
                <a:gd name="connsiteY0" fmla="*/ 0 h 609600"/>
                <a:gd name="connsiteX1" fmla="*/ 228600 w 228600"/>
                <a:gd name="connsiteY1" fmla="*/ 0 h 609600"/>
                <a:gd name="connsiteX2" fmla="*/ 228600 w 228600"/>
                <a:gd name="connsiteY2" fmla="*/ 609600 h 609600"/>
                <a:gd name="connsiteX3" fmla="*/ 76200 w 228600"/>
                <a:gd name="connsiteY3" fmla="*/ 609600 h 609600"/>
                <a:gd name="connsiteX4" fmla="*/ 0 w 228600"/>
                <a:gd name="connsiteY4" fmla="*/ 457200 h 609600"/>
                <a:gd name="connsiteX5" fmla="*/ 152400 w 228600"/>
                <a:gd name="connsiteY5" fmla="*/ 152400 h 609600"/>
                <a:gd name="connsiteX6" fmla="*/ 76200 w 228600"/>
                <a:gd name="connsiteY6" fmla="*/ 0 h 609600"/>
                <a:gd name="connsiteX0" fmla="*/ 80169 w 232569"/>
                <a:gd name="connsiteY0" fmla="*/ 0 h 609600"/>
                <a:gd name="connsiteX1" fmla="*/ 232569 w 232569"/>
                <a:gd name="connsiteY1" fmla="*/ 0 h 609600"/>
                <a:gd name="connsiteX2" fmla="*/ 232569 w 232569"/>
                <a:gd name="connsiteY2" fmla="*/ 609600 h 609600"/>
                <a:gd name="connsiteX3" fmla="*/ 80169 w 232569"/>
                <a:gd name="connsiteY3" fmla="*/ 609600 h 609600"/>
                <a:gd name="connsiteX4" fmla="*/ 3969 w 232569"/>
                <a:gd name="connsiteY4" fmla="*/ 457200 h 609600"/>
                <a:gd name="connsiteX5" fmla="*/ 156369 w 232569"/>
                <a:gd name="connsiteY5" fmla="*/ 152400 h 609600"/>
                <a:gd name="connsiteX6" fmla="*/ 80169 w 232569"/>
                <a:gd name="connsiteY6" fmla="*/ 0 h 609600"/>
                <a:gd name="connsiteX0" fmla="*/ 80169 w 232569"/>
                <a:gd name="connsiteY0" fmla="*/ 0 h 609600"/>
                <a:gd name="connsiteX1" fmla="*/ 232569 w 232569"/>
                <a:gd name="connsiteY1" fmla="*/ 0 h 609600"/>
                <a:gd name="connsiteX2" fmla="*/ 232569 w 232569"/>
                <a:gd name="connsiteY2" fmla="*/ 609600 h 609600"/>
                <a:gd name="connsiteX3" fmla="*/ 80169 w 232569"/>
                <a:gd name="connsiteY3" fmla="*/ 609600 h 609600"/>
                <a:gd name="connsiteX4" fmla="*/ 3969 w 232569"/>
                <a:gd name="connsiteY4" fmla="*/ 457200 h 609600"/>
                <a:gd name="connsiteX5" fmla="*/ 156369 w 232569"/>
                <a:gd name="connsiteY5" fmla="*/ 152400 h 609600"/>
                <a:gd name="connsiteX6" fmla="*/ 80169 w 232569"/>
                <a:gd name="connsiteY6" fmla="*/ 0 h 609600"/>
                <a:gd name="connsiteX0" fmla="*/ 80169 w 232569"/>
                <a:gd name="connsiteY0" fmla="*/ 0 h 609600"/>
                <a:gd name="connsiteX1" fmla="*/ 232569 w 232569"/>
                <a:gd name="connsiteY1" fmla="*/ 0 h 609600"/>
                <a:gd name="connsiteX2" fmla="*/ 232569 w 232569"/>
                <a:gd name="connsiteY2" fmla="*/ 609600 h 609600"/>
                <a:gd name="connsiteX3" fmla="*/ 80169 w 232569"/>
                <a:gd name="connsiteY3" fmla="*/ 609600 h 609600"/>
                <a:gd name="connsiteX4" fmla="*/ 3969 w 232569"/>
                <a:gd name="connsiteY4" fmla="*/ 457200 h 609600"/>
                <a:gd name="connsiteX5" fmla="*/ 156369 w 232569"/>
                <a:gd name="connsiteY5" fmla="*/ 152400 h 609600"/>
                <a:gd name="connsiteX6" fmla="*/ 80169 w 232569"/>
                <a:gd name="connsiteY6"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569" h="609600">
                  <a:moveTo>
                    <a:pt x="80169" y="0"/>
                  </a:moveTo>
                  <a:lnTo>
                    <a:pt x="232569" y="0"/>
                  </a:lnTo>
                  <a:lnTo>
                    <a:pt x="232569" y="609600"/>
                  </a:lnTo>
                  <a:lnTo>
                    <a:pt x="80169" y="609600"/>
                  </a:lnTo>
                  <a:cubicBezTo>
                    <a:pt x="54769" y="558800"/>
                    <a:pt x="12701" y="546100"/>
                    <a:pt x="3969" y="457200"/>
                  </a:cubicBezTo>
                  <a:cubicBezTo>
                    <a:pt x="0" y="322263"/>
                    <a:pt x="155575" y="296863"/>
                    <a:pt x="156369" y="152400"/>
                  </a:cubicBezTo>
                  <a:cubicBezTo>
                    <a:pt x="145257" y="103981"/>
                    <a:pt x="105569" y="50800"/>
                    <a:pt x="80169" y="0"/>
                  </a:cubicBezTo>
                  <a:close/>
                </a:path>
              </a:pathLst>
            </a:custGeom>
            <a:solidFill>
              <a:srgbClr val="92D050"/>
            </a:solidFill>
            <a:ln>
              <a:noFill/>
              <a:headEnd type="none" w="med" len="med"/>
              <a:tailEnd type="none" w="med" len="med"/>
            </a:ln>
            <a:scene3d>
              <a:camera prst="obliqueTopRight"/>
              <a:lightRig rig="threePt" dir="t"/>
            </a:scene3d>
            <a:sp3d extrusionH="1524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400" b="1" dirty="0">
                <a:solidFill>
                  <a:schemeClr val="tx1"/>
                </a:solidFill>
              </a:endParaRPr>
            </a:p>
          </p:txBody>
        </p:sp>
        <p:grpSp>
          <p:nvGrpSpPr>
            <p:cNvPr id="202" name="Group 201"/>
            <p:cNvGrpSpPr/>
            <p:nvPr/>
          </p:nvGrpSpPr>
          <p:grpSpPr>
            <a:xfrm rot="1200000" flipH="1">
              <a:off x="4549548" y="2938742"/>
              <a:ext cx="581891" cy="720705"/>
              <a:chOff x="2743200" y="228600"/>
              <a:chExt cx="1371600" cy="685800"/>
            </a:xfrm>
          </p:grpSpPr>
          <p:sp>
            <p:nvSpPr>
              <p:cNvPr id="241" name="Arc 240"/>
              <p:cNvSpPr/>
              <p:nvPr/>
            </p:nvSpPr>
            <p:spPr bwMode="auto">
              <a:xfrm>
                <a:off x="2743200" y="228600"/>
                <a:ext cx="685800" cy="685800"/>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242" name="Arc 241"/>
              <p:cNvSpPr/>
              <p:nvPr/>
            </p:nvSpPr>
            <p:spPr bwMode="auto">
              <a:xfrm rot="10800000">
                <a:off x="3429000" y="228600"/>
                <a:ext cx="685800" cy="685800"/>
              </a:xfrm>
              <a:prstGeom prst="arc">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grpSp>
        <p:sp>
          <p:nvSpPr>
            <p:cNvPr id="203" name="Arc 202"/>
            <p:cNvSpPr/>
            <p:nvPr/>
          </p:nvSpPr>
          <p:spPr bwMode="auto">
            <a:xfrm rot="10800000">
              <a:off x="1243446" y="4970319"/>
              <a:ext cx="727364" cy="727364"/>
            </a:xfrm>
            <a:prstGeom prst="arc">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cxnSp>
          <p:nvCxnSpPr>
            <p:cNvPr id="204" name="Straight Arrow Connector 203"/>
            <p:cNvCxnSpPr/>
            <p:nvPr/>
          </p:nvCxnSpPr>
          <p:spPr bwMode="auto">
            <a:xfrm rot="5400000">
              <a:off x="1280572" y="4933193"/>
              <a:ext cx="218209" cy="1516"/>
            </a:xfrm>
            <a:prstGeom prst="straightConnector1">
              <a:avLst/>
            </a:prstGeom>
            <a:ln>
              <a:headEnd type="none" w="lg" len="med"/>
              <a:tailEnd type="triangle" w="lg" len="med"/>
            </a:ln>
          </p:spPr>
          <p:style>
            <a:lnRef idx="2">
              <a:schemeClr val="dk1"/>
            </a:lnRef>
            <a:fillRef idx="0">
              <a:schemeClr val="dk1"/>
            </a:fillRef>
            <a:effectRef idx="1">
              <a:schemeClr val="dk1"/>
            </a:effectRef>
            <a:fontRef idx="minor">
              <a:schemeClr val="tx1"/>
            </a:fontRef>
          </p:style>
        </p:cxnSp>
        <p:sp>
          <p:nvSpPr>
            <p:cNvPr id="205" name="Rectangle 204"/>
            <p:cNvSpPr/>
            <p:nvPr/>
          </p:nvSpPr>
          <p:spPr bwMode="auto">
            <a:xfrm>
              <a:off x="952500" y="3515592"/>
              <a:ext cx="581891" cy="436418"/>
            </a:xfrm>
            <a:prstGeom prst="rect">
              <a:avLst/>
            </a:prstGeom>
            <a:solidFill>
              <a:srgbClr val="CCCC00"/>
            </a:solidFill>
            <a:ln>
              <a:noFill/>
              <a:headEnd type="none" w="med" len="med"/>
              <a:tailEnd type="none" w="med" len="med"/>
            </a:ln>
            <a:scene3d>
              <a:camera prst="obliqueTopRight"/>
              <a:lightRig rig="threePt" dir="t"/>
            </a:scene3d>
            <a:sp3d extrusionH="254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200" b="1" dirty="0">
                <a:solidFill>
                  <a:schemeClr val="tx1"/>
                </a:solidFill>
              </a:endParaRPr>
            </a:p>
          </p:txBody>
        </p:sp>
        <p:sp>
          <p:nvSpPr>
            <p:cNvPr id="206" name="Rectangle 63"/>
            <p:cNvSpPr>
              <a:spLocks noChangeArrowheads="1"/>
            </p:cNvSpPr>
            <p:nvPr/>
          </p:nvSpPr>
          <p:spPr bwMode="auto">
            <a:xfrm>
              <a:off x="263236" y="3515592"/>
              <a:ext cx="727364" cy="363682"/>
            </a:xfrm>
            <a:prstGeom prst="rect">
              <a:avLst/>
            </a:prstGeom>
            <a:noFill/>
            <a:ln w="9525">
              <a:noFill/>
              <a:miter lim="800000"/>
              <a:headEnd/>
              <a:tailEnd/>
            </a:ln>
          </p:spPr>
          <p:txBody>
            <a:bodyPr anchor="ctr"/>
            <a:lstStyle/>
            <a:p>
              <a:pPr algn="ctr" eaLnBrk="1" hangingPunct="1">
                <a:defRPr/>
              </a:pPr>
              <a:r>
                <a:rPr lang="en-US" altLang="zh-TW" sz="1200" b="1" dirty="0" smtClean="0">
                  <a:solidFill>
                    <a:schemeClr val="tx2"/>
                  </a:solidFill>
                  <a:latin typeface="+mn-lt"/>
                  <a:ea typeface="PMingLiU" pitchFamily="18" charset="-120"/>
                </a:rPr>
                <a:t>Optical Filter</a:t>
              </a:r>
              <a:endParaRPr lang="en-US" altLang="zh-TW" sz="1200" b="1" dirty="0">
                <a:solidFill>
                  <a:schemeClr val="tx2"/>
                </a:solidFill>
                <a:latin typeface="+mn-lt"/>
                <a:ea typeface="PMingLiU" pitchFamily="18" charset="-120"/>
              </a:endParaRPr>
            </a:p>
          </p:txBody>
        </p:sp>
        <p:cxnSp>
          <p:nvCxnSpPr>
            <p:cNvPr id="207" name="Straight Connector 206"/>
            <p:cNvCxnSpPr/>
            <p:nvPr/>
          </p:nvCxnSpPr>
          <p:spPr bwMode="auto">
            <a:xfrm>
              <a:off x="1025237" y="3806538"/>
              <a:ext cx="145473"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08" name="Straight Connector 207"/>
            <p:cNvCxnSpPr/>
            <p:nvPr/>
          </p:nvCxnSpPr>
          <p:spPr bwMode="auto">
            <a:xfrm>
              <a:off x="1316182" y="3806538"/>
              <a:ext cx="145473"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09" name="Straight Connector 208"/>
            <p:cNvCxnSpPr/>
            <p:nvPr/>
          </p:nvCxnSpPr>
          <p:spPr bwMode="auto">
            <a:xfrm rot="5400000" flipH="1" flipV="1">
              <a:off x="1061605" y="3697433"/>
              <a:ext cx="218209"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0" name="Straight Connector 209"/>
            <p:cNvCxnSpPr/>
            <p:nvPr/>
          </p:nvCxnSpPr>
          <p:spPr bwMode="auto">
            <a:xfrm rot="5400000" flipH="1" flipV="1">
              <a:off x="1207077" y="3697433"/>
              <a:ext cx="218209"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1" name="Straight Connector 210"/>
            <p:cNvCxnSpPr/>
            <p:nvPr/>
          </p:nvCxnSpPr>
          <p:spPr bwMode="auto">
            <a:xfrm rot="10800000">
              <a:off x="1170709" y="3588329"/>
              <a:ext cx="145473"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2" name="Straight Connector 211"/>
            <p:cNvCxnSpPr/>
            <p:nvPr/>
          </p:nvCxnSpPr>
          <p:spPr bwMode="auto">
            <a:xfrm rot="10800000">
              <a:off x="1607127" y="5697683"/>
              <a:ext cx="218209" cy="0"/>
            </a:xfrm>
            <a:prstGeom prst="line">
              <a:avLst/>
            </a:prstGeom>
            <a:solidFill>
              <a:schemeClr val="accent1"/>
            </a:solidFill>
            <a:ln w="38100" cap="flat" cmpd="sng" algn="ctr">
              <a:solidFill>
                <a:srgbClr val="C00000"/>
              </a:solidFill>
              <a:prstDash val="solid"/>
              <a:round/>
              <a:headEnd type="none" w="med" len="med"/>
              <a:tailEnd type="none" w="med" len="med"/>
            </a:ln>
            <a:effectLst/>
          </p:spPr>
        </p:cxnSp>
        <p:sp>
          <p:nvSpPr>
            <p:cNvPr id="213" name="Oval 212"/>
            <p:cNvSpPr/>
            <p:nvPr/>
          </p:nvSpPr>
          <p:spPr bwMode="auto">
            <a:xfrm rot="5400000" flipH="1">
              <a:off x="988868" y="2970070"/>
              <a:ext cx="509154" cy="436418"/>
            </a:xfrm>
            <a:prstGeom prst="ellipse">
              <a:avLst/>
            </a:prstGeom>
            <a:solidFill>
              <a:srgbClr val="6699FF">
                <a:alpha val="40000"/>
              </a:srgbClr>
            </a:solidFill>
            <a:ln w="9525" cap="flat" cmpd="sng" algn="ctr">
              <a:noFill/>
              <a:prstDash val="solid"/>
              <a:round/>
              <a:headEnd type="none" w="med" len="med"/>
              <a:tailEnd type="none" w="med" len="med"/>
            </a:ln>
            <a:effectLst/>
            <a:scene3d>
              <a:camera prst="isometricRightUp">
                <a:rot lat="10800000" lon="4200000" rev="0"/>
              </a:camera>
              <a:lightRig rig="balanced" dir="t"/>
            </a:scene3d>
            <a:sp3d extrusionH="381000" prstMaterial="matte">
              <a:bevelT w="38100" h="38100"/>
              <a:bevelB w="38100" h="38100"/>
              <a:contourClr>
                <a:schemeClr val="bg1"/>
              </a:contourClr>
            </a:sp3d>
          </p:spPr>
          <p:txBody>
            <a:bodyPr/>
            <a:lstStyle/>
            <a:p>
              <a:pPr>
                <a:defRPr/>
              </a:pPr>
              <a:endParaRPr lang="en-US" sz="1200" b="1" dirty="0">
                <a:latin typeface="+mn-lt"/>
              </a:endParaRPr>
            </a:p>
          </p:txBody>
        </p:sp>
        <p:sp>
          <p:nvSpPr>
            <p:cNvPr id="214" name="Rectangle 213"/>
            <p:cNvSpPr/>
            <p:nvPr/>
          </p:nvSpPr>
          <p:spPr bwMode="auto">
            <a:xfrm>
              <a:off x="661555" y="1988129"/>
              <a:ext cx="1163782" cy="509154"/>
            </a:xfrm>
            <a:prstGeom prst="rect">
              <a:avLst/>
            </a:prstGeom>
            <a:solidFill>
              <a:srgbClr val="0070C0"/>
            </a:solidFill>
            <a:ln>
              <a:noFill/>
              <a:headEnd type="none" w="med" len="med"/>
              <a:tailEnd type="none" w="med" len="med"/>
            </a:ln>
            <a:scene3d>
              <a:camera prst="obliqueTopRight"/>
              <a:lightRig rig="threePt" dir="t"/>
            </a:scene3d>
            <a:sp3d extrusionH="254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200" b="1" dirty="0">
                <a:solidFill>
                  <a:schemeClr val="tx1"/>
                </a:solidFill>
              </a:endParaRPr>
            </a:p>
          </p:txBody>
        </p:sp>
        <p:sp>
          <p:nvSpPr>
            <p:cNvPr id="215" name="Rectangle 63"/>
            <p:cNvSpPr>
              <a:spLocks noChangeArrowheads="1"/>
            </p:cNvSpPr>
            <p:nvPr/>
          </p:nvSpPr>
          <p:spPr bwMode="auto">
            <a:xfrm>
              <a:off x="661555" y="1988129"/>
              <a:ext cx="1163782" cy="509154"/>
            </a:xfrm>
            <a:prstGeom prst="rect">
              <a:avLst/>
            </a:prstGeom>
            <a:noFill/>
            <a:ln w="9525">
              <a:noFill/>
              <a:miter lim="800000"/>
              <a:headEnd/>
              <a:tailEnd/>
            </a:ln>
          </p:spPr>
          <p:txBody>
            <a:bodyPr anchor="ctr"/>
            <a:lstStyle/>
            <a:p>
              <a:pPr algn="ctr" eaLnBrk="1" hangingPunct="1">
                <a:defRPr/>
              </a:pPr>
              <a:r>
                <a:rPr lang="en-US" altLang="zh-TW" sz="1200" b="1" dirty="0" smtClean="0">
                  <a:solidFill>
                    <a:srgbClr val="FFFFFF"/>
                  </a:solidFill>
                  <a:latin typeface="+mn-lt"/>
                  <a:ea typeface="PMingLiU" pitchFamily="18" charset="-120"/>
                </a:rPr>
                <a:t>Femtosecond Pulse Laser</a:t>
              </a:r>
              <a:endParaRPr lang="en-US" altLang="zh-TW" sz="1200" b="1" dirty="0">
                <a:solidFill>
                  <a:srgbClr val="FFFFFF"/>
                </a:solidFill>
                <a:latin typeface="+mn-lt"/>
                <a:ea typeface="PMingLiU" pitchFamily="18" charset="-120"/>
              </a:endParaRPr>
            </a:p>
          </p:txBody>
        </p:sp>
        <p:sp>
          <p:nvSpPr>
            <p:cNvPr id="216" name="Rectangle 63"/>
            <p:cNvSpPr>
              <a:spLocks noChangeArrowheads="1"/>
            </p:cNvSpPr>
            <p:nvPr/>
          </p:nvSpPr>
          <p:spPr bwMode="auto">
            <a:xfrm>
              <a:off x="193964" y="2788229"/>
              <a:ext cx="872836" cy="363682"/>
            </a:xfrm>
            <a:prstGeom prst="rect">
              <a:avLst/>
            </a:prstGeom>
            <a:noFill/>
            <a:ln w="9525">
              <a:noFill/>
              <a:miter lim="800000"/>
              <a:headEnd/>
              <a:tailEnd/>
            </a:ln>
          </p:spPr>
          <p:txBody>
            <a:bodyPr anchor="ctr"/>
            <a:lstStyle/>
            <a:p>
              <a:pPr algn="ctr" eaLnBrk="1" hangingPunct="1">
                <a:defRPr/>
              </a:pPr>
              <a:r>
                <a:rPr lang="en-US" altLang="zh-TW" sz="1200" b="1" dirty="0" smtClean="0">
                  <a:solidFill>
                    <a:schemeClr val="tx2"/>
                  </a:solidFill>
                  <a:latin typeface="+mn-lt"/>
                  <a:ea typeface="PMingLiU" pitchFamily="18" charset="-120"/>
                </a:rPr>
                <a:t>Nonlinear Fiber</a:t>
              </a:r>
              <a:endParaRPr lang="en-US" altLang="zh-TW" sz="1200" b="1" dirty="0">
                <a:solidFill>
                  <a:schemeClr val="tx2"/>
                </a:solidFill>
                <a:latin typeface="+mn-lt"/>
                <a:ea typeface="PMingLiU" pitchFamily="18" charset="-120"/>
              </a:endParaRPr>
            </a:p>
          </p:txBody>
        </p:sp>
        <p:cxnSp>
          <p:nvCxnSpPr>
            <p:cNvPr id="217" name="Straight Arrow Connector 216"/>
            <p:cNvCxnSpPr/>
            <p:nvPr/>
          </p:nvCxnSpPr>
          <p:spPr>
            <a:xfrm>
              <a:off x="6189518" y="3223889"/>
              <a:ext cx="2254827" cy="1516"/>
            </a:xfrm>
            <a:prstGeom prst="straightConnector1">
              <a:avLst/>
            </a:prstGeom>
            <a:ln>
              <a:solidFill>
                <a:srgbClr val="D60000"/>
              </a:solidFill>
              <a:tailEnd type="arrow"/>
            </a:ln>
          </p:spPr>
          <p:style>
            <a:lnRef idx="3">
              <a:schemeClr val="accent1"/>
            </a:lnRef>
            <a:fillRef idx="0">
              <a:schemeClr val="accent1"/>
            </a:fillRef>
            <a:effectRef idx="2">
              <a:schemeClr val="accent1"/>
            </a:effectRef>
            <a:fontRef idx="minor">
              <a:schemeClr val="tx1"/>
            </a:fontRef>
          </p:style>
        </p:cxnSp>
        <p:cxnSp>
          <p:nvCxnSpPr>
            <p:cNvPr id="218" name="Straight Arrow Connector 217"/>
            <p:cNvCxnSpPr/>
            <p:nvPr/>
          </p:nvCxnSpPr>
          <p:spPr>
            <a:xfrm rot="5400000" flipH="1" flipV="1">
              <a:off x="6699431" y="2713976"/>
              <a:ext cx="1018309" cy="1516"/>
            </a:xfrm>
            <a:prstGeom prst="straightConnector1">
              <a:avLst/>
            </a:prstGeom>
            <a:ln>
              <a:solidFill>
                <a:srgbClr val="D60000"/>
              </a:solidFill>
              <a:tailEnd type="arrow"/>
            </a:ln>
          </p:spPr>
          <p:style>
            <a:lnRef idx="3">
              <a:schemeClr val="accent1"/>
            </a:lnRef>
            <a:fillRef idx="0">
              <a:schemeClr val="accent1"/>
            </a:fillRef>
            <a:effectRef idx="2">
              <a:schemeClr val="accent1"/>
            </a:effectRef>
            <a:fontRef idx="minor">
              <a:schemeClr val="tx1"/>
            </a:fontRef>
          </p:style>
        </p:cxnSp>
        <p:cxnSp>
          <p:nvCxnSpPr>
            <p:cNvPr id="219" name="Straight Arrow Connector 218"/>
            <p:cNvCxnSpPr/>
            <p:nvPr/>
          </p:nvCxnSpPr>
          <p:spPr>
            <a:xfrm rot="5400000">
              <a:off x="6336128" y="3005301"/>
              <a:ext cx="1600200" cy="2274"/>
            </a:xfrm>
            <a:prstGeom prst="straightConnector1">
              <a:avLst/>
            </a:prstGeom>
            <a:ln>
              <a:solidFill>
                <a:srgbClr val="D60000"/>
              </a:solidFill>
              <a:tailEnd type="arrow"/>
            </a:ln>
          </p:spPr>
          <p:style>
            <a:lnRef idx="3">
              <a:schemeClr val="accent1"/>
            </a:lnRef>
            <a:fillRef idx="0">
              <a:schemeClr val="accent1"/>
            </a:fillRef>
            <a:effectRef idx="2">
              <a:schemeClr val="accent1"/>
            </a:effectRef>
            <a:fontRef idx="minor">
              <a:schemeClr val="tx1"/>
            </a:fontRef>
          </p:style>
        </p:cxnSp>
        <p:cxnSp>
          <p:nvCxnSpPr>
            <p:cNvPr id="220" name="Straight Arrow Connector 219"/>
            <p:cNvCxnSpPr/>
            <p:nvPr/>
          </p:nvCxnSpPr>
          <p:spPr>
            <a:xfrm rot="10800000">
              <a:off x="6189518" y="3296625"/>
              <a:ext cx="2254827" cy="1516"/>
            </a:xfrm>
            <a:prstGeom prst="straightConnector1">
              <a:avLst/>
            </a:prstGeom>
            <a:ln>
              <a:solidFill>
                <a:srgbClr val="D60000"/>
              </a:solidFill>
              <a:tailEnd type="arrow"/>
            </a:ln>
          </p:spPr>
          <p:style>
            <a:lnRef idx="3">
              <a:schemeClr val="accent1"/>
            </a:lnRef>
            <a:fillRef idx="0">
              <a:schemeClr val="accent1"/>
            </a:fillRef>
            <a:effectRef idx="2">
              <a:schemeClr val="accent1"/>
            </a:effectRef>
            <a:fontRef idx="minor">
              <a:schemeClr val="tx1"/>
            </a:fontRef>
          </p:style>
        </p:cxnSp>
        <p:sp>
          <p:nvSpPr>
            <p:cNvPr id="221" name="Rectangle 220"/>
            <p:cNvSpPr/>
            <p:nvPr/>
          </p:nvSpPr>
          <p:spPr>
            <a:xfrm rot="18900000">
              <a:off x="6846730" y="3221304"/>
              <a:ext cx="654627" cy="72736"/>
            </a:xfrm>
            <a:prstGeom prst="rect">
              <a:avLst/>
            </a:prstGeom>
            <a:solidFill>
              <a:srgbClr val="008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Rectangle 63"/>
            <p:cNvSpPr>
              <a:spLocks noChangeArrowheads="1"/>
            </p:cNvSpPr>
            <p:nvPr/>
          </p:nvSpPr>
          <p:spPr bwMode="auto">
            <a:xfrm>
              <a:off x="7344228" y="2583776"/>
              <a:ext cx="800100" cy="509154"/>
            </a:xfrm>
            <a:prstGeom prst="rect">
              <a:avLst/>
            </a:prstGeom>
            <a:noFill/>
            <a:ln w="9525">
              <a:noFill/>
              <a:miter lim="800000"/>
              <a:headEnd/>
              <a:tailEnd/>
            </a:ln>
          </p:spPr>
          <p:txBody>
            <a:bodyPr anchor="ctr"/>
            <a:lstStyle/>
            <a:p>
              <a:pPr algn="ctr" eaLnBrk="1" hangingPunct="1">
                <a:defRPr/>
              </a:pPr>
              <a:r>
                <a:rPr lang="en-US" altLang="zh-TW" sz="1200" b="1" dirty="0" smtClean="0">
                  <a:solidFill>
                    <a:schemeClr val="tx2"/>
                  </a:solidFill>
                  <a:latin typeface="+mn-lt"/>
                  <a:ea typeface="PMingLiU" pitchFamily="18" charset="-120"/>
                </a:rPr>
                <a:t>50:50</a:t>
              </a:r>
            </a:p>
            <a:p>
              <a:pPr algn="ctr" eaLnBrk="1" hangingPunct="1">
                <a:defRPr/>
              </a:pPr>
              <a:r>
                <a:rPr lang="en-US" altLang="zh-TW" sz="1200" b="1" dirty="0" smtClean="0">
                  <a:solidFill>
                    <a:schemeClr val="tx2"/>
                  </a:solidFill>
                  <a:latin typeface="+mn-lt"/>
                  <a:ea typeface="PMingLiU" pitchFamily="18" charset="-120"/>
                </a:rPr>
                <a:t>Beam</a:t>
              </a:r>
            </a:p>
            <a:p>
              <a:pPr algn="ctr" eaLnBrk="1" hangingPunct="1">
                <a:defRPr/>
              </a:pPr>
              <a:r>
                <a:rPr lang="en-US" altLang="zh-TW" sz="1200" b="1" dirty="0" smtClean="0">
                  <a:solidFill>
                    <a:schemeClr val="tx2"/>
                  </a:solidFill>
                  <a:latin typeface="+mn-lt"/>
                  <a:ea typeface="PMingLiU" pitchFamily="18" charset="-120"/>
                </a:rPr>
                <a:t>Splitter</a:t>
              </a:r>
              <a:endParaRPr lang="en-US" altLang="zh-TW" sz="1200" b="1" dirty="0">
                <a:solidFill>
                  <a:schemeClr val="tx2"/>
                </a:solidFill>
                <a:latin typeface="+mn-lt"/>
                <a:ea typeface="PMingLiU" pitchFamily="18" charset="-120"/>
              </a:endParaRPr>
            </a:p>
          </p:txBody>
        </p:sp>
        <p:sp>
          <p:nvSpPr>
            <p:cNvPr id="223" name="Rectangle 222"/>
            <p:cNvSpPr/>
            <p:nvPr/>
          </p:nvSpPr>
          <p:spPr>
            <a:xfrm rot="10800000">
              <a:off x="6844145" y="2144966"/>
              <a:ext cx="654627" cy="72736"/>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Rectangle 63"/>
            <p:cNvSpPr>
              <a:spLocks noChangeArrowheads="1"/>
            </p:cNvSpPr>
            <p:nvPr/>
          </p:nvSpPr>
          <p:spPr bwMode="auto">
            <a:xfrm>
              <a:off x="6553200" y="1842656"/>
              <a:ext cx="1309254" cy="363682"/>
            </a:xfrm>
            <a:prstGeom prst="rect">
              <a:avLst/>
            </a:prstGeom>
            <a:noFill/>
            <a:ln w="9525">
              <a:noFill/>
              <a:miter lim="800000"/>
              <a:headEnd/>
              <a:tailEnd/>
            </a:ln>
          </p:spPr>
          <p:txBody>
            <a:bodyPr anchor="ctr"/>
            <a:lstStyle/>
            <a:p>
              <a:pPr algn="ctr" eaLnBrk="1" hangingPunct="1">
                <a:defRPr/>
              </a:pPr>
              <a:r>
                <a:rPr lang="en-US" altLang="zh-TW" sz="1200" b="1" dirty="0" smtClean="0">
                  <a:solidFill>
                    <a:schemeClr val="tx2"/>
                  </a:solidFill>
                  <a:latin typeface="+mn-lt"/>
                  <a:ea typeface="PMingLiU" pitchFamily="18" charset="-120"/>
                </a:rPr>
                <a:t>Reference Mirror</a:t>
              </a:r>
              <a:endParaRPr lang="en-US" altLang="zh-TW" sz="1200" b="1" dirty="0">
                <a:solidFill>
                  <a:schemeClr val="tx2"/>
                </a:solidFill>
                <a:latin typeface="+mn-lt"/>
                <a:ea typeface="PMingLiU" pitchFamily="18" charset="-120"/>
              </a:endParaRPr>
            </a:p>
          </p:txBody>
        </p:sp>
        <p:sp>
          <p:nvSpPr>
            <p:cNvPr id="225" name="Rectangle 63"/>
            <p:cNvSpPr>
              <a:spLocks noChangeArrowheads="1"/>
            </p:cNvSpPr>
            <p:nvPr/>
          </p:nvSpPr>
          <p:spPr bwMode="auto">
            <a:xfrm>
              <a:off x="8141277" y="2521529"/>
              <a:ext cx="800100" cy="363682"/>
            </a:xfrm>
            <a:prstGeom prst="rect">
              <a:avLst/>
            </a:prstGeom>
            <a:noFill/>
            <a:ln w="9525">
              <a:noFill/>
              <a:miter lim="800000"/>
              <a:headEnd/>
              <a:tailEnd/>
            </a:ln>
          </p:spPr>
          <p:txBody>
            <a:bodyPr anchor="ctr"/>
            <a:lstStyle/>
            <a:p>
              <a:pPr algn="ctr" eaLnBrk="1" hangingPunct="1">
                <a:defRPr/>
              </a:pPr>
              <a:r>
                <a:rPr lang="en-US" altLang="zh-TW" sz="1200" b="1" dirty="0" smtClean="0">
                  <a:solidFill>
                    <a:schemeClr val="tx2"/>
                  </a:solidFill>
                  <a:latin typeface="+mn-lt"/>
                  <a:ea typeface="PMingLiU" pitchFamily="18" charset="-120"/>
                </a:rPr>
                <a:t>Sample</a:t>
              </a:r>
              <a:endParaRPr lang="en-US" altLang="zh-TW" sz="1200" b="1" dirty="0">
                <a:solidFill>
                  <a:schemeClr val="tx2"/>
                </a:solidFill>
                <a:latin typeface="+mn-lt"/>
                <a:ea typeface="PMingLiU" pitchFamily="18" charset="-120"/>
              </a:endParaRPr>
            </a:p>
          </p:txBody>
        </p:sp>
        <p:cxnSp>
          <p:nvCxnSpPr>
            <p:cNvPr id="226" name="Straight Arrow Connector 225"/>
            <p:cNvCxnSpPr/>
            <p:nvPr/>
          </p:nvCxnSpPr>
          <p:spPr>
            <a:xfrm rot="5400000">
              <a:off x="6493344" y="2702612"/>
              <a:ext cx="994064" cy="1516"/>
            </a:xfrm>
            <a:prstGeom prst="straightConnector1">
              <a:avLst/>
            </a:prstGeom>
            <a:ln>
              <a:solidFill>
                <a:srgbClr val="0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p:nvPr/>
          </p:nvCxnSpPr>
          <p:spPr>
            <a:xfrm rot="10800000">
              <a:off x="7159336" y="3441340"/>
              <a:ext cx="1285009" cy="1516"/>
            </a:xfrm>
            <a:prstGeom prst="straightConnector1">
              <a:avLst/>
            </a:prstGeom>
            <a:ln>
              <a:solidFill>
                <a:srgbClr val="0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28" name="Freeform 227"/>
            <p:cNvSpPr/>
            <p:nvPr/>
          </p:nvSpPr>
          <p:spPr bwMode="auto">
            <a:xfrm>
              <a:off x="8444345" y="2836720"/>
              <a:ext cx="221998" cy="581891"/>
            </a:xfrm>
            <a:custGeom>
              <a:avLst/>
              <a:gdLst>
                <a:gd name="connsiteX0" fmla="*/ 0 w 152400"/>
                <a:gd name="connsiteY0" fmla="*/ 0 h 609600"/>
                <a:gd name="connsiteX1" fmla="*/ 152400 w 152400"/>
                <a:gd name="connsiteY1" fmla="*/ 0 h 609600"/>
                <a:gd name="connsiteX2" fmla="*/ 152400 w 152400"/>
                <a:gd name="connsiteY2" fmla="*/ 609600 h 609600"/>
                <a:gd name="connsiteX3" fmla="*/ 0 w 152400"/>
                <a:gd name="connsiteY3" fmla="*/ 609600 h 609600"/>
                <a:gd name="connsiteX4" fmla="*/ 0 w 152400"/>
                <a:gd name="connsiteY4" fmla="*/ 0 h 609600"/>
                <a:gd name="connsiteX0" fmla="*/ 0 w 152400"/>
                <a:gd name="connsiteY0" fmla="*/ 0 h 609600"/>
                <a:gd name="connsiteX1" fmla="*/ 152400 w 152400"/>
                <a:gd name="connsiteY1" fmla="*/ 0 h 609600"/>
                <a:gd name="connsiteX2" fmla="*/ 152400 w 152400"/>
                <a:gd name="connsiteY2" fmla="*/ 609600 h 609600"/>
                <a:gd name="connsiteX3" fmla="*/ 0 w 152400"/>
                <a:gd name="connsiteY3" fmla="*/ 609600 h 609600"/>
                <a:gd name="connsiteX4" fmla="*/ 76200 w 152400"/>
                <a:gd name="connsiteY4" fmla="*/ 152400 h 609600"/>
                <a:gd name="connsiteX5" fmla="*/ 0 w 152400"/>
                <a:gd name="connsiteY5" fmla="*/ 0 h 609600"/>
                <a:gd name="connsiteX0" fmla="*/ 76200 w 228600"/>
                <a:gd name="connsiteY0" fmla="*/ 0 h 609600"/>
                <a:gd name="connsiteX1" fmla="*/ 228600 w 228600"/>
                <a:gd name="connsiteY1" fmla="*/ 0 h 609600"/>
                <a:gd name="connsiteX2" fmla="*/ 228600 w 228600"/>
                <a:gd name="connsiteY2" fmla="*/ 609600 h 609600"/>
                <a:gd name="connsiteX3" fmla="*/ 76200 w 228600"/>
                <a:gd name="connsiteY3" fmla="*/ 609600 h 609600"/>
                <a:gd name="connsiteX4" fmla="*/ 0 w 228600"/>
                <a:gd name="connsiteY4" fmla="*/ 457200 h 609600"/>
                <a:gd name="connsiteX5" fmla="*/ 152400 w 228600"/>
                <a:gd name="connsiteY5" fmla="*/ 152400 h 609600"/>
                <a:gd name="connsiteX6" fmla="*/ 76200 w 228600"/>
                <a:gd name="connsiteY6" fmla="*/ 0 h 609600"/>
                <a:gd name="connsiteX0" fmla="*/ 76200 w 228600"/>
                <a:gd name="connsiteY0" fmla="*/ 0 h 609600"/>
                <a:gd name="connsiteX1" fmla="*/ 228600 w 228600"/>
                <a:gd name="connsiteY1" fmla="*/ 0 h 609600"/>
                <a:gd name="connsiteX2" fmla="*/ 228600 w 228600"/>
                <a:gd name="connsiteY2" fmla="*/ 609600 h 609600"/>
                <a:gd name="connsiteX3" fmla="*/ 76200 w 228600"/>
                <a:gd name="connsiteY3" fmla="*/ 609600 h 609600"/>
                <a:gd name="connsiteX4" fmla="*/ 0 w 228600"/>
                <a:gd name="connsiteY4" fmla="*/ 457200 h 609600"/>
                <a:gd name="connsiteX5" fmla="*/ 152400 w 228600"/>
                <a:gd name="connsiteY5" fmla="*/ 152400 h 609600"/>
                <a:gd name="connsiteX6" fmla="*/ 76200 w 228600"/>
                <a:gd name="connsiteY6" fmla="*/ 0 h 609600"/>
                <a:gd name="connsiteX0" fmla="*/ 76200 w 228600"/>
                <a:gd name="connsiteY0" fmla="*/ 0 h 609600"/>
                <a:gd name="connsiteX1" fmla="*/ 228600 w 228600"/>
                <a:gd name="connsiteY1" fmla="*/ 0 h 609600"/>
                <a:gd name="connsiteX2" fmla="*/ 228600 w 228600"/>
                <a:gd name="connsiteY2" fmla="*/ 609600 h 609600"/>
                <a:gd name="connsiteX3" fmla="*/ 76200 w 228600"/>
                <a:gd name="connsiteY3" fmla="*/ 609600 h 609600"/>
                <a:gd name="connsiteX4" fmla="*/ 0 w 228600"/>
                <a:gd name="connsiteY4" fmla="*/ 457200 h 609600"/>
                <a:gd name="connsiteX5" fmla="*/ 152400 w 228600"/>
                <a:gd name="connsiteY5" fmla="*/ 152400 h 609600"/>
                <a:gd name="connsiteX6" fmla="*/ 76200 w 228600"/>
                <a:gd name="connsiteY6" fmla="*/ 0 h 609600"/>
                <a:gd name="connsiteX0" fmla="*/ 80169 w 232569"/>
                <a:gd name="connsiteY0" fmla="*/ 0 h 609600"/>
                <a:gd name="connsiteX1" fmla="*/ 232569 w 232569"/>
                <a:gd name="connsiteY1" fmla="*/ 0 h 609600"/>
                <a:gd name="connsiteX2" fmla="*/ 232569 w 232569"/>
                <a:gd name="connsiteY2" fmla="*/ 609600 h 609600"/>
                <a:gd name="connsiteX3" fmla="*/ 80169 w 232569"/>
                <a:gd name="connsiteY3" fmla="*/ 609600 h 609600"/>
                <a:gd name="connsiteX4" fmla="*/ 3969 w 232569"/>
                <a:gd name="connsiteY4" fmla="*/ 457200 h 609600"/>
                <a:gd name="connsiteX5" fmla="*/ 156369 w 232569"/>
                <a:gd name="connsiteY5" fmla="*/ 152400 h 609600"/>
                <a:gd name="connsiteX6" fmla="*/ 80169 w 232569"/>
                <a:gd name="connsiteY6" fmla="*/ 0 h 609600"/>
                <a:gd name="connsiteX0" fmla="*/ 80169 w 232569"/>
                <a:gd name="connsiteY0" fmla="*/ 0 h 609600"/>
                <a:gd name="connsiteX1" fmla="*/ 232569 w 232569"/>
                <a:gd name="connsiteY1" fmla="*/ 0 h 609600"/>
                <a:gd name="connsiteX2" fmla="*/ 232569 w 232569"/>
                <a:gd name="connsiteY2" fmla="*/ 609600 h 609600"/>
                <a:gd name="connsiteX3" fmla="*/ 80169 w 232569"/>
                <a:gd name="connsiteY3" fmla="*/ 609600 h 609600"/>
                <a:gd name="connsiteX4" fmla="*/ 3969 w 232569"/>
                <a:gd name="connsiteY4" fmla="*/ 457200 h 609600"/>
                <a:gd name="connsiteX5" fmla="*/ 156369 w 232569"/>
                <a:gd name="connsiteY5" fmla="*/ 152400 h 609600"/>
                <a:gd name="connsiteX6" fmla="*/ 80169 w 232569"/>
                <a:gd name="connsiteY6" fmla="*/ 0 h 609600"/>
                <a:gd name="connsiteX0" fmla="*/ 80169 w 232569"/>
                <a:gd name="connsiteY0" fmla="*/ 0 h 609600"/>
                <a:gd name="connsiteX1" fmla="*/ 232569 w 232569"/>
                <a:gd name="connsiteY1" fmla="*/ 0 h 609600"/>
                <a:gd name="connsiteX2" fmla="*/ 232569 w 232569"/>
                <a:gd name="connsiteY2" fmla="*/ 609600 h 609600"/>
                <a:gd name="connsiteX3" fmla="*/ 80169 w 232569"/>
                <a:gd name="connsiteY3" fmla="*/ 609600 h 609600"/>
                <a:gd name="connsiteX4" fmla="*/ 3969 w 232569"/>
                <a:gd name="connsiteY4" fmla="*/ 457200 h 609600"/>
                <a:gd name="connsiteX5" fmla="*/ 156369 w 232569"/>
                <a:gd name="connsiteY5" fmla="*/ 152400 h 609600"/>
                <a:gd name="connsiteX6" fmla="*/ 80169 w 232569"/>
                <a:gd name="connsiteY6"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569" h="609600">
                  <a:moveTo>
                    <a:pt x="80169" y="0"/>
                  </a:moveTo>
                  <a:lnTo>
                    <a:pt x="232569" y="0"/>
                  </a:lnTo>
                  <a:lnTo>
                    <a:pt x="232569" y="609600"/>
                  </a:lnTo>
                  <a:lnTo>
                    <a:pt x="80169" y="609600"/>
                  </a:lnTo>
                  <a:cubicBezTo>
                    <a:pt x="54769" y="558800"/>
                    <a:pt x="12701" y="546100"/>
                    <a:pt x="3969" y="457200"/>
                  </a:cubicBezTo>
                  <a:cubicBezTo>
                    <a:pt x="0" y="322263"/>
                    <a:pt x="155575" y="296863"/>
                    <a:pt x="156369" y="152400"/>
                  </a:cubicBezTo>
                  <a:cubicBezTo>
                    <a:pt x="145257" y="103981"/>
                    <a:pt x="105569" y="50800"/>
                    <a:pt x="80169" y="0"/>
                  </a:cubicBezTo>
                  <a:close/>
                </a:path>
              </a:pathLst>
            </a:custGeom>
            <a:solidFill>
              <a:srgbClr val="C0C0C0"/>
            </a:solid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a:lstStyle/>
            <a:p>
              <a:pPr>
                <a:defRPr/>
              </a:pPr>
              <a:endParaRPr lang="en-US" sz="1400" b="1" dirty="0">
                <a:solidFill>
                  <a:schemeClr val="tx1"/>
                </a:solidFill>
              </a:endParaRPr>
            </a:p>
          </p:txBody>
        </p:sp>
        <mc:AlternateContent xmlns:mc="http://schemas.openxmlformats.org/markup-compatibility/2006" xmlns:a14="http://schemas.microsoft.com/office/drawing/2010/main">
          <mc:Choice Requires="a14">
            <p:sp>
              <p:nvSpPr>
                <p:cNvPr id="229" name="Rectangle 63"/>
                <p:cNvSpPr>
                  <a:spLocks noChangeArrowheads="1"/>
                </p:cNvSpPr>
                <p:nvPr/>
              </p:nvSpPr>
              <p:spPr bwMode="auto">
                <a:xfrm>
                  <a:off x="6615394" y="2497283"/>
                  <a:ext cx="471206" cy="363682"/>
                </a:xfrm>
                <a:prstGeom prst="rect">
                  <a:avLst/>
                </a:prstGeom>
                <a:noFill/>
                <a:ln w="9525">
                  <a:noFill/>
                  <a:miter lim="800000"/>
                  <a:headEnd/>
                  <a:tailEnd/>
                </a:ln>
              </p:spPr>
              <p:txBody>
                <a:bodyPr lIns="0" tIns="0" rIns="0" bIns="0" anchor="ctr"/>
                <a:lstStyle/>
                <a:p>
                  <a:pPr algn="ctr" eaLnBrk="1" hangingPunct="1">
                    <a:defRPr/>
                  </a:pPr>
                  <a14:m>
                    <m:oMathPara xmlns:m="http://schemas.openxmlformats.org/officeDocument/2006/math">
                      <m:oMathParaPr>
                        <m:jc m:val="centerGroup"/>
                      </m:oMathParaPr>
                      <m:oMath xmlns:m="http://schemas.openxmlformats.org/officeDocument/2006/math">
                        <m:sSub>
                          <m:sSubPr>
                            <m:ctrlPr>
                              <a:rPr lang="en-US" altLang="zh-TW" sz="2000" b="0" i="1" smtClean="0">
                                <a:latin typeface="Cambria Math" panose="02040503050406030204" pitchFamily="18" charset="0"/>
                                <a:ea typeface="PMingLiU" pitchFamily="18" charset="-120"/>
                              </a:rPr>
                            </m:ctrlPr>
                          </m:sSubPr>
                          <m:e>
                            <m:r>
                              <a:rPr lang="en-US" altLang="zh-TW" sz="2000" b="0" i="1" smtClean="0">
                                <a:latin typeface="Cambria Math"/>
                                <a:ea typeface="PMingLiU" pitchFamily="18" charset="-120"/>
                              </a:rPr>
                              <m:t>𝐿</m:t>
                            </m:r>
                          </m:e>
                          <m:sub>
                            <m:r>
                              <a:rPr lang="en-US" altLang="zh-TW" sz="2000" b="0" i="1" smtClean="0">
                                <a:latin typeface="Cambria Math"/>
                                <a:ea typeface="PMingLiU" pitchFamily="18" charset="-120"/>
                              </a:rPr>
                              <m:t>0</m:t>
                            </m:r>
                          </m:sub>
                        </m:sSub>
                      </m:oMath>
                    </m:oMathPara>
                  </a14:m>
                  <a:endParaRPr lang="en-US" altLang="zh-TW" sz="2000" dirty="0">
                    <a:ea typeface="PMingLiU" pitchFamily="18" charset="-120"/>
                  </a:endParaRPr>
                </a:p>
              </p:txBody>
            </p:sp>
          </mc:Choice>
          <mc:Fallback xmlns="">
            <p:sp>
              <p:nvSpPr>
                <p:cNvPr id="229" name="Rectangle 63"/>
                <p:cNvSpPr>
                  <a:spLocks noRot="1" noChangeAspect="1" noMove="1" noResize="1" noEditPoints="1" noAdjustHandles="1" noChangeArrowheads="1" noChangeShapeType="1" noTextEdit="1"/>
                </p:cNvSpPr>
                <p:nvPr/>
              </p:nvSpPr>
              <p:spPr bwMode="auto">
                <a:xfrm>
                  <a:off x="6615394" y="2497283"/>
                  <a:ext cx="471206" cy="363682"/>
                </a:xfrm>
                <a:prstGeom prst="rect">
                  <a:avLst/>
                </a:prstGeom>
                <a:blipFill rotWithShape="0">
                  <a:blip r:embed="rId3"/>
                  <a:stretch>
                    <a:fillRect l="-1282" b="-6780"/>
                  </a:stretch>
                </a:blipFill>
                <a:ln w="9525">
                  <a:noFill/>
                  <a:miter lim="800000"/>
                  <a:headEnd/>
                  <a:tailEnd/>
                </a:ln>
              </p:spPr>
              <p:txBody>
                <a:bodyPr/>
                <a:lstStyle/>
                <a:p>
                  <a:r>
                    <a:rPr lang="en-US">
                      <a:noFill/>
                    </a:rPr>
                    <a:t> </a:t>
                  </a:r>
                </a:p>
              </p:txBody>
            </p:sp>
          </mc:Fallback>
        </mc:AlternateContent>
        <p:sp>
          <p:nvSpPr>
            <p:cNvPr id="231" name="Arc 230"/>
            <p:cNvSpPr/>
            <p:nvPr/>
          </p:nvSpPr>
          <p:spPr>
            <a:xfrm rot="16200000">
              <a:off x="5638801" y="1905000"/>
              <a:ext cx="1091044" cy="1091045"/>
            </a:xfrm>
            <a:prstGeom prst="arc">
              <a:avLst>
                <a:gd name="adj1" fmla="val 19239093"/>
                <a:gd name="adj2" fmla="val 2448111"/>
              </a:avLst>
            </a:prstGeom>
            <a:ln>
              <a:prstDash val="sysDash"/>
              <a:tailEnd type="stealth" w="lg" len="lg"/>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232" name="Rectangle 63"/>
            <p:cNvSpPr>
              <a:spLocks noChangeArrowheads="1"/>
            </p:cNvSpPr>
            <p:nvPr/>
          </p:nvSpPr>
          <p:spPr bwMode="auto">
            <a:xfrm>
              <a:off x="6044045" y="2873088"/>
              <a:ext cx="872836" cy="363682"/>
            </a:xfrm>
            <a:prstGeom prst="rect">
              <a:avLst/>
            </a:prstGeom>
            <a:noFill/>
            <a:ln w="9525">
              <a:noFill/>
              <a:miter lim="800000"/>
              <a:headEnd/>
              <a:tailEnd/>
            </a:ln>
          </p:spPr>
          <p:txBody>
            <a:bodyPr anchor="ctr"/>
            <a:lstStyle/>
            <a:p>
              <a:pPr algn="ctr">
                <a:defRPr/>
              </a:pPr>
              <a:r>
                <a:rPr lang="en-US" altLang="zh-TW" sz="1600" b="1" dirty="0" smtClean="0">
                  <a:solidFill>
                    <a:srgbClr val="D60000"/>
                  </a:solidFill>
                  <a:latin typeface="+mn-lt"/>
                  <a:ea typeface="PMingLiU" pitchFamily="18" charset="-120"/>
                </a:rPr>
                <a:t>Input</a:t>
              </a:r>
              <a:endParaRPr lang="en-US" altLang="zh-TW" sz="1600" b="1" dirty="0">
                <a:solidFill>
                  <a:srgbClr val="D60000"/>
                </a:solidFill>
                <a:latin typeface="+mn-lt"/>
                <a:ea typeface="PMingLiU" pitchFamily="18" charset="-120"/>
              </a:endParaRPr>
            </a:p>
          </p:txBody>
        </p:sp>
        <p:sp>
          <p:nvSpPr>
            <p:cNvPr id="233" name="Rectangle 63"/>
            <p:cNvSpPr>
              <a:spLocks noChangeArrowheads="1"/>
            </p:cNvSpPr>
            <p:nvPr/>
          </p:nvSpPr>
          <p:spPr bwMode="auto">
            <a:xfrm>
              <a:off x="6044045" y="3324020"/>
              <a:ext cx="872836" cy="363682"/>
            </a:xfrm>
            <a:prstGeom prst="rect">
              <a:avLst/>
            </a:prstGeom>
            <a:noFill/>
            <a:ln w="9525">
              <a:noFill/>
              <a:miter lim="800000"/>
              <a:headEnd/>
              <a:tailEnd/>
            </a:ln>
          </p:spPr>
          <p:txBody>
            <a:bodyPr anchor="ctr"/>
            <a:lstStyle/>
            <a:p>
              <a:pPr algn="ctr">
                <a:defRPr/>
              </a:pPr>
              <a:r>
                <a:rPr lang="en-US" altLang="zh-TW" sz="1600" b="1" dirty="0" smtClean="0">
                  <a:solidFill>
                    <a:srgbClr val="D60000"/>
                  </a:solidFill>
                  <a:latin typeface="+mn-lt"/>
                  <a:ea typeface="PMingLiU" pitchFamily="18" charset="-120"/>
                </a:rPr>
                <a:t>Output</a:t>
              </a:r>
              <a:endParaRPr lang="en-US" altLang="zh-TW" sz="1600" b="1" dirty="0">
                <a:solidFill>
                  <a:srgbClr val="D60000"/>
                </a:solidFill>
                <a:latin typeface="+mn-lt"/>
                <a:ea typeface="PMingLiU" pitchFamily="18" charset="-120"/>
              </a:endParaRPr>
            </a:p>
          </p:txBody>
        </p:sp>
        <p:sp>
          <p:nvSpPr>
            <p:cNvPr id="234" name="Rectangle 233"/>
            <p:cNvSpPr/>
            <p:nvPr/>
          </p:nvSpPr>
          <p:spPr>
            <a:xfrm rot="10800000">
              <a:off x="6924980" y="3806538"/>
              <a:ext cx="440969" cy="10228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Rectangle 63"/>
            <p:cNvSpPr>
              <a:spLocks noChangeArrowheads="1"/>
            </p:cNvSpPr>
            <p:nvPr/>
          </p:nvSpPr>
          <p:spPr bwMode="auto">
            <a:xfrm>
              <a:off x="6630756" y="3827318"/>
              <a:ext cx="1141644" cy="363682"/>
            </a:xfrm>
            <a:prstGeom prst="rect">
              <a:avLst/>
            </a:prstGeom>
            <a:noFill/>
            <a:ln w="9525">
              <a:noFill/>
              <a:miter lim="800000"/>
              <a:headEnd/>
              <a:tailEnd/>
            </a:ln>
          </p:spPr>
          <p:txBody>
            <a:bodyPr anchor="ctr"/>
            <a:lstStyle/>
            <a:p>
              <a:pPr algn="ctr" eaLnBrk="1" hangingPunct="1">
                <a:defRPr/>
              </a:pPr>
              <a:r>
                <a:rPr lang="en-US" altLang="zh-TW" sz="1200" b="1" dirty="0" smtClean="0">
                  <a:solidFill>
                    <a:schemeClr val="tx2"/>
                  </a:solidFill>
                  <a:latin typeface="+mn-lt"/>
                  <a:ea typeface="PMingLiU" pitchFamily="18" charset="-120"/>
                </a:rPr>
                <a:t>Beam Blocker</a:t>
              </a:r>
              <a:endParaRPr lang="en-US" altLang="zh-TW" sz="1200" b="1" dirty="0">
                <a:solidFill>
                  <a:schemeClr val="tx2"/>
                </a:solidFill>
                <a:latin typeface="+mn-lt"/>
                <a:ea typeface="PMingLiU" pitchFamily="18" charset="-120"/>
              </a:endParaRPr>
            </a:p>
          </p:txBody>
        </p:sp>
        <mc:AlternateContent xmlns:mc="http://schemas.openxmlformats.org/markup-compatibility/2006" xmlns:a14="http://schemas.microsoft.com/office/drawing/2010/main">
          <mc:Choice Requires="a14">
            <p:sp>
              <p:nvSpPr>
                <p:cNvPr id="236" name="Rectangle 63"/>
                <p:cNvSpPr>
                  <a:spLocks noChangeArrowheads="1"/>
                </p:cNvSpPr>
                <p:nvPr/>
              </p:nvSpPr>
              <p:spPr bwMode="auto">
                <a:xfrm>
                  <a:off x="6184323" y="4190999"/>
                  <a:ext cx="2611581" cy="1652155"/>
                </a:xfrm>
                <a:prstGeom prst="rect">
                  <a:avLst/>
                </a:prstGeom>
                <a:noFill/>
                <a:ln w="9525">
                  <a:noFill/>
                  <a:miter lim="800000"/>
                  <a:headEnd/>
                  <a:tailEnd/>
                </a:ln>
              </p:spPr>
              <p:txBody>
                <a:bodyPr anchor="ctr"/>
                <a:lstStyle/>
                <a:p>
                  <a:pPr>
                    <a:defRPr/>
                  </a:pPr>
                  <a:r>
                    <a:rPr lang="en-US" altLang="zh-TW" sz="1600" b="1" dirty="0" smtClean="0">
                      <a:latin typeface="+mj-lt"/>
                      <a:ea typeface="PMingLiU" pitchFamily="18" charset="-120"/>
                    </a:rPr>
                    <a:t>Intensity of </a:t>
                  </a:r>
                  <a:br>
                    <a:rPr lang="en-US" altLang="zh-TW" sz="1600" b="1" dirty="0" smtClean="0">
                      <a:latin typeface="+mj-lt"/>
                      <a:ea typeface="PMingLiU" pitchFamily="18" charset="-120"/>
                    </a:rPr>
                  </a:br>
                  <a:r>
                    <a:rPr lang="en-US" altLang="zh-TW" sz="1600" b="1" dirty="0" smtClean="0">
                      <a:latin typeface="+mj-lt"/>
                      <a:ea typeface="PMingLiU" pitchFamily="18" charset="-120"/>
                    </a:rPr>
                    <a:t>the input beam: </a:t>
                  </a:r>
                  <a14:m>
                    <m:oMath xmlns:m="http://schemas.openxmlformats.org/officeDocument/2006/math">
                      <m:sSub>
                        <m:sSubPr>
                          <m:ctrlPr>
                            <a:rPr lang="en-US" altLang="zh-TW" sz="1600" b="1" i="1" smtClean="0">
                              <a:latin typeface="Cambria Math" panose="02040503050406030204" pitchFamily="18" charset="0"/>
                              <a:ea typeface="PMingLiU" pitchFamily="18" charset="-120"/>
                            </a:rPr>
                          </m:ctrlPr>
                        </m:sSubPr>
                        <m:e>
                          <m:r>
                            <a:rPr lang="en-US" altLang="zh-TW" sz="1600" b="1" i="1" smtClean="0">
                              <a:latin typeface="Cambria Math"/>
                              <a:ea typeface="PMingLiU" pitchFamily="18" charset="-120"/>
                            </a:rPr>
                            <m:t>𝑰</m:t>
                          </m:r>
                        </m:e>
                        <m:sub>
                          <m:r>
                            <a:rPr lang="en-US" altLang="zh-TW" sz="1600" b="1" i="1" smtClean="0">
                              <a:latin typeface="Cambria Math"/>
                              <a:ea typeface="PMingLiU" pitchFamily="18" charset="-120"/>
                            </a:rPr>
                            <m:t>𝟎</m:t>
                          </m:r>
                        </m:sub>
                      </m:sSub>
                    </m:oMath>
                  </a14:m>
                  <a:endParaRPr lang="en-US" altLang="zh-TW" sz="1600" b="1" dirty="0" smtClean="0">
                    <a:latin typeface="+mj-lt"/>
                    <a:ea typeface="PMingLiU" pitchFamily="18" charset="-120"/>
                  </a:endParaRPr>
                </a:p>
                <a:p>
                  <a:pPr>
                    <a:defRPr/>
                  </a:pPr>
                  <a:endParaRPr lang="en-US" altLang="zh-TW" sz="1600" b="1" baseline="-25000" dirty="0" smtClean="0">
                    <a:latin typeface="+mj-lt"/>
                    <a:ea typeface="PMingLiU" pitchFamily="18" charset="-120"/>
                  </a:endParaRPr>
                </a:p>
                <a:p>
                  <a:pPr>
                    <a:defRPr/>
                  </a:pPr>
                  <a:r>
                    <a:rPr lang="en-US" altLang="zh-TW" sz="1600" b="1" dirty="0" smtClean="0">
                      <a:latin typeface="+mj-lt"/>
                      <a:ea typeface="PMingLiU" pitchFamily="18" charset="-120"/>
                    </a:rPr>
                    <a:t>Intensity of </a:t>
                  </a:r>
                  <a:br>
                    <a:rPr lang="en-US" altLang="zh-TW" sz="1600" b="1" dirty="0" smtClean="0">
                      <a:latin typeface="+mj-lt"/>
                      <a:ea typeface="PMingLiU" pitchFamily="18" charset="-120"/>
                    </a:rPr>
                  </a:br>
                  <a:r>
                    <a:rPr lang="en-US" altLang="zh-TW" sz="1600" b="1" dirty="0" smtClean="0">
                      <a:latin typeface="+mj-lt"/>
                      <a:ea typeface="PMingLiU" pitchFamily="18" charset="-120"/>
                    </a:rPr>
                    <a:t>the output beam:</a:t>
                  </a:r>
                  <a:br>
                    <a:rPr lang="en-US" altLang="zh-TW" sz="1600" b="1" dirty="0" smtClean="0">
                      <a:latin typeface="+mj-lt"/>
                      <a:ea typeface="PMingLiU" pitchFamily="18" charset="-120"/>
                    </a:rPr>
                  </a:br>
                  <a14:m>
                    <m:oMathPara xmlns:m="http://schemas.openxmlformats.org/officeDocument/2006/math">
                      <m:oMathParaPr>
                        <m:jc m:val="centerGroup"/>
                      </m:oMathParaPr>
                      <m:oMath xmlns:m="http://schemas.openxmlformats.org/officeDocument/2006/math">
                        <m:sSub>
                          <m:sSubPr>
                            <m:ctrlPr>
                              <a:rPr lang="en-US" altLang="zh-TW" sz="1600" b="1" i="1">
                                <a:latin typeface="Cambria Math" panose="02040503050406030204" pitchFamily="18" charset="0"/>
                                <a:ea typeface="PMingLiU" pitchFamily="18" charset="-120"/>
                              </a:rPr>
                            </m:ctrlPr>
                          </m:sSubPr>
                          <m:e>
                            <m:r>
                              <a:rPr lang="en-US" altLang="zh-TW" sz="1600" b="1" i="1">
                                <a:latin typeface="Cambria Math"/>
                                <a:ea typeface="PMingLiU" pitchFamily="18" charset="-120"/>
                              </a:rPr>
                              <m:t>𝑰</m:t>
                            </m:r>
                          </m:e>
                          <m:sub>
                            <m:r>
                              <a:rPr lang="en-US" altLang="zh-TW" sz="1600" b="1" i="1">
                                <a:latin typeface="Cambria Math"/>
                                <a:ea typeface="PMingLiU" pitchFamily="18" charset="-120"/>
                              </a:rPr>
                              <m:t>𝟎</m:t>
                            </m:r>
                          </m:sub>
                        </m:sSub>
                        <m:d>
                          <m:dPr>
                            <m:ctrlPr>
                              <a:rPr lang="en-US" altLang="zh-TW" sz="1600" b="1" i="1">
                                <a:latin typeface="Cambria Math" panose="02040503050406030204" pitchFamily="18" charset="0"/>
                                <a:ea typeface="PMingLiU" pitchFamily="18" charset="-120"/>
                              </a:rPr>
                            </m:ctrlPr>
                          </m:dPr>
                          <m:e>
                            <m:r>
                              <a:rPr lang="en-US" altLang="zh-TW" sz="1600" b="1" i="1">
                                <a:latin typeface="Cambria Math"/>
                                <a:ea typeface="PMingLiU" pitchFamily="18" charset="-120"/>
                              </a:rPr>
                              <m:t>𝟏</m:t>
                            </m:r>
                            <m:r>
                              <a:rPr lang="en-US" altLang="zh-TW" sz="1600" b="1" i="1">
                                <a:latin typeface="Cambria Math"/>
                                <a:ea typeface="PMingLiU" pitchFamily="18" charset="-120"/>
                              </a:rPr>
                              <m:t>−</m:t>
                            </m:r>
                            <m:r>
                              <a:rPr lang="en-US" altLang="zh-TW" sz="1600" b="1" i="1">
                                <a:latin typeface="Cambria Math"/>
                                <a:ea typeface="PMingLiU" pitchFamily="18" charset="-120"/>
                              </a:rPr>
                              <m:t>𝒄𝒐𝒔</m:t>
                            </m:r>
                            <m:d>
                              <m:dPr>
                                <m:ctrlPr>
                                  <a:rPr lang="en-US" altLang="zh-TW" sz="1600" b="1" i="1">
                                    <a:latin typeface="Cambria Math" panose="02040503050406030204" pitchFamily="18" charset="0"/>
                                    <a:ea typeface="PMingLiU" pitchFamily="18" charset="-120"/>
                                  </a:rPr>
                                </m:ctrlPr>
                              </m:dPr>
                              <m:e>
                                <m:r>
                                  <a:rPr lang="en-US" altLang="zh-TW" sz="1600" b="1" i="1">
                                    <a:latin typeface="Cambria Math"/>
                                    <a:ea typeface="PMingLiU" pitchFamily="18" charset="-120"/>
                                  </a:rPr>
                                  <m:t>𝟒</m:t>
                                </m:r>
                                <m:r>
                                  <a:rPr lang="en-US" altLang="zh-TW" sz="1600" b="1" i="1">
                                    <a:latin typeface="Cambria Math"/>
                                    <a:ea typeface="PMingLiU" pitchFamily="18" charset="-120"/>
                                  </a:rPr>
                                  <m:t>𝝅</m:t>
                                </m:r>
                                <m:r>
                                  <a:rPr lang="en-US" altLang="zh-TW" sz="1600" b="1" i="1">
                                    <a:latin typeface="Cambria Math"/>
                                    <a:ea typeface="Cambria Math"/>
                                  </a:rPr>
                                  <m:t>⋅</m:t>
                                </m:r>
                                <m:r>
                                  <a:rPr lang="en-US" altLang="zh-TW" sz="1600" b="1" i="0" smtClean="0">
                                    <a:latin typeface="Cambria Math"/>
                                    <a:ea typeface="Cambria Math"/>
                                  </a:rPr>
                                  <m:t>𝚫</m:t>
                                </m:r>
                                <m:r>
                                  <a:rPr lang="en-US" altLang="zh-TW" sz="1600" b="1" i="1" smtClean="0">
                                    <a:latin typeface="Cambria Math"/>
                                    <a:ea typeface="Cambria Math"/>
                                  </a:rPr>
                                  <m:t>𝑳</m:t>
                                </m:r>
                                <m:r>
                                  <a:rPr lang="en-US" altLang="zh-TW" sz="1600" b="1" i="1" smtClean="0">
                                    <a:latin typeface="Cambria Math"/>
                                    <a:ea typeface="Cambria Math"/>
                                  </a:rPr>
                                  <m:t>/</m:t>
                                </m:r>
                                <m:r>
                                  <a:rPr lang="en-US" altLang="zh-TW" sz="1600" b="1" i="1" smtClean="0">
                                    <a:latin typeface="Cambria Math"/>
                                    <a:ea typeface="Cambria Math"/>
                                  </a:rPr>
                                  <m:t>𝝀</m:t>
                                </m:r>
                              </m:e>
                            </m:d>
                          </m:e>
                        </m:d>
                        <m:r>
                          <a:rPr lang="en-US" altLang="zh-TW" sz="1600" b="1" i="1" smtClean="0">
                            <a:latin typeface="Cambria Math"/>
                            <a:ea typeface="Cambria Math"/>
                          </a:rPr>
                          <m:t>/</m:t>
                        </m:r>
                        <m:r>
                          <a:rPr lang="en-US" altLang="zh-TW" sz="1600" b="1" i="1" smtClean="0">
                            <a:latin typeface="Cambria Math"/>
                            <a:ea typeface="Cambria Math"/>
                          </a:rPr>
                          <m:t>𝟐</m:t>
                        </m:r>
                      </m:oMath>
                    </m:oMathPara>
                  </a14:m>
                  <a:endParaRPr lang="en-US" altLang="zh-TW" sz="1600" b="1" baseline="-25000" dirty="0" smtClean="0">
                    <a:latin typeface="+mj-lt"/>
                    <a:ea typeface="PMingLiU" pitchFamily="18" charset="-120"/>
                  </a:endParaRPr>
                </a:p>
              </p:txBody>
            </p:sp>
          </mc:Choice>
          <mc:Fallback xmlns="">
            <p:sp>
              <p:nvSpPr>
                <p:cNvPr id="236" name="Rectangle 63"/>
                <p:cNvSpPr>
                  <a:spLocks noRot="1" noChangeAspect="1" noMove="1" noResize="1" noEditPoints="1" noAdjustHandles="1" noChangeArrowheads="1" noChangeShapeType="1" noTextEdit="1"/>
                </p:cNvSpPr>
                <p:nvPr/>
              </p:nvSpPr>
              <p:spPr bwMode="auto">
                <a:xfrm>
                  <a:off x="6184323" y="4190999"/>
                  <a:ext cx="2611581" cy="1652155"/>
                </a:xfrm>
                <a:prstGeom prst="rect">
                  <a:avLst/>
                </a:prstGeom>
                <a:blipFill rotWithShape="0">
                  <a:blip r:embed="rId4"/>
                  <a:stretch>
                    <a:fillRect l="-1166"/>
                  </a:stretch>
                </a:blipFill>
                <a:ln w="9525">
                  <a:noFill/>
                  <a:miter lim="800000"/>
                  <a:headEnd/>
                  <a:tailEnd/>
                </a:ln>
              </p:spPr>
              <p:txBody>
                <a:bodyPr/>
                <a:lstStyle/>
                <a:p>
                  <a:r>
                    <a:rPr lang="en-US">
                      <a:noFill/>
                    </a:rPr>
                    <a:t> </a:t>
                  </a:r>
                </a:p>
              </p:txBody>
            </p:sp>
          </mc:Fallback>
        </mc:AlternateContent>
        <p:sp>
          <p:nvSpPr>
            <p:cNvPr id="239" name="Oval 238"/>
            <p:cNvSpPr/>
            <p:nvPr/>
          </p:nvSpPr>
          <p:spPr>
            <a:xfrm>
              <a:off x="2989117" y="1915391"/>
              <a:ext cx="872837" cy="872837"/>
            </a:xfrm>
            <a:prstGeom prst="ellipse">
              <a:avLst/>
            </a:prstGeom>
            <a:solidFill>
              <a:srgbClr val="FFE89F"/>
            </a:solidFill>
            <a:ln>
              <a:solidFill>
                <a:schemeClr val="bg2">
                  <a:lumMod val="90000"/>
                </a:schemeClr>
              </a:solidFill>
            </a:ln>
            <a:scene3d>
              <a:camera prst="orthographicFront">
                <a:rot lat="3900000" lon="19199986" rev="0"/>
              </a:camera>
              <a:lightRig rig="threePt" dir="t"/>
            </a:scene3d>
            <a:sp3d extrusionH="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Oval 239"/>
            <p:cNvSpPr/>
            <p:nvPr/>
          </p:nvSpPr>
          <p:spPr bwMode="auto">
            <a:xfrm rot="18931854">
              <a:off x="3149902" y="2415332"/>
              <a:ext cx="635920" cy="96012"/>
            </a:xfrm>
            <a:prstGeom prst="ellipse">
              <a:avLst/>
            </a:prstGeom>
            <a:gradFill flip="none" rotWithShape="1">
              <a:gsLst>
                <a:gs pos="0">
                  <a:srgbClr val="A603AB"/>
                </a:gs>
                <a:gs pos="21001">
                  <a:srgbClr val="0819FB"/>
                </a:gs>
                <a:gs pos="35001">
                  <a:srgbClr val="1A8D48"/>
                </a:gs>
                <a:gs pos="52000">
                  <a:srgbClr val="FFFF00"/>
                </a:gs>
                <a:gs pos="73000">
                  <a:srgbClr val="EE3F17"/>
                </a:gs>
                <a:gs pos="88000">
                  <a:srgbClr val="E81766"/>
                </a:gs>
                <a:gs pos="100000">
                  <a:srgbClr val="A603AB"/>
                </a:gs>
              </a:gsLst>
              <a:lin ang="10800000" scaled="1"/>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p>
          </p:txBody>
        </p:sp>
        <mc:AlternateContent xmlns:mc="http://schemas.openxmlformats.org/markup-compatibility/2006" xmlns:a14="http://schemas.microsoft.com/office/drawing/2010/main">
          <mc:Choice Requires="a14">
            <p:sp>
              <p:nvSpPr>
                <p:cNvPr id="238" name="Rectangle 63"/>
                <p:cNvSpPr>
                  <a:spLocks noChangeArrowheads="1"/>
                </p:cNvSpPr>
                <p:nvPr/>
              </p:nvSpPr>
              <p:spPr bwMode="auto">
                <a:xfrm>
                  <a:off x="7315200" y="3429000"/>
                  <a:ext cx="1080653" cy="363682"/>
                </a:xfrm>
                <a:prstGeom prst="rect">
                  <a:avLst/>
                </a:prstGeom>
                <a:noFill/>
                <a:ln w="9525">
                  <a:noFill/>
                  <a:miter lim="800000"/>
                  <a:headEnd/>
                  <a:tailEnd/>
                </a:ln>
              </p:spPr>
              <p:txBody>
                <a:bodyPr lIns="0" tIns="0" rIns="0" bIns="0" anchor="ctr"/>
                <a:lstStyle/>
                <a:p>
                  <a:pPr algn="ctr" eaLnBrk="1" hangingPunct="1">
                    <a:defRPr/>
                  </a:pPr>
                  <a14:m>
                    <m:oMathPara xmlns:m="http://schemas.openxmlformats.org/officeDocument/2006/math">
                      <m:oMathParaPr>
                        <m:jc m:val="centerGroup"/>
                      </m:oMathParaPr>
                      <m:oMath xmlns:m="http://schemas.openxmlformats.org/officeDocument/2006/math">
                        <m:sSub>
                          <m:sSubPr>
                            <m:ctrlPr>
                              <a:rPr lang="en-US" altLang="zh-TW" sz="2000" b="0" i="1" smtClean="0">
                                <a:latin typeface="Cambria Math" panose="02040503050406030204" pitchFamily="18" charset="0"/>
                                <a:ea typeface="PMingLiU" pitchFamily="18" charset="-120"/>
                              </a:rPr>
                            </m:ctrlPr>
                          </m:sSubPr>
                          <m:e>
                            <m:r>
                              <a:rPr lang="en-US" altLang="zh-TW" sz="2000" b="0" i="1" smtClean="0">
                                <a:latin typeface="Cambria Math"/>
                                <a:ea typeface="PMingLiU" pitchFamily="18" charset="-120"/>
                              </a:rPr>
                              <m:t>𝐿</m:t>
                            </m:r>
                          </m:e>
                          <m:sub>
                            <m:r>
                              <a:rPr lang="en-US" altLang="zh-TW" sz="2000" b="0" i="1" smtClean="0">
                                <a:latin typeface="Cambria Math"/>
                                <a:ea typeface="PMingLiU" pitchFamily="18" charset="-120"/>
                              </a:rPr>
                              <m:t>0</m:t>
                            </m:r>
                          </m:sub>
                        </m:sSub>
                        <m:r>
                          <a:rPr lang="en-US" altLang="zh-TW" sz="2000" b="0" i="1" smtClean="0">
                            <a:latin typeface="Cambria Math"/>
                            <a:ea typeface="PMingLiU" pitchFamily="18" charset="-120"/>
                          </a:rPr>
                          <m:t>+</m:t>
                        </m:r>
                        <m:r>
                          <m:rPr>
                            <m:sty m:val="p"/>
                          </m:rPr>
                          <a:rPr lang="en-US" altLang="zh-TW" sz="2000" b="0" i="0" smtClean="0">
                            <a:latin typeface="Cambria Math"/>
                            <a:ea typeface="PMingLiU" pitchFamily="18" charset="-120"/>
                          </a:rPr>
                          <m:t>Δ</m:t>
                        </m:r>
                        <m:r>
                          <a:rPr lang="en-US" altLang="zh-TW" sz="2000" b="0" i="1" smtClean="0">
                            <a:latin typeface="Cambria Math"/>
                            <a:ea typeface="PMingLiU" pitchFamily="18" charset="-120"/>
                          </a:rPr>
                          <m:t>𝐿</m:t>
                        </m:r>
                      </m:oMath>
                    </m:oMathPara>
                  </a14:m>
                  <a:endParaRPr lang="en-US" altLang="zh-TW" sz="2000" dirty="0">
                    <a:ea typeface="PMingLiU" pitchFamily="18" charset="-120"/>
                  </a:endParaRPr>
                </a:p>
              </p:txBody>
            </p:sp>
          </mc:Choice>
          <mc:Fallback xmlns="">
            <p:sp>
              <p:nvSpPr>
                <p:cNvPr id="238" name="Rectangle 63"/>
                <p:cNvSpPr>
                  <a:spLocks noRot="1" noChangeAspect="1" noMove="1" noResize="1" noEditPoints="1" noAdjustHandles="1" noChangeArrowheads="1" noChangeShapeType="1" noTextEdit="1"/>
                </p:cNvSpPr>
                <p:nvPr/>
              </p:nvSpPr>
              <p:spPr bwMode="auto">
                <a:xfrm>
                  <a:off x="7315200" y="3429000"/>
                  <a:ext cx="1080653" cy="363682"/>
                </a:xfrm>
                <a:prstGeom prst="rect">
                  <a:avLst/>
                </a:prstGeom>
                <a:blipFill rotWithShape="0">
                  <a:blip r:embed="rId5"/>
                  <a:stretch>
                    <a:fillRect b="-6780"/>
                  </a:stretch>
                </a:blipFill>
                <a:ln w="9525">
                  <a:noFill/>
                  <a:miter lim="800000"/>
                  <a:headEnd/>
                  <a:tailEnd/>
                </a:ln>
              </p:spPr>
              <p:txBody>
                <a:bodyPr/>
                <a:lstStyle/>
                <a:p>
                  <a:r>
                    <a:rPr lang="en-US">
                      <a:noFill/>
                    </a:rPr>
                    <a:t> </a:t>
                  </a:r>
                </a:p>
              </p:txBody>
            </p:sp>
          </mc:Fallback>
        </mc:AlternateContent>
      </p:grpSp>
    </p:spTree>
    <p:extLst>
      <p:ext uri="{BB962C8B-B14F-4D97-AF65-F5344CB8AC3E}">
        <p14:creationId xmlns:p14="http://schemas.microsoft.com/office/powerpoint/2010/main" val="10273605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STEAM </a:t>
            </a:r>
            <a:r>
              <a:rPr lang="en-US" dirty="0" err="1" smtClean="0"/>
              <a:t>vibrometer</a:t>
            </a:r>
            <a:r>
              <a:rPr lang="en-US" dirty="0" smtClean="0"/>
              <a:t> achieves high scan rate </a:t>
            </a:r>
            <a:br>
              <a:rPr lang="en-US" dirty="0" smtClean="0"/>
            </a:br>
            <a:r>
              <a:rPr lang="en-US" dirty="0" smtClean="0"/>
              <a:t>by </a:t>
            </a:r>
            <a:r>
              <a:rPr lang="en-US" i="1" dirty="0" smtClean="0"/>
              <a:t>time-stretch</a:t>
            </a:r>
            <a:r>
              <a:rPr lang="en-US" dirty="0" smtClean="0"/>
              <a:t> technology</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23</a:t>
            </a:fld>
            <a:endParaRPr lang="en-US" dirty="0"/>
          </a:p>
        </p:txBody>
      </p:sp>
      <p:pic>
        <p:nvPicPr>
          <p:cNvPr id="53" name="Picture 52" descr="Figure2.tif"/>
          <p:cNvPicPr>
            <a:picLocks noChangeAspect="1"/>
          </p:cNvPicPr>
          <p:nvPr/>
        </p:nvPicPr>
        <p:blipFill rotWithShape="1">
          <a:blip r:embed="rId2" cstate="print"/>
          <a:srcRect b="11836"/>
          <a:stretch/>
        </p:blipFill>
        <p:spPr>
          <a:xfrm>
            <a:off x="4172128" y="2383635"/>
            <a:ext cx="4743272" cy="3331365"/>
          </a:xfrm>
          <a:prstGeom prst="rect">
            <a:avLst/>
          </a:prstGeom>
        </p:spPr>
      </p:pic>
      <p:pic>
        <p:nvPicPr>
          <p:cNvPr id="54" name="Picture 53" descr="Figure3.tif"/>
          <p:cNvPicPr>
            <a:picLocks noChangeAspect="1"/>
          </p:cNvPicPr>
          <p:nvPr/>
        </p:nvPicPr>
        <p:blipFill>
          <a:blip r:embed="rId3" cstate="print"/>
          <a:stretch>
            <a:fillRect/>
          </a:stretch>
        </p:blipFill>
        <p:spPr>
          <a:xfrm>
            <a:off x="177170" y="2843523"/>
            <a:ext cx="4547230" cy="2804186"/>
          </a:xfrm>
          <a:prstGeom prst="rect">
            <a:avLst/>
          </a:prstGeom>
        </p:spPr>
      </p:pic>
      <p:sp>
        <p:nvSpPr>
          <p:cNvPr id="6" name="TextBox 5"/>
          <p:cNvSpPr txBox="1"/>
          <p:nvPr/>
        </p:nvSpPr>
        <p:spPr>
          <a:xfrm>
            <a:off x="1371600" y="2209800"/>
            <a:ext cx="1828801" cy="369332"/>
          </a:xfrm>
          <a:prstGeom prst="rect">
            <a:avLst/>
          </a:prstGeom>
          <a:solidFill>
            <a:srgbClr val="FFFF00"/>
          </a:solidFill>
        </p:spPr>
        <p:txBody>
          <a:bodyPr wrap="square" rtlCol="0">
            <a:spAutoFit/>
          </a:bodyPr>
          <a:lstStyle/>
          <a:p>
            <a:pPr algn="ctr"/>
            <a:r>
              <a:rPr lang="en-US" b="1" i="1" dirty="0" smtClean="0">
                <a:solidFill>
                  <a:schemeClr val="accent6">
                    <a:lumMod val="75000"/>
                  </a:schemeClr>
                </a:solidFill>
              </a:rPr>
              <a:t>36 MHz scan rate</a:t>
            </a:r>
            <a:endParaRPr lang="en-US" b="1" i="1" dirty="0">
              <a:solidFill>
                <a:schemeClr val="accent6">
                  <a:lumMod val="75000"/>
                </a:schemeClr>
              </a:solidFill>
            </a:endParaRPr>
          </a:p>
        </p:txBody>
      </p:sp>
      <p:cxnSp>
        <p:nvCxnSpPr>
          <p:cNvPr id="7" name="Straight Arrow Connector 6"/>
          <p:cNvCxnSpPr/>
          <p:nvPr/>
        </p:nvCxnSpPr>
        <p:spPr>
          <a:xfrm>
            <a:off x="1981200" y="2572869"/>
            <a:ext cx="457200" cy="475131"/>
          </a:xfrm>
          <a:prstGeom prst="straightConnector1">
            <a:avLst/>
          </a:prstGeom>
          <a:ln w="38100">
            <a:solidFill>
              <a:srgbClr val="FF33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927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brometry 08-Feb-2011  9_01_03 PM.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rotWithShape="1">
          <a:blip r:embed="rId5"/>
          <a:srcRect t="7217" r="6985"/>
          <a:stretch/>
        </p:blipFill>
        <p:spPr>
          <a:xfrm>
            <a:off x="304800" y="1821056"/>
            <a:ext cx="6019800" cy="4503544"/>
          </a:xfrm>
          <a:prstGeom prst="rect">
            <a:avLst/>
          </a:prstGeom>
        </p:spPr>
      </p:pic>
      <p:sp>
        <p:nvSpPr>
          <p:cNvPr id="2" name="Content Placeholder 1"/>
          <p:cNvSpPr>
            <a:spLocks noGrp="1"/>
          </p:cNvSpPr>
          <p:nvPr>
            <p:ph idx="1"/>
          </p:nvPr>
        </p:nvSpPr>
        <p:spPr>
          <a:xfrm>
            <a:off x="6204559" y="1905000"/>
            <a:ext cx="2695577" cy="4417314"/>
          </a:xfrm>
        </p:spPr>
        <p:txBody>
          <a:bodyPr anchor="t"/>
          <a:lstStyle/>
          <a:p>
            <a:pPr marL="0" indent="0">
              <a:buNone/>
            </a:pPr>
            <a:endParaRPr lang="en-US" dirty="0" smtClean="0"/>
          </a:p>
          <a:p>
            <a:r>
              <a:rPr lang="en-US" dirty="0" smtClean="0"/>
              <a:t>1 </a:t>
            </a:r>
            <a:r>
              <a:rPr lang="en-US" dirty="0"/>
              <a:t>nm axial </a:t>
            </a:r>
            <a:r>
              <a:rPr lang="en-US" dirty="0" smtClean="0"/>
              <a:t>resolution</a:t>
            </a:r>
          </a:p>
          <a:p>
            <a:endParaRPr lang="en-US" dirty="0" smtClean="0"/>
          </a:p>
          <a:p>
            <a:endParaRPr lang="en-US" dirty="0" smtClean="0"/>
          </a:p>
          <a:p>
            <a:endParaRPr lang="en-US" dirty="0"/>
          </a:p>
          <a:p>
            <a:r>
              <a:rPr lang="en-US" dirty="0" smtClean="0"/>
              <a:t>170 </a:t>
            </a:r>
            <a:r>
              <a:rPr lang="en-US" dirty="0"/>
              <a:t>resolvable </a:t>
            </a:r>
            <a:r>
              <a:rPr lang="en-US" dirty="0" smtClean="0"/>
              <a:t>points</a:t>
            </a:r>
            <a:br>
              <a:rPr lang="en-US" dirty="0" smtClean="0"/>
            </a:br>
            <a:endParaRPr lang="en-US" dirty="0" smtClean="0"/>
          </a:p>
          <a:p>
            <a:r>
              <a:rPr lang="en-US" dirty="0" smtClean="0"/>
              <a:t>30 </a:t>
            </a:r>
            <a:r>
              <a:rPr lang="en-US" dirty="0"/>
              <a:t>ps dwell time </a:t>
            </a:r>
            <a:br>
              <a:rPr lang="en-US" dirty="0"/>
            </a:br>
            <a:r>
              <a:rPr lang="en-US" dirty="0" smtClean="0"/>
              <a:t>(</a:t>
            </a:r>
            <a:r>
              <a:rPr lang="en-US" dirty="0"/>
              <a:t>no blurring</a:t>
            </a:r>
            <a:r>
              <a:rPr lang="en-US" dirty="0" smtClean="0"/>
              <a:t>)</a:t>
            </a:r>
          </a:p>
          <a:p>
            <a:endParaRPr lang="en-US" dirty="0" smtClean="0"/>
          </a:p>
        </p:txBody>
      </p:sp>
      <p:sp>
        <p:nvSpPr>
          <p:cNvPr id="3" name="Title 2"/>
          <p:cNvSpPr>
            <a:spLocks noGrp="1"/>
          </p:cNvSpPr>
          <p:nvPr>
            <p:ph type="title"/>
          </p:nvPr>
        </p:nvSpPr>
        <p:spPr/>
        <p:txBody>
          <a:bodyPr/>
          <a:lstStyle/>
          <a:p>
            <a:r>
              <a:rPr lang="en-US" dirty="0"/>
              <a:t>Surface </a:t>
            </a:r>
            <a:r>
              <a:rPr lang="en-US" dirty="0" smtClean="0"/>
              <a:t>vibration of a silicon wafer </a:t>
            </a:r>
            <a:br>
              <a:rPr lang="en-US" dirty="0" smtClean="0"/>
            </a:br>
            <a:r>
              <a:rPr lang="en-US" dirty="0" smtClean="0"/>
              <a:t>driven by a 30 </a:t>
            </a:r>
            <a:r>
              <a:rPr lang="en-US" dirty="0"/>
              <a:t>kHz acoustic wave</a:t>
            </a:r>
          </a:p>
        </p:txBody>
      </p:sp>
      <p:sp>
        <p:nvSpPr>
          <p:cNvPr id="4" name="Slide Number Placeholder 3"/>
          <p:cNvSpPr>
            <a:spLocks noGrp="1"/>
          </p:cNvSpPr>
          <p:nvPr>
            <p:ph type="sldNum" sz="quarter" idx="4"/>
          </p:nvPr>
        </p:nvSpPr>
        <p:spPr/>
        <p:txBody>
          <a:bodyPr/>
          <a:lstStyle/>
          <a:p>
            <a:fld id="{B6F15528-21DE-4FAA-801E-634DDDAF4B2B}" type="slidenum">
              <a:rPr lang="en-US" smtClean="0"/>
              <a:pPr/>
              <a:t>24</a:t>
            </a:fld>
            <a:endParaRPr lang="en-US" dirty="0"/>
          </a:p>
        </p:txBody>
      </p:sp>
      <p:graphicFrame>
        <p:nvGraphicFramePr>
          <p:cNvPr id="7" name="Object 1"/>
          <p:cNvGraphicFramePr>
            <a:graphicFrameLocks noChangeAspect="1"/>
          </p:cNvGraphicFramePr>
          <p:nvPr>
            <p:extLst>
              <p:ext uri="{D42A27DB-BD31-4B8C-83A1-F6EECF244321}">
                <p14:modId xmlns:p14="http://schemas.microsoft.com/office/powerpoint/2010/main" val="2452377324"/>
              </p:ext>
            </p:extLst>
          </p:nvPr>
        </p:nvGraphicFramePr>
        <p:xfrm>
          <a:off x="6330950" y="2667000"/>
          <a:ext cx="2436813" cy="692150"/>
        </p:xfrm>
        <a:graphic>
          <a:graphicData uri="http://schemas.openxmlformats.org/presentationml/2006/ole">
            <mc:AlternateContent xmlns:mc="http://schemas.openxmlformats.org/markup-compatibility/2006">
              <mc:Choice xmlns:v="urn:schemas-microsoft-com:vml" Requires="v">
                <p:oleObj spid="_x0000_s39997" name="Equation" r:id="rId6" imgW="1638000" imgH="457200" progId="Equation.DSMT4">
                  <p:embed/>
                </p:oleObj>
              </mc:Choice>
              <mc:Fallback>
                <p:oleObj name="Equation" r:id="rId6" imgW="1638000" imgH="457200" progId="Equation.DSMT4">
                  <p:embed/>
                  <p:pic>
                    <p:nvPicPr>
                      <p:cNvPr id="0" name=""/>
                      <p:cNvPicPr>
                        <a:picLocks noChangeAspect="1" noChangeArrowheads="1"/>
                      </p:cNvPicPr>
                      <p:nvPr/>
                    </p:nvPicPr>
                    <p:blipFill>
                      <a:blip r:embed="rId7"/>
                      <a:srcRect/>
                      <a:stretch>
                        <a:fillRect/>
                      </a:stretch>
                    </p:blipFill>
                    <p:spPr bwMode="auto">
                      <a:xfrm>
                        <a:off x="6330950" y="2667000"/>
                        <a:ext cx="2436813" cy="692150"/>
                      </a:xfrm>
                      <a:prstGeom prst="rect">
                        <a:avLst/>
                      </a:prstGeom>
                      <a:noFill/>
                      <a:extLst/>
                    </p:spPr>
                  </p:pic>
                </p:oleObj>
              </mc:Fallback>
            </mc:AlternateContent>
          </a:graphicData>
        </a:graphic>
      </p:graphicFrame>
    </p:spTree>
    <p:extLst>
      <p:ext uri="{BB962C8B-B14F-4D97-AF65-F5344CB8AC3E}">
        <p14:creationId xmlns:p14="http://schemas.microsoft.com/office/powerpoint/2010/main" val="299164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2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superior temporal resolution of</a:t>
            </a:r>
            <a:br>
              <a:rPr lang="en-US" dirty="0"/>
            </a:br>
            <a:r>
              <a:rPr lang="en-US" dirty="0"/>
              <a:t>STEAM </a:t>
            </a:r>
            <a:r>
              <a:rPr lang="en-US" dirty="0" err="1"/>
              <a:t>vibrometer</a:t>
            </a:r>
            <a:r>
              <a:rPr lang="en-US" dirty="0"/>
              <a:t> </a:t>
            </a:r>
            <a:r>
              <a:rPr lang="en-US" dirty="0" smtClean="0"/>
              <a:t>enables </a:t>
            </a:r>
            <a:r>
              <a:rPr lang="en-US" i="1" dirty="0" err="1" smtClean="0"/>
              <a:t>velocimetry</a:t>
            </a:r>
            <a:endParaRPr lang="en-US" i="1"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25</a:t>
            </a:fld>
            <a:endParaRPr lang="en-US" dirty="0"/>
          </a:p>
        </p:txBody>
      </p:sp>
      <p:pic>
        <p:nvPicPr>
          <p:cNvPr id="2" name="Velociometry 08-Feb-2011  9_01_21 PM.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7032" r="6622"/>
          <a:stretch/>
        </p:blipFill>
        <p:spPr>
          <a:xfrm>
            <a:off x="1447800" y="1816608"/>
            <a:ext cx="6037109" cy="4507992"/>
          </a:xfrm>
          <a:prstGeom prst="rect">
            <a:avLst/>
          </a:prstGeom>
        </p:spPr>
      </p:pic>
    </p:spTree>
    <p:extLst>
      <p:ext uri="{BB962C8B-B14F-4D97-AF65-F5344CB8AC3E}">
        <p14:creationId xmlns:p14="http://schemas.microsoft.com/office/powerpoint/2010/main" val="365409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Enabling technologies</a:t>
            </a:r>
          </a:p>
          <a:p>
            <a:pPr lvl="1"/>
            <a:r>
              <a:rPr lang="en-US" dirty="0"/>
              <a:t>Optical </a:t>
            </a:r>
            <a:r>
              <a:rPr lang="en-US" dirty="0" smtClean="0"/>
              <a:t>amplification</a:t>
            </a:r>
          </a:p>
          <a:p>
            <a:pPr lvl="1"/>
            <a:r>
              <a:rPr lang="en-US" dirty="0" smtClean="0"/>
              <a:t>Time-stretch</a:t>
            </a:r>
          </a:p>
          <a:p>
            <a:endParaRPr lang="en-US" dirty="0" smtClean="0"/>
          </a:p>
          <a:p>
            <a:r>
              <a:rPr lang="en-US" b="1" dirty="0" smtClean="0">
                <a:solidFill>
                  <a:srgbClr val="FF0000"/>
                </a:solidFill>
              </a:rPr>
              <a:t>Novel high-throughput systems</a:t>
            </a:r>
          </a:p>
          <a:p>
            <a:pPr lvl="1"/>
            <a:r>
              <a:rPr lang="en-US" dirty="0" smtClean="0"/>
              <a:t>Nanometer-resolved </a:t>
            </a:r>
            <a:r>
              <a:rPr lang="en-US" dirty="0" err="1" smtClean="0"/>
              <a:t>vibrometer</a:t>
            </a:r>
            <a:endParaRPr lang="en-US" dirty="0"/>
          </a:p>
          <a:p>
            <a:pPr lvl="1"/>
            <a:r>
              <a:rPr lang="en-US" b="1" dirty="0">
                <a:solidFill>
                  <a:srgbClr val="FF0000"/>
                </a:solidFill>
              </a:rPr>
              <a:t>Ultrafast 3D Laser scanner</a:t>
            </a:r>
          </a:p>
          <a:p>
            <a:pPr lvl="1"/>
            <a:r>
              <a:rPr lang="en-US" dirty="0" smtClean="0"/>
              <a:t>Label-free imaging flow cytometer</a:t>
            </a:r>
          </a:p>
          <a:p>
            <a:endParaRPr lang="en-US" dirty="0" smtClean="0"/>
          </a:p>
          <a:p>
            <a:r>
              <a:rPr lang="en-US" dirty="0" smtClean="0"/>
              <a:t>Big-data challenge </a:t>
            </a:r>
          </a:p>
          <a:p>
            <a:pPr lvl="1"/>
            <a:r>
              <a:rPr lang="en-US" dirty="0" smtClean="0"/>
              <a:t>Quadrature demodulation for real-time processing</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26</a:t>
            </a:fld>
            <a:endParaRPr lang="en-US" dirty="0"/>
          </a:p>
        </p:txBody>
      </p:sp>
      <p:sp>
        <p:nvSpPr>
          <p:cNvPr id="7" name="Title 1"/>
          <p:cNvSpPr>
            <a:spLocks noGrp="1"/>
          </p:cNvSpPr>
          <p:nvPr>
            <p:ph type="title"/>
          </p:nvPr>
        </p:nvSpPr>
        <p:spPr>
          <a:xfrm>
            <a:off x="279400" y="762000"/>
            <a:ext cx="8588829" cy="1235240"/>
          </a:xfrm>
        </p:spPr>
        <p:txBody>
          <a:bodyPr>
            <a:normAutofit/>
          </a:bodyPr>
          <a:lstStyle/>
          <a:p>
            <a:r>
              <a:rPr lang="en-US" i="1" dirty="0" smtClean="0"/>
              <a:t>High-throughput </a:t>
            </a:r>
            <a:r>
              <a:rPr lang="en-US" i="1" dirty="0"/>
              <a:t>real-time</a:t>
            </a:r>
            <a:r>
              <a:rPr lang="en-US" dirty="0"/>
              <a:t> </a:t>
            </a:r>
            <a:r>
              <a:rPr lang="en-US" dirty="0" smtClean="0"/>
              <a:t>measurement instruments for</a:t>
            </a:r>
            <a:r>
              <a:rPr lang="en-US" i="1" dirty="0" smtClean="0"/>
              <a:t> capture and analysis of </a:t>
            </a:r>
            <a:r>
              <a:rPr lang="en-US" i="1" dirty="0"/>
              <a:t>fast phenomena</a:t>
            </a:r>
          </a:p>
        </p:txBody>
      </p:sp>
      <p:pic>
        <p:nvPicPr>
          <p:cNvPr id="8" name="Picture 2" descr="http://www.photonics.ucla.edu/images/app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4436" y="1981200"/>
            <a:ext cx="1983964"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descr="E:\Research\Presentation\PhD_defense\SECOMM.tif"/>
          <p:cNvPicPr>
            <a:picLocks noChangeAspect="1" noChangeArrowheads="1"/>
          </p:cNvPicPr>
          <p:nvPr/>
        </p:nvPicPr>
        <p:blipFill rotWithShape="1">
          <a:blip r:embed="rId4" cstate="print"/>
          <a:srcRect l="3573" t="1693" r="9122" b="6134"/>
          <a:stretch/>
        </p:blipFill>
        <p:spPr bwMode="auto">
          <a:xfrm>
            <a:off x="6400800" y="2895600"/>
            <a:ext cx="1668900" cy="2136766"/>
          </a:xfrm>
          <a:prstGeom prst="rect">
            <a:avLst/>
          </a:prstGeom>
          <a:noFill/>
          <a:ln>
            <a:noFill/>
          </a:ln>
        </p:spPr>
      </p:pic>
      <p:pic>
        <p:nvPicPr>
          <p:cNvPr id="10" name="Picture 8" descr="http://www.cellsignal.com/products/images/2118_ific_k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4920" y="3728120"/>
            <a:ext cx="1682080" cy="16820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im.wk.io/images/od/c3e9/how-does-analog-to-digital-conversion-workc.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11371" y="4985919"/>
            <a:ext cx="1999229" cy="13261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files.myopera.com/masthebee/albums/629591/guitar-center-strings-artistic-bullish.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56164" y="1905000"/>
            <a:ext cx="1983036" cy="1326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3379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Combination of STEAM and AOD for 2D scans</a:t>
            </a:r>
            <a:endParaRPr lang="en-US" i="1"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27</a:t>
            </a:fld>
            <a:endParaRPr lang="en-US" dirty="0"/>
          </a:p>
        </p:txBody>
      </p:sp>
      <p:grpSp>
        <p:nvGrpSpPr>
          <p:cNvPr id="250" name="Group 249"/>
          <p:cNvGrpSpPr/>
          <p:nvPr/>
        </p:nvGrpSpPr>
        <p:grpSpPr>
          <a:xfrm>
            <a:off x="886924" y="1985408"/>
            <a:ext cx="7266476" cy="4491592"/>
            <a:chOff x="886924" y="1985408"/>
            <a:chExt cx="7266476" cy="4491592"/>
          </a:xfrm>
        </p:grpSpPr>
        <p:sp>
          <p:nvSpPr>
            <p:cNvPr id="5" name="Rounded Rectangle 4"/>
            <p:cNvSpPr/>
            <p:nvPr/>
          </p:nvSpPr>
          <p:spPr bwMode="auto">
            <a:xfrm>
              <a:off x="924050" y="2527641"/>
              <a:ext cx="1070426" cy="2275180"/>
            </a:xfrm>
            <a:prstGeom prst="roundRect">
              <a:avLst/>
            </a:prstGeom>
            <a:solidFill>
              <a:srgbClr val="F3FFFA"/>
            </a:solidFill>
            <a:ln>
              <a:solidFill>
                <a:srgbClr val="A0C4B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Narrow" pitchFamily="34" charset="0"/>
                <a:cs typeface="Calibri" pitchFamily="34" charset="0"/>
              </a:endParaRPr>
            </a:p>
          </p:txBody>
        </p:sp>
        <p:sp>
          <p:nvSpPr>
            <p:cNvPr id="6" name="Rectangle 5"/>
            <p:cNvSpPr/>
            <p:nvPr/>
          </p:nvSpPr>
          <p:spPr bwMode="auto">
            <a:xfrm>
              <a:off x="1048563" y="2926427"/>
              <a:ext cx="818561" cy="503730"/>
            </a:xfrm>
            <a:prstGeom prst="rect">
              <a:avLst/>
            </a:prstGeom>
            <a:solidFill>
              <a:schemeClr val="accent1">
                <a:lumMod val="90000"/>
              </a:schemeClr>
            </a:solidFill>
            <a:ln>
              <a:noFill/>
              <a:headEnd type="none" w="med" len="med"/>
              <a:tailEnd type="none" w="med" len="med"/>
            </a:ln>
            <a:scene3d>
              <a:camera prst="obliqueTopRight"/>
              <a:lightRig rig="threePt" dir="t"/>
            </a:scene3d>
            <a:sp3d extrusionH="254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200" b="1" dirty="0">
                <a:solidFill>
                  <a:schemeClr val="tx1"/>
                </a:solidFill>
              </a:endParaRPr>
            </a:p>
          </p:txBody>
        </p:sp>
        <p:sp>
          <p:nvSpPr>
            <p:cNvPr id="7" name="Rectangle 78"/>
            <p:cNvSpPr>
              <a:spLocks noChangeArrowheads="1"/>
            </p:cNvSpPr>
            <p:nvPr/>
          </p:nvSpPr>
          <p:spPr bwMode="auto">
            <a:xfrm>
              <a:off x="1111529" y="2989393"/>
              <a:ext cx="377797" cy="314831"/>
            </a:xfrm>
            <a:prstGeom prst="rect">
              <a:avLst/>
            </a:prstGeom>
            <a:solidFill>
              <a:srgbClr val="CCECFF"/>
            </a:solidFill>
            <a:ln w="25400" algn="ctr">
              <a:noFill/>
              <a:round/>
              <a:headEnd/>
              <a:tailEnd/>
            </a:ln>
            <a:scene3d>
              <a:camera prst="orthographicFront"/>
              <a:lightRig rig="chilly" dir="t"/>
            </a:scene3d>
            <a:sp3d prstMaterial="plastic">
              <a:bevelT w="38100" h="38100"/>
              <a:bevelB w="38100"/>
            </a:sp3d>
          </p:spPr>
          <p:txBody>
            <a:bodyPr/>
            <a:lstStyle/>
            <a:p>
              <a:pPr>
                <a:defRPr/>
              </a:pPr>
              <a:endParaRPr lang="en-US" sz="1200" b="1" dirty="0">
                <a:latin typeface="+mn-lt"/>
              </a:endParaRPr>
            </a:p>
          </p:txBody>
        </p:sp>
        <p:sp>
          <p:nvSpPr>
            <p:cNvPr id="8" name="Oval 79"/>
            <p:cNvSpPr>
              <a:spLocks noChangeArrowheads="1"/>
            </p:cNvSpPr>
            <p:nvPr/>
          </p:nvSpPr>
          <p:spPr bwMode="auto">
            <a:xfrm>
              <a:off x="1552293" y="2989393"/>
              <a:ext cx="62966" cy="62966"/>
            </a:xfrm>
            <a:prstGeom prst="ellipse">
              <a:avLst/>
            </a:prstGeom>
            <a:gradFill>
              <a:gsLst>
                <a:gs pos="0">
                  <a:srgbClr val="66FFFF">
                    <a:shade val="30000"/>
                    <a:satMod val="115000"/>
                  </a:srgbClr>
                </a:gs>
                <a:gs pos="50000">
                  <a:srgbClr val="66FFFF">
                    <a:shade val="67500"/>
                    <a:satMod val="115000"/>
                  </a:srgbClr>
                </a:gs>
                <a:gs pos="100000">
                  <a:srgbClr val="66FFFF">
                    <a:shade val="100000"/>
                    <a:satMod val="115000"/>
                  </a:srgbClr>
                </a:gs>
              </a:gsLst>
              <a:path path="circle">
                <a:fillToRect l="50000" t="50000" r="50000" b="50000"/>
              </a:path>
            </a:gradFill>
            <a:ln w="9525" algn="ctr">
              <a:solidFill>
                <a:schemeClr val="tx1"/>
              </a:solidFill>
              <a:round/>
              <a:headEnd/>
              <a:tailEnd/>
            </a:ln>
            <a:scene3d>
              <a:camera prst="orthographicFront"/>
              <a:lightRig rig="threePt" dir="t"/>
            </a:scene3d>
            <a:sp3d>
              <a:bevelT/>
            </a:sp3d>
          </p:spPr>
          <p:txBody>
            <a:bodyPr/>
            <a:lstStyle/>
            <a:p>
              <a:pPr>
                <a:defRPr/>
              </a:pPr>
              <a:endParaRPr lang="en-US" sz="1200" b="1" dirty="0">
                <a:latin typeface="+mn-lt"/>
              </a:endParaRPr>
            </a:p>
          </p:txBody>
        </p:sp>
        <p:sp>
          <p:nvSpPr>
            <p:cNvPr id="9" name="Oval 82"/>
            <p:cNvSpPr>
              <a:spLocks noChangeArrowheads="1"/>
            </p:cNvSpPr>
            <p:nvPr/>
          </p:nvSpPr>
          <p:spPr bwMode="auto">
            <a:xfrm>
              <a:off x="1552293" y="3115326"/>
              <a:ext cx="62966" cy="62966"/>
            </a:xfrm>
            <a:prstGeom prst="ellipse">
              <a:avLst/>
            </a:prstGeom>
            <a:gradFill>
              <a:gsLst>
                <a:gs pos="0">
                  <a:srgbClr val="66FFFF">
                    <a:shade val="30000"/>
                    <a:satMod val="115000"/>
                  </a:srgbClr>
                </a:gs>
                <a:gs pos="50000">
                  <a:srgbClr val="66FFFF">
                    <a:shade val="67500"/>
                    <a:satMod val="115000"/>
                  </a:srgbClr>
                </a:gs>
                <a:gs pos="100000">
                  <a:srgbClr val="66FFFF">
                    <a:shade val="100000"/>
                    <a:satMod val="115000"/>
                  </a:srgbClr>
                </a:gs>
              </a:gsLst>
              <a:path path="circle">
                <a:fillToRect l="50000" t="50000" r="50000" b="50000"/>
              </a:path>
            </a:gradFill>
            <a:ln w="9525" algn="ctr">
              <a:solidFill>
                <a:schemeClr val="tx1"/>
              </a:solidFill>
              <a:round/>
              <a:headEnd/>
              <a:tailEnd/>
            </a:ln>
            <a:scene3d>
              <a:camera prst="orthographicFront"/>
              <a:lightRig rig="threePt" dir="t"/>
            </a:scene3d>
            <a:sp3d>
              <a:bevelT/>
            </a:sp3d>
          </p:spPr>
          <p:txBody>
            <a:bodyPr/>
            <a:lstStyle/>
            <a:p>
              <a:pPr>
                <a:defRPr/>
              </a:pPr>
              <a:endParaRPr lang="en-US" sz="1200" b="1" dirty="0">
                <a:latin typeface="+mn-lt"/>
              </a:endParaRPr>
            </a:p>
          </p:txBody>
        </p:sp>
        <p:sp>
          <p:nvSpPr>
            <p:cNvPr id="10" name="Oval 177"/>
            <p:cNvSpPr>
              <a:spLocks noChangeArrowheads="1"/>
            </p:cNvSpPr>
            <p:nvPr/>
          </p:nvSpPr>
          <p:spPr bwMode="auto">
            <a:xfrm>
              <a:off x="1552293" y="3241258"/>
              <a:ext cx="62966" cy="62966"/>
            </a:xfrm>
            <a:prstGeom prst="ellipse">
              <a:avLst/>
            </a:prstGeom>
            <a:gradFill>
              <a:gsLst>
                <a:gs pos="0">
                  <a:srgbClr val="66FFFF">
                    <a:shade val="30000"/>
                    <a:satMod val="115000"/>
                  </a:srgbClr>
                </a:gs>
                <a:gs pos="50000">
                  <a:srgbClr val="66FFFF">
                    <a:shade val="67500"/>
                    <a:satMod val="115000"/>
                  </a:srgbClr>
                </a:gs>
                <a:gs pos="100000">
                  <a:srgbClr val="66FFFF">
                    <a:shade val="100000"/>
                    <a:satMod val="115000"/>
                  </a:srgbClr>
                </a:gs>
              </a:gsLst>
              <a:path path="circle">
                <a:fillToRect l="50000" t="50000" r="50000" b="50000"/>
              </a:path>
            </a:gradFill>
            <a:ln w="9525" algn="ctr">
              <a:solidFill>
                <a:schemeClr val="tx1"/>
              </a:solidFill>
              <a:round/>
              <a:headEnd/>
              <a:tailEnd/>
            </a:ln>
            <a:scene3d>
              <a:camera prst="orthographicFront"/>
              <a:lightRig rig="threePt" dir="t"/>
            </a:scene3d>
            <a:sp3d>
              <a:bevelT/>
            </a:sp3d>
          </p:spPr>
          <p:txBody>
            <a:bodyPr/>
            <a:lstStyle/>
            <a:p>
              <a:pPr>
                <a:defRPr/>
              </a:pPr>
              <a:endParaRPr lang="en-US" sz="1200" b="1" dirty="0">
                <a:latin typeface="+mn-lt"/>
              </a:endParaRPr>
            </a:p>
          </p:txBody>
        </p:sp>
        <p:sp>
          <p:nvSpPr>
            <p:cNvPr id="11" name="Oval 79"/>
            <p:cNvSpPr>
              <a:spLocks noChangeArrowheads="1"/>
            </p:cNvSpPr>
            <p:nvPr/>
          </p:nvSpPr>
          <p:spPr bwMode="auto">
            <a:xfrm>
              <a:off x="1678225" y="2989393"/>
              <a:ext cx="62966" cy="62966"/>
            </a:xfrm>
            <a:prstGeom prst="ellipse">
              <a:avLst/>
            </a:prstGeom>
            <a:gradFill>
              <a:gsLst>
                <a:gs pos="0">
                  <a:srgbClr val="66FFFF">
                    <a:shade val="30000"/>
                    <a:satMod val="115000"/>
                  </a:srgbClr>
                </a:gs>
                <a:gs pos="50000">
                  <a:srgbClr val="66FFFF">
                    <a:shade val="67500"/>
                    <a:satMod val="115000"/>
                  </a:srgbClr>
                </a:gs>
                <a:gs pos="100000">
                  <a:srgbClr val="66FFFF">
                    <a:shade val="100000"/>
                    <a:satMod val="115000"/>
                  </a:srgbClr>
                </a:gs>
              </a:gsLst>
              <a:path path="circle">
                <a:fillToRect l="50000" t="50000" r="50000" b="50000"/>
              </a:path>
            </a:gradFill>
            <a:ln w="9525" algn="ctr">
              <a:solidFill>
                <a:schemeClr val="tx1"/>
              </a:solidFill>
              <a:round/>
              <a:headEnd/>
              <a:tailEnd/>
            </a:ln>
            <a:scene3d>
              <a:camera prst="orthographicFront"/>
              <a:lightRig rig="threePt" dir="t"/>
            </a:scene3d>
            <a:sp3d>
              <a:bevelT/>
            </a:sp3d>
          </p:spPr>
          <p:txBody>
            <a:bodyPr/>
            <a:lstStyle/>
            <a:p>
              <a:pPr>
                <a:defRPr/>
              </a:pPr>
              <a:endParaRPr lang="en-US" sz="1200" b="1" dirty="0">
                <a:latin typeface="+mn-lt"/>
              </a:endParaRPr>
            </a:p>
          </p:txBody>
        </p:sp>
        <p:sp>
          <p:nvSpPr>
            <p:cNvPr id="12" name="Oval 82"/>
            <p:cNvSpPr>
              <a:spLocks noChangeArrowheads="1"/>
            </p:cNvSpPr>
            <p:nvPr/>
          </p:nvSpPr>
          <p:spPr bwMode="auto">
            <a:xfrm>
              <a:off x="1678225" y="3115326"/>
              <a:ext cx="62966" cy="62966"/>
            </a:xfrm>
            <a:prstGeom prst="ellipse">
              <a:avLst/>
            </a:prstGeom>
            <a:gradFill>
              <a:gsLst>
                <a:gs pos="0">
                  <a:srgbClr val="66FFFF">
                    <a:shade val="30000"/>
                    <a:satMod val="115000"/>
                  </a:srgbClr>
                </a:gs>
                <a:gs pos="50000">
                  <a:srgbClr val="66FFFF">
                    <a:shade val="67500"/>
                    <a:satMod val="115000"/>
                  </a:srgbClr>
                </a:gs>
                <a:gs pos="100000">
                  <a:srgbClr val="66FFFF">
                    <a:shade val="100000"/>
                    <a:satMod val="115000"/>
                  </a:srgbClr>
                </a:gs>
              </a:gsLst>
              <a:path path="circle">
                <a:fillToRect l="50000" t="50000" r="50000" b="50000"/>
              </a:path>
            </a:gradFill>
            <a:ln w="9525" algn="ctr">
              <a:solidFill>
                <a:schemeClr val="tx1"/>
              </a:solidFill>
              <a:round/>
              <a:headEnd/>
              <a:tailEnd/>
            </a:ln>
            <a:scene3d>
              <a:camera prst="orthographicFront"/>
              <a:lightRig rig="threePt" dir="t"/>
            </a:scene3d>
            <a:sp3d>
              <a:bevelT/>
            </a:sp3d>
          </p:spPr>
          <p:txBody>
            <a:bodyPr/>
            <a:lstStyle/>
            <a:p>
              <a:pPr>
                <a:defRPr/>
              </a:pPr>
              <a:endParaRPr lang="en-US" sz="1200" b="1" dirty="0">
                <a:latin typeface="+mn-lt"/>
              </a:endParaRPr>
            </a:p>
          </p:txBody>
        </p:sp>
        <p:sp>
          <p:nvSpPr>
            <p:cNvPr id="13" name="Oval 177"/>
            <p:cNvSpPr>
              <a:spLocks noChangeArrowheads="1"/>
            </p:cNvSpPr>
            <p:nvPr/>
          </p:nvSpPr>
          <p:spPr bwMode="auto">
            <a:xfrm>
              <a:off x="1678225" y="3241258"/>
              <a:ext cx="62966" cy="62966"/>
            </a:xfrm>
            <a:prstGeom prst="ellipse">
              <a:avLst/>
            </a:prstGeom>
            <a:gradFill>
              <a:gsLst>
                <a:gs pos="0">
                  <a:srgbClr val="66FFFF">
                    <a:shade val="30000"/>
                    <a:satMod val="115000"/>
                  </a:srgbClr>
                </a:gs>
                <a:gs pos="50000">
                  <a:srgbClr val="66FFFF">
                    <a:shade val="67500"/>
                    <a:satMod val="115000"/>
                  </a:srgbClr>
                </a:gs>
                <a:gs pos="100000">
                  <a:srgbClr val="66FFFF">
                    <a:shade val="100000"/>
                    <a:satMod val="115000"/>
                  </a:srgbClr>
                </a:gs>
              </a:gsLst>
              <a:path path="circle">
                <a:fillToRect l="50000" t="50000" r="50000" b="50000"/>
              </a:path>
            </a:gradFill>
            <a:ln w="9525" algn="ctr">
              <a:solidFill>
                <a:schemeClr val="tx1"/>
              </a:solidFill>
              <a:round/>
              <a:headEnd/>
              <a:tailEnd/>
            </a:ln>
            <a:scene3d>
              <a:camera prst="orthographicFront"/>
              <a:lightRig rig="threePt" dir="t"/>
            </a:scene3d>
            <a:sp3d>
              <a:bevelT/>
            </a:sp3d>
          </p:spPr>
          <p:txBody>
            <a:bodyPr/>
            <a:lstStyle/>
            <a:p>
              <a:pPr>
                <a:defRPr/>
              </a:pPr>
              <a:endParaRPr lang="en-US" sz="1200" b="1" dirty="0">
                <a:latin typeface="+mn-lt"/>
              </a:endParaRPr>
            </a:p>
          </p:txBody>
        </p:sp>
        <p:sp>
          <p:nvSpPr>
            <p:cNvPr id="14" name="Freeform 13"/>
            <p:cNvSpPr/>
            <p:nvPr/>
          </p:nvSpPr>
          <p:spPr>
            <a:xfrm>
              <a:off x="986952" y="3427157"/>
              <a:ext cx="584502" cy="756206"/>
            </a:xfrm>
            <a:custGeom>
              <a:avLst/>
              <a:gdLst>
                <a:gd name="connsiteX0" fmla="*/ 261257 w 501668"/>
                <a:gd name="connsiteY0" fmla="*/ 0 h 2148115"/>
                <a:gd name="connsiteX1" fmla="*/ 493485 w 501668"/>
                <a:gd name="connsiteY1" fmla="*/ 1669143 h 2148115"/>
                <a:gd name="connsiteX2" fmla="*/ 0 w 501668"/>
                <a:gd name="connsiteY2" fmla="*/ 2148115 h 2148115"/>
                <a:gd name="connsiteX0" fmla="*/ 261257 w 507504"/>
                <a:gd name="connsiteY0" fmla="*/ 0 h 2148115"/>
                <a:gd name="connsiteX1" fmla="*/ 362857 w 507504"/>
                <a:gd name="connsiteY1" fmla="*/ 624115 h 2148115"/>
                <a:gd name="connsiteX2" fmla="*/ 493485 w 507504"/>
                <a:gd name="connsiteY2" fmla="*/ 1669143 h 2148115"/>
                <a:gd name="connsiteX3" fmla="*/ 0 w 507504"/>
                <a:gd name="connsiteY3" fmla="*/ 2148115 h 2148115"/>
                <a:gd name="connsiteX0" fmla="*/ 261257 w 497384"/>
                <a:gd name="connsiteY0" fmla="*/ 0 h 2148115"/>
                <a:gd name="connsiteX1" fmla="*/ 232228 w 497384"/>
                <a:gd name="connsiteY1" fmla="*/ 624115 h 2148115"/>
                <a:gd name="connsiteX2" fmla="*/ 493485 w 497384"/>
                <a:gd name="connsiteY2" fmla="*/ 1669143 h 2148115"/>
                <a:gd name="connsiteX3" fmla="*/ 0 w 497384"/>
                <a:gd name="connsiteY3" fmla="*/ 2148115 h 2148115"/>
                <a:gd name="connsiteX0" fmla="*/ 261257 w 959436"/>
                <a:gd name="connsiteY0" fmla="*/ 0 h 2148115"/>
                <a:gd name="connsiteX1" fmla="*/ 232228 w 959436"/>
                <a:gd name="connsiteY1" fmla="*/ 624115 h 2148115"/>
                <a:gd name="connsiteX2" fmla="*/ 957942 w 959436"/>
                <a:gd name="connsiteY2" fmla="*/ 1407886 h 2148115"/>
                <a:gd name="connsiteX3" fmla="*/ 0 w 959436"/>
                <a:gd name="connsiteY3" fmla="*/ 2148115 h 2148115"/>
                <a:gd name="connsiteX0" fmla="*/ 39273 w 740433"/>
                <a:gd name="connsiteY0" fmla="*/ 0 h 1669143"/>
                <a:gd name="connsiteX1" fmla="*/ 10244 w 740433"/>
                <a:gd name="connsiteY1" fmla="*/ 624115 h 1669143"/>
                <a:gd name="connsiteX2" fmla="*/ 735958 w 740433"/>
                <a:gd name="connsiteY2" fmla="*/ 1407886 h 1669143"/>
                <a:gd name="connsiteX3" fmla="*/ 271502 w 740433"/>
                <a:gd name="connsiteY3" fmla="*/ 1669143 h 1669143"/>
                <a:gd name="connsiteX0" fmla="*/ 14005 w 714324"/>
                <a:gd name="connsiteY0" fmla="*/ 0 h 1669143"/>
                <a:gd name="connsiteX1" fmla="*/ 14004 w 714324"/>
                <a:gd name="connsiteY1" fmla="*/ 1132115 h 1669143"/>
                <a:gd name="connsiteX2" fmla="*/ 710690 w 714324"/>
                <a:gd name="connsiteY2" fmla="*/ 1407886 h 1669143"/>
                <a:gd name="connsiteX3" fmla="*/ 246234 w 714324"/>
                <a:gd name="connsiteY3" fmla="*/ 1669143 h 1669143"/>
                <a:gd name="connsiteX0" fmla="*/ 683603 w 946123"/>
                <a:gd name="connsiteY0" fmla="*/ 0 h 2142527"/>
                <a:gd name="connsiteX1" fmla="*/ 683602 w 946123"/>
                <a:gd name="connsiteY1" fmla="*/ 1132115 h 2142527"/>
                <a:gd name="connsiteX2" fmla="*/ 1431 w 946123"/>
                <a:gd name="connsiteY2" fmla="*/ 2133600 h 2142527"/>
                <a:gd name="connsiteX3" fmla="*/ 915832 w 946123"/>
                <a:gd name="connsiteY3" fmla="*/ 1669143 h 2142527"/>
                <a:gd name="connsiteX0" fmla="*/ 719909 w 984860"/>
                <a:gd name="connsiteY0" fmla="*/ 0 h 2150862"/>
                <a:gd name="connsiteX1" fmla="*/ 139337 w 984860"/>
                <a:gd name="connsiteY1" fmla="*/ 885372 h 2150862"/>
                <a:gd name="connsiteX2" fmla="*/ 37737 w 984860"/>
                <a:gd name="connsiteY2" fmla="*/ 2133600 h 2150862"/>
                <a:gd name="connsiteX3" fmla="*/ 952138 w 984860"/>
                <a:gd name="connsiteY3" fmla="*/ 1669143 h 2150862"/>
                <a:gd name="connsiteX0" fmla="*/ 719909 w 984860"/>
                <a:gd name="connsiteY0" fmla="*/ 0 h 2150862"/>
                <a:gd name="connsiteX1" fmla="*/ 139337 w 984860"/>
                <a:gd name="connsiteY1" fmla="*/ 885372 h 2150862"/>
                <a:gd name="connsiteX2" fmla="*/ 37737 w 984860"/>
                <a:gd name="connsiteY2" fmla="*/ 2133600 h 2150862"/>
                <a:gd name="connsiteX3" fmla="*/ 952138 w 984860"/>
                <a:gd name="connsiteY3" fmla="*/ 1669143 h 2150862"/>
                <a:gd name="connsiteX0" fmla="*/ 730271 w 995222"/>
                <a:gd name="connsiteY0" fmla="*/ 0 h 2150862"/>
                <a:gd name="connsiteX1" fmla="*/ 149699 w 995222"/>
                <a:gd name="connsiteY1" fmla="*/ 885372 h 2150862"/>
                <a:gd name="connsiteX2" fmla="*/ 48099 w 995222"/>
                <a:gd name="connsiteY2" fmla="*/ 2133600 h 2150862"/>
                <a:gd name="connsiteX3" fmla="*/ 962500 w 995222"/>
                <a:gd name="connsiteY3" fmla="*/ 1669143 h 2150862"/>
                <a:gd name="connsiteX0" fmla="*/ 730271 w 995222"/>
                <a:gd name="connsiteY0" fmla="*/ 0 h 2150862"/>
                <a:gd name="connsiteX1" fmla="*/ 149699 w 995222"/>
                <a:gd name="connsiteY1" fmla="*/ 885372 h 2150862"/>
                <a:gd name="connsiteX2" fmla="*/ 48099 w 995222"/>
                <a:gd name="connsiteY2" fmla="*/ 2133600 h 2150862"/>
                <a:gd name="connsiteX3" fmla="*/ 962500 w 995222"/>
                <a:gd name="connsiteY3" fmla="*/ 1669143 h 2150862"/>
                <a:gd name="connsiteX0" fmla="*/ 630637 w 901322"/>
                <a:gd name="connsiteY0" fmla="*/ 0 h 1791553"/>
                <a:gd name="connsiteX1" fmla="*/ 50065 w 901322"/>
                <a:gd name="connsiteY1" fmla="*/ 885372 h 1791553"/>
                <a:gd name="connsiteX2" fmla="*/ 122636 w 901322"/>
                <a:gd name="connsiteY2" fmla="*/ 1756229 h 1791553"/>
                <a:gd name="connsiteX3" fmla="*/ 862866 w 901322"/>
                <a:gd name="connsiteY3" fmla="*/ 1669143 h 1791553"/>
                <a:gd name="connsiteX0" fmla="*/ 718803 w 984589"/>
                <a:gd name="connsiteY0" fmla="*/ 0 h 1778530"/>
                <a:gd name="connsiteX1" fmla="*/ 138231 w 984589"/>
                <a:gd name="connsiteY1" fmla="*/ 885372 h 1778530"/>
                <a:gd name="connsiteX2" fmla="*/ 65660 w 984589"/>
                <a:gd name="connsiteY2" fmla="*/ 1741715 h 1778530"/>
                <a:gd name="connsiteX3" fmla="*/ 951032 w 984589"/>
                <a:gd name="connsiteY3" fmla="*/ 1669143 h 1778530"/>
                <a:gd name="connsiteX0" fmla="*/ 686613 w 950452"/>
                <a:gd name="connsiteY0" fmla="*/ 0 h 1801767"/>
                <a:gd name="connsiteX1" fmla="*/ 106041 w 950452"/>
                <a:gd name="connsiteY1" fmla="*/ 885372 h 1801767"/>
                <a:gd name="connsiteX2" fmla="*/ 33470 w 950452"/>
                <a:gd name="connsiteY2" fmla="*/ 1741715 h 1801767"/>
                <a:gd name="connsiteX3" fmla="*/ 918842 w 950452"/>
                <a:gd name="connsiteY3" fmla="*/ 1669143 h 1801767"/>
                <a:gd name="connsiteX0" fmla="*/ 708065 w 832731"/>
                <a:gd name="connsiteY0" fmla="*/ 0 h 1773884"/>
                <a:gd name="connsiteX1" fmla="*/ 127493 w 832731"/>
                <a:gd name="connsiteY1" fmla="*/ 885372 h 1773884"/>
                <a:gd name="connsiteX2" fmla="*/ 54922 w 832731"/>
                <a:gd name="connsiteY2" fmla="*/ 1741715 h 1773884"/>
                <a:gd name="connsiteX3" fmla="*/ 795151 w 832731"/>
                <a:gd name="connsiteY3" fmla="*/ 1640114 h 1773884"/>
                <a:gd name="connsiteX0" fmla="*/ 706992 w 817601"/>
                <a:gd name="connsiteY0" fmla="*/ 0 h 1783899"/>
                <a:gd name="connsiteX1" fmla="*/ 126420 w 817601"/>
                <a:gd name="connsiteY1" fmla="*/ 885372 h 1783899"/>
                <a:gd name="connsiteX2" fmla="*/ 53849 w 817601"/>
                <a:gd name="connsiteY2" fmla="*/ 1741715 h 1783899"/>
                <a:gd name="connsiteX3" fmla="*/ 779564 w 817601"/>
                <a:gd name="connsiteY3" fmla="*/ 1698171 h 1783899"/>
                <a:gd name="connsiteX0" fmla="*/ 722083 w 818178"/>
                <a:gd name="connsiteY0" fmla="*/ 0 h 1798413"/>
                <a:gd name="connsiteX1" fmla="*/ 126997 w 818178"/>
                <a:gd name="connsiteY1" fmla="*/ 899886 h 1798413"/>
                <a:gd name="connsiteX2" fmla="*/ 54426 w 818178"/>
                <a:gd name="connsiteY2" fmla="*/ 1756229 h 1798413"/>
                <a:gd name="connsiteX3" fmla="*/ 780141 w 818178"/>
                <a:gd name="connsiteY3" fmla="*/ 1712685 h 1798413"/>
                <a:gd name="connsiteX0" fmla="*/ 601351 w 720146"/>
                <a:gd name="connsiteY0" fmla="*/ 0 h 2096796"/>
                <a:gd name="connsiteX1" fmla="*/ 6265 w 720146"/>
                <a:gd name="connsiteY1" fmla="*/ 899886 h 2096796"/>
                <a:gd name="connsiteX2" fmla="*/ 311066 w 720146"/>
                <a:gd name="connsiteY2" fmla="*/ 2075543 h 2096796"/>
                <a:gd name="connsiteX3" fmla="*/ 659409 w 720146"/>
                <a:gd name="connsiteY3" fmla="*/ 1712685 h 2096796"/>
                <a:gd name="connsiteX0" fmla="*/ 601351 w 659409"/>
                <a:gd name="connsiteY0" fmla="*/ 0 h 2108647"/>
                <a:gd name="connsiteX1" fmla="*/ 6265 w 659409"/>
                <a:gd name="connsiteY1" fmla="*/ 899886 h 2108647"/>
                <a:gd name="connsiteX2" fmla="*/ 311066 w 659409"/>
                <a:gd name="connsiteY2" fmla="*/ 2075543 h 2108647"/>
                <a:gd name="connsiteX3" fmla="*/ 659409 w 659409"/>
                <a:gd name="connsiteY3" fmla="*/ 1712685 h 2108647"/>
                <a:gd name="connsiteX0" fmla="*/ 603917 w 661975"/>
                <a:gd name="connsiteY0" fmla="*/ 0 h 2075625"/>
                <a:gd name="connsiteX1" fmla="*/ 8831 w 661975"/>
                <a:gd name="connsiteY1" fmla="*/ 899886 h 2075625"/>
                <a:gd name="connsiteX2" fmla="*/ 313632 w 661975"/>
                <a:gd name="connsiteY2" fmla="*/ 2075543 h 2075625"/>
                <a:gd name="connsiteX3" fmla="*/ 661975 w 661975"/>
                <a:gd name="connsiteY3" fmla="*/ 1712685 h 2075625"/>
                <a:gd name="connsiteX0" fmla="*/ 701503 w 759561"/>
                <a:gd name="connsiteY0" fmla="*/ 0 h 2076868"/>
                <a:gd name="connsiteX1" fmla="*/ 4817 w 759561"/>
                <a:gd name="connsiteY1" fmla="*/ 1596571 h 2076868"/>
                <a:gd name="connsiteX2" fmla="*/ 411218 w 759561"/>
                <a:gd name="connsiteY2" fmla="*/ 2075543 h 2076868"/>
                <a:gd name="connsiteX3" fmla="*/ 759561 w 759561"/>
                <a:gd name="connsiteY3" fmla="*/ 1712685 h 2076868"/>
                <a:gd name="connsiteX0" fmla="*/ 696783 w 754841"/>
                <a:gd name="connsiteY0" fmla="*/ 0 h 2076868"/>
                <a:gd name="connsiteX1" fmla="*/ 97 w 754841"/>
                <a:gd name="connsiteY1" fmla="*/ 1596571 h 2076868"/>
                <a:gd name="connsiteX2" fmla="*/ 406498 w 754841"/>
                <a:gd name="connsiteY2" fmla="*/ 2075543 h 2076868"/>
                <a:gd name="connsiteX3" fmla="*/ 754841 w 754841"/>
                <a:gd name="connsiteY3" fmla="*/ 1712685 h 2076868"/>
                <a:gd name="connsiteX0" fmla="*/ 701503 w 759561"/>
                <a:gd name="connsiteY0" fmla="*/ 0 h 1976426"/>
                <a:gd name="connsiteX1" fmla="*/ 4817 w 759561"/>
                <a:gd name="connsiteY1" fmla="*/ 1596571 h 1976426"/>
                <a:gd name="connsiteX2" fmla="*/ 411218 w 759561"/>
                <a:gd name="connsiteY2" fmla="*/ 1973943 h 1976426"/>
                <a:gd name="connsiteX3" fmla="*/ 759561 w 759561"/>
                <a:gd name="connsiteY3" fmla="*/ 1712685 h 1976426"/>
                <a:gd name="connsiteX0" fmla="*/ 701503 w 759561"/>
                <a:gd name="connsiteY0" fmla="*/ 0 h 1974915"/>
                <a:gd name="connsiteX1" fmla="*/ 4817 w 759561"/>
                <a:gd name="connsiteY1" fmla="*/ 1596571 h 1974915"/>
                <a:gd name="connsiteX2" fmla="*/ 411218 w 759561"/>
                <a:gd name="connsiteY2" fmla="*/ 1973943 h 1974915"/>
                <a:gd name="connsiteX3" fmla="*/ 759561 w 759561"/>
                <a:gd name="connsiteY3" fmla="*/ 1712685 h 1974915"/>
                <a:gd name="connsiteX0" fmla="*/ 744611 w 802669"/>
                <a:gd name="connsiteY0" fmla="*/ 0 h 1974686"/>
                <a:gd name="connsiteX1" fmla="*/ 4382 w 802669"/>
                <a:gd name="connsiteY1" fmla="*/ 1654628 h 1974686"/>
                <a:gd name="connsiteX2" fmla="*/ 454326 w 802669"/>
                <a:gd name="connsiteY2" fmla="*/ 1973943 h 1974686"/>
                <a:gd name="connsiteX3" fmla="*/ 802669 w 802669"/>
                <a:gd name="connsiteY3" fmla="*/ 1712685 h 1974686"/>
                <a:gd name="connsiteX0" fmla="*/ 740283 w 798341"/>
                <a:gd name="connsiteY0" fmla="*/ 0 h 1974686"/>
                <a:gd name="connsiteX1" fmla="*/ 54 w 798341"/>
                <a:gd name="connsiteY1" fmla="*/ 1654628 h 1974686"/>
                <a:gd name="connsiteX2" fmla="*/ 449998 w 798341"/>
                <a:gd name="connsiteY2" fmla="*/ 1973943 h 1974686"/>
                <a:gd name="connsiteX3" fmla="*/ 798341 w 798341"/>
                <a:gd name="connsiteY3" fmla="*/ 1712685 h 1974686"/>
                <a:gd name="connsiteX0" fmla="*/ 740283 w 798341"/>
                <a:gd name="connsiteY0" fmla="*/ 0 h 1974686"/>
                <a:gd name="connsiteX1" fmla="*/ 54 w 798341"/>
                <a:gd name="connsiteY1" fmla="*/ 1654628 h 1974686"/>
                <a:gd name="connsiteX2" fmla="*/ 449998 w 798341"/>
                <a:gd name="connsiteY2" fmla="*/ 1973943 h 1974686"/>
                <a:gd name="connsiteX3" fmla="*/ 798341 w 798341"/>
                <a:gd name="connsiteY3" fmla="*/ 1712685 h 1974686"/>
                <a:gd name="connsiteX0" fmla="*/ 740283 w 798341"/>
                <a:gd name="connsiteY0" fmla="*/ 0 h 1974686"/>
                <a:gd name="connsiteX1" fmla="*/ 54 w 798341"/>
                <a:gd name="connsiteY1" fmla="*/ 1654628 h 1974686"/>
                <a:gd name="connsiteX2" fmla="*/ 449998 w 798341"/>
                <a:gd name="connsiteY2" fmla="*/ 1973943 h 1974686"/>
                <a:gd name="connsiteX3" fmla="*/ 798341 w 798341"/>
                <a:gd name="connsiteY3" fmla="*/ 1712685 h 1974686"/>
                <a:gd name="connsiteX0" fmla="*/ 740283 w 798341"/>
                <a:gd name="connsiteY0" fmla="*/ 0 h 1974686"/>
                <a:gd name="connsiteX1" fmla="*/ 54 w 798341"/>
                <a:gd name="connsiteY1" fmla="*/ 1654628 h 1974686"/>
                <a:gd name="connsiteX2" fmla="*/ 449998 w 798341"/>
                <a:gd name="connsiteY2" fmla="*/ 1973943 h 1974686"/>
                <a:gd name="connsiteX3" fmla="*/ 798341 w 798341"/>
                <a:gd name="connsiteY3" fmla="*/ 1712685 h 1974686"/>
                <a:gd name="connsiteX0" fmla="*/ 740627 w 798685"/>
                <a:gd name="connsiteY0" fmla="*/ 0 h 1974686"/>
                <a:gd name="connsiteX1" fmla="*/ 377773 w 798685"/>
                <a:gd name="connsiteY1" fmla="*/ 711199 h 1974686"/>
                <a:gd name="connsiteX2" fmla="*/ 398 w 798685"/>
                <a:gd name="connsiteY2" fmla="*/ 1654628 h 1974686"/>
                <a:gd name="connsiteX3" fmla="*/ 450342 w 798685"/>
                <a:gd name="connsiteY3" fmla="*/ 1973943 h 1974686"/>
                <a:gd name="connsiteX4" fmla="*/ 798685 w 798685"/>
                <a:gd name="connsiteY4" fmla="*/ 1712685 h 1974686"/>
                <a:gd name="connsiteX0" fmla="*/ 756615 w 814673"/>
                <a:gd name="connsiteY0" fmla="*/ 0 h 1974686"/>
                <a:gd name="connsiteX1" fmla="*/ 161533 w 814673"/>
                <a:gd name="connsiteY1" fmla="*/ 1059542 h 1974686"/>
                <a:gd name="connsiteX2" fmla="*/ 16386 w 814673"/>
                <a:gd name="connsiteY2" fmla="*/ 1654628 h 1974686"/>
                <a:gd name="connsiteX3" fmla="*/ 466330 w 814673"/>
                <a:gd name="connsiteY3" fmla="*/ 1973943 h 1974686"/>
                <a:gd name="connsiteX4" fmla="*/ 814673 w 814673"/>
                <a:gd name="connsiteY4" fmla="*/ 1712685 h 1974686"/>
                <a:gd name="connsiteX0" fmla="*/ 751694 w 809752"/>
                <a:gd name="connsiteY0" fmla="*/ 0 h 1974686"/>
                <a:gd name="connsiteX1" fmla="*/ 156612 w 809752"/>
                <a:gd name="connsiteY1" fmla="*/ 1059542 h 1974686"/>
                <a:gd name="connsiteX2" fmla="*/ 11465 w 809752"/>
                <a:gd name="connsiteY2" fmla="*/ 1654628 h 1974686"/>
                <a:gd name="connsiteX3" fmla="*/ 461409 w 809752"/>
                <a:gd name="connsiteY3" fmla="*/ 1973943 h 1974686"/>
                <a:gd name="connsiteX4" fmla="*/ 809752 w 809752"/>
                <a:gd name="connsiteY4" fmla="*/ 1712685 h 1974686"/>
                <a:gd name="connsiteX0" fmla="*/ 751694 w 809752"/>
                <a:gd name="connsiteY0" fmla="*/ 0 h 1974686"/>
                <a:gd name="connsiteX1" fmla="*/ 156612 w 809752"/>
                <a:gd name="connsiteY1" fmla="*/ 1059542 h 1974686"/>
                <a:gd name="connsiteX2" fmla="*/ 11465 w 809752"/>
                <a:gd name="connsiteY2" fmla="*/ 1654628 h 1974686"/>
                <a:gd name="connsiteX3" fmla="*/ 461409 w 809752"/>
                <a:gd name="connsiteY3" fmla="*/ 1973943 h 1974686"/>
                <a:gd name="connsiteX4" fmla="*/ 809752 w 809752"/>
                <a:gd name="connsiteY4" fmla="*/ 1712685 h 1974686"/>
                <a:gd name="connsiteX0" fmla="*/ 753785 w 811843"/>
                <a:gd name="connsiteY0" fmla="*/ 0 h 1974686"/>
                <a:gd name="connsiteX1" fmla="*/ 158703 w 811843"/>
                <a:gd name="connsiteY1" fmla="*/ 1059542 h 1974686"/>
                <a:gd name="connsiteX2" fmla="*/ 13556 w 811843"/>
                <a:gd name="connsiteY2" fmla="*/ 1654628 h 1974686"/>
                <a:gd name="connsiteX3" fmla="*/ 463500 w 811843"/>
                <a:gd name="connsiteY3" fmla="*/ 1973943 h 1974686"/>
                <a:gd name="connsiteX4" fmla="*/ 811843 w 811843"/>
                <a:gd name="connsiteY4" fmla="*/ 1712685 h 1974686"/>
                <a:gd name="connsiteX0" fmla="*/ 753785 w 811843"/>
                <a:gd name="connsiteY0" fmla="*/ 0 h 1974686"/>
                <a:gd name="connsiteX1" fmla="*/ 158703 w 811843"/>
                <a:gd name="connsiteY1" fmla="*/ 1059542 h 1974686"/>
                <a:gd name="connsiteX2" fmla="*/ 13556 w 811843"/>
                <a:gd name="connsiteY2" fmla="*/ 1654628 h 1974686"/>
                <a:gd name="connsiteX3" fmla="*/ 463500 w 811843"/>
                <a:gd name="connsiteY3" fmla="*/ 1973943 h 1974686"/>
                <a:gd name="connsiteX4" fmla="*/ 811843 w 811843"/>
                <a:gd name="connsiteY4" fmla="*/ 1712685 h 1974686"/>
                <a:gd name="connsiteX0" fmla="*/ 740839 w 798897"/>
                <a:gd name="connsiteY0" fmla="*/ 0 h 1974686"/>
                <a:gd name="connsiteX1" fmla="*/ 145757 w 798897"/>
                <a:gd name="connsiteY1" fmla="*/ 1059542 h 1974686"/>
                <a:gd name="connsiteX2" fmla="*/ 610 w 798897"/>
                <a:gd name="connsiteY2" fmla="*/ 1654628 h 1974686"/>
                <a:gd name="connsiteX3" fmla="*/ 450554 w 798897"/>
                <a:gd name="connsiteY3" fmla="*/ 1973943 h 1974686"/>
                <a:gd name="connsiteX4" fmla="*/ 798897 w 798897"/>
                <a:gd name="connsiteY4" fmla="*/ 1712685 h 1974686"/>
                <a:gd name="connsiteX0" fmla="*/ 740839 w 755355"/>
                <a:gd name="connsiteY0" fmla="*/ 1524001 h 3716108"/>
                <a:gd name="connsiteX1" fmla="*/ 145757 w 755355"/>
                <a:gd name="connsiteY1" fmla="*/ 2583543 h 3716108"/>
                <a:gd name="connsiteX2" fmla="*/ 610 w 755355"/>
                <a:gd name="connsiteY2" fmla="*/ 3178629 h 3716108"/>
                <a:gd name="connsiteX3" fmla="*/ 450554 w 755355"/>
                <a:gd name="connsiteY3" fmla="*/ 3497944 h 3716108"/>
                <a:gd name="connsiteX4" fmla="*/ 755355 w 755355"/>
                <a:gd name="connsiteY4" fmla="*/ 0 h 3716108"/>
                <a:gd name="connsiteX0" fmla="*/ 771840 w 806728"/>
                <a:gd name="connsiteY0" fmla="*/ 1524001 h 3272274"/>
                <a:gd name="connsiteX1" fmla="*/ 176758 w 806728"/>
                <a:gd name="connsiteY1" fmla="*/ 2583543 h 3272274"/>
                <a:gd name="connsiteX2" fmla="*/ 31611 w 806728"/>
                <a:gd name="connsiteY2" fmla="*/ 3178629 h 3272274"/>
                <a:gd name="connsiteX3" fmla="*/ 757327 w 806728"/>
                <a:gd name="connsiteY3" fmla="*/ 464458 h 3272274"/>
                <a:gd name="connsiteX4" fmla="*/ 786356 w 806728"/>
                <a:gd name="connsiteY4" fmla="*/ 0 h 3272274"/>
                <a:gd name="connsiteX0" fmla="*/ 771840 w 799192"/>
                <a:gd name="connsiteY0" fmla="*/ 1232665 h 2980938"/>
                <a:gd name="connsiteX1" fmla="*/ 176758 w 799192"/>
                <a:gd name="connsiteY1" fmla="*/ 2292207 h 2980938"/>
                <a:gd name="connsiteX2" fmla="*/ 31611 w 799192"/>
                <a:gd name="connsiteY2" fmla="*/ 2887293 h 2980938"/>
                <a:gd name="connsiteX3" fmla="*/ 757327 w 799192"/>
                <a:gd name="connsiteY3" fmla="*/ 173122 h 2980938"/>
                <a:gd name="connsiteX4" fmla="*/ 757327 w 799192"/>
                <a:gd name="connsiteY4" fmla="*/ 144092 h 2980938"/>
                <a:gd name="connsiteX0" fmla="*/ 771840 w 806728"/>
                <a:gd name="connsiteY0" fmla="*/ 1465944 h 3214217"/>
                <a:gd name="connsiteX1" fmla="*/ 176758 w 806728"/>
                <a:gd name="connsiteY1" fmla="*/ 2525486 h 3214217"/>
                <a:gd name="connsiteX2" fmla="*/ 31611 w 806728"/>
                <a:gd name="connsiteY2" fmla="*/ 3120572 h 3214217"/>
                <a:gd name="connsiteX3" fmla="*/ 757327 w 806728"/>
                <a:gd name="connsiteY3" fmla="*/ 406401 h 3214217"/>
                <a:gd name="connsiteX4" fmla="*/ 786356 w 806728"/>
                <a:gd name="connsiteY4" fmla="*/ 0 h 3214217"/>
                <a:gd name="connsiteX0" fmla="*/ 771840 w 800341"/>
                <a:gd name="connsiteY0" fmla="*/ 1465944 h 3214217"/>
                <a:gd name="connsiteX1" fmla="*/ 176758 w 800341"/>
                <a:gd name="connsiteY1" fmla="*/ 2525486 h 3214217"/>
                <a:gd name="connsiteX2" fmla="*/ 31611 w 800341"/>
                <a:gd name="connsiteY2" fmla="*/ 3120572 h 3214217"/>
                <a:gd name="connsiteX3" fmla="*/ 757327 w 800341"/>
                <a:gd name="connsiteY3" fmla="*/ 406401 h 3214217"/>
                <a:gd name="connsiteX4" fmla="*/ 786356 w 800341"/>
                <a:gd name="connsiteY4" fmla="*/ 0 h 3214217"/>
                <a:gd name="connsiteX0" fmla="*/ 771840 w 786356"/>
                <a:gd name="connsiteY0" fmla="*/ 1465944 h 3214217"/>
                <a:gd name="connsiteX1" fmla="*/ 176758 w 786356"/>
                <a:gd name="connsiteY1" fmla="*/ 2525486 h 3214217"/>
                <a:gd name="connsiteX2" fmla="*/ 31611 w 786356"/>
                <a:gd name="connsiteY2" fmla="*/ 3120572 h 3214217"/>
                <a:gd name="connsiteX3" fmla="*/ 757327 w 786356"/>
                <a:gd name="connsiteY3" fmla="*/ 406401 h 3214217"/>
                <a:gd name="connsiteX4" fmla="*/ 786356 w 786356"/>
                <a:gd name="connsiteY4" fmla="*/ 0 h 3214217"/>
                <a:gd name="connsiteX0" fmla="*/ 771840 w 816459"/>
                <a:gd name="connsiteY0" fmla="*/ 1465944 h 3214217"/>
                <a:gd name="connsiteX1" fmla="*/ 176758 w 816459"/>
                <a:gd name="connsiteY1" fmla="*/ 2525486 h 3214217"/>
                <a:gd name="connsiteX2" fmla="*/ 31611 w 816459"/>
                <a:gd name="connsiteY2" fmla="*/ 3120572 h 3214217"/>
                <a:gd name="connsiteX3" fmla="*/ 757327 w 816459"/>
                <a:gd name="connsiteY3" fmla="*/ 406401 h 3214217"/>
                <a:gd name="connsiteX4" fmla="*/ 786356 w 816459"/>
                <a:gd name="connsiteY4" fmla="*/ 0 h 3214217"/>
                <a:gd name="connsiteX0" fmla="*/ 840321 w 916618"/>
                <a:gd name="connsiteY0" fmla="*/ 1465944 h 2537252"/>
                <a:gd name="connsiteX1" fmla="*/ 245239 w 916618"/>
                <a:gd name="connsiteY1" fmla="*/ 2525486 h 2537252"/>
                <a:gd name="connsiteX2" fmla="*/ 27520 w 916618"/>
                <a:gd name="connsiteY2" fmla="*/ 653143 h 2537252"/>
                <a:gd name="connsiteX3" fmla="*/ 825808 w 916618"/>
                <a:gd name="connsiteY3" fmla="*/ 406401 h 2537252"/>
                <a:gd name="connsiteX4" fmla="*/ 854837 w 916618"/>
                <a:gd name="connsiteY4" fmla="*/ 0 h 2537252"/>
                <a:gd name="connsiteX0" fmla="*/ 840321 w 916618"/>
                <a:gd name="connsiteY0" fmla="*/ 1465944 h 1674495"/>
                <a:gd name="connsiteX1" fmla="*/ 245239 w 916618"/>
                <a:gd name="connsiteY1" fmla="*/ 1625600 h 1674495"/>
                <a:gd name="connsiteX2" fmla="*/ 27520 w 916618"/>
                <a:gd name="connsiteY2" fmla="*/ 653143 h 1674495"/>
                <a:gd name="connsiteX3" fmla="*/ 825808 w 916618"/>
                <a:gd name="connsiteY3" fmla="*/ 406401 h 1674495"/>
                <a:gd name="connsiteX4" fmla="*/ 854837 w 916618"/>
                <a:gd name="connsiteY4" fmla="*/ 0 h 1674495"/>
                <a:gd name="connsiteX0" fmla="*/ 851058 w 927355"/>
                <a:gd name="connsiteY0" fmla="*/ 1465944 h 1674495"/>
                <a:gd name="connsiteX1" fmla="*/ 255976 w 927355"/>
                <a:gd name="connsiteY1" fmla="*/ 1625600 h 1674495"/>
                <a:gd name="connsiteX2" fmla="*/ 38257 w 927355"/>
                <a:gd name="connsiteY2" fmla="*/ 653143 h 1674495"/>
                <a:gd name="connsiteX3" fmla="*/ 836545 w 927355"/>
                <a:gd name="connsiteY3" fmla="*/ 406401 h 1674495"/>
                <a:gd name="connsiteX4" fmla="*/ 865574 w 927355"/>
                <a:gd name="connsiteY4" fmla="*/ 0 h 1674495"/>
                <a:gd name="connsiteX0" fmla="*/ 826582 w 850152"/>
                <a:gd name="connsiteY0" fmla="*/ 1465944 h 1674495"/>
                <a:gd name="connsiteX1" fmla="*/ 231500 w 850152"/>
                <a:gd name="connsiteY1" fmla="*/ 1625600 h 1674495"/>
                <a:gd name="connsiteX2" fmla="*/ 13781 w 850152"/>
                <a:gd name="connsiteY2" fmla="*/ 653143 h 1674495"/>
                <a:gd name="connsiteX3" fmla="*/ 463726 w 850152"/>
                <a:gd name="connsiteY3" fmla="*/ 333829 h 1674495"/>
                <a:gd name="connsiteX4" fmla="*/ 841098 w 850152"/>
                <a:gd name="connsiteY4" fmla="*/ 0 h 1674495"/>
                <a:gd name="connsiteX0" fmla="*/ 826582 w 851809"/>
                <a:gd name="connsiteY0" fmla="*/ 1465944 h 1674495"/>
                <a:gd name="connsiteX1" fmla="*/ 231500 w 851809"/>
                <a:gd name="connsiteY1" fmla="*/ 1625600 h 1674495"/>
                <a:gd name="connsiteX2" fmla="*/ 13781 w 851809"/>
                <a:gd name="connsiteY2" fmla="*/ 653143 h 1674495"/>
                <a:gd name="connsiteX3" fmla="*/ 463726 w 851809"/>
                <a:gd name="connsiteY3" fmla="*/ 333829 h 1674495"/>
                <a:gd name="connsiteX4" fmla="*/ 841098 w 851809"/>
                <a:gd name="connsiteY4" fmla="*/ 0 h 1674495"/>
                <a:gd name="connsiteX0" fmla="*/ 823949 w 849176"/>
                <a:gd name="connsiteY0" fmla="*/ 1465944 h 1561299"/>
                <a:gd name="connsiteX1" fmla="*/ 243381 w 849176"/>
                <a:gd name="connsiteY1" fmla="*/ 1465943 h 1561299"/>
                <a:gd name="connsiteX2" fmla="*/ 11148 w 849176"/>
                <a:gd name="connsiteY2" fmla="*/ 653143 h 1561299"/>
                <a:gd name="connsiteX3" fmla="*/ 461093 w 849176"/>
                <a:gd name="connsiteY3" fmla="*/ 333829 h 1561299"/>
                <a:gd name="connsiteX4" fmla="*/ 838465 w 849176"/>
                <a:gd name="connsiteY4" fmla="*/ 0 h 1561299"/>
                <a:gd name="connsiteX0" fmla="*/ 697790 w 720857"/>
                <a:gd name="connsiteY0" fmla="*/ 1465944 h 1547746"/>
                <a:gd name="connsiteX1" fmla="*/ 117222 w 720857"/>
                <a:gd name="connsiteY1" fmla="*/ 1465943 h 1547746"/>
                <a:gd name="connsiteX2" fmla="*/ 15618 w 720857"/>
                <a:gd name="connsiteY2" fmla="*/ 870857 h 1547746"/>
                <a:gd name="connsiteX3" fmla="*/ 334934 w 720857"/>
                <a:gd name="connsiteY3" fmla="*/ 333829 h 1547746"/>
                <a:gd name="connsiteX4" fmla="*/ 712306 w 720857"/>
                <a:gd name="connsiteY4" fmla="*/ 0 h 1547746"/>
                <a:gd name="connsiteX0" fmla="*/ 401584 w 714936"/>
                <a:gd name="connsiteY0" fmla="*/ 1233716 h 1478343"/>
                <a:gd name="connsiteX1" fmla="*/ 111301 w 714936"/>
                <a:gd name="connsiteY1" fmla="*/ 1465943 h 1478343"/>
                <a:gd name="connsiteX2" fmla="*/ 9697 w 714936"/>
                <a:gd name="connsiteY2" fmla="*/ 870857 h 1478343"/>
                <a:gd name="connsiteX3" fmla="*/ 329013 w 714936"/>
                <a:gd name="connsiteY3" fmla="*/ 333829 h 1478343"/>
                <a:gd name="connsiteX4" fmla="*/ 706385 w 714936"/>
                <a:gd name="connsiteY4" fmla="*/ 0 h 1478343"/>
                <a:gd name="connsiteX0" fmla="*/ 401584 w 714936"/>
                <a:gd name="connsiteY0" fmla="*/ 1233716 h 1474229"/>
                <a:gd name="connsiteX1" fmla="*/ 111301 w 714936"/>
                <a:gd name="connsiteY1" fmla="*/ 1465943 h 1474229"/>
                <a:gd name="connsiteX2" fmla="*/ 9697 w 714936"/>
                <a:gd name="connsiteY2" fmla="*/ 870857 h 1474229"/>
                <a:gd name="connsiteX3" fmla="*/ 329013 w 714936"/>
                <a:gd name="connsiteY3" fmla="*/ 333829 h 1474229"/>
                <a:gd name="connsiteX4" fmla="*/ 706385 w 714936"/>
                <a:gd name="connsiteY4" fmla="*/ 0 h 1474229"/>
                <a:gd name="connsiteX0" fmla="*/ 407089 w 720441"/>
                <a:gd name="connsiteY0" fmla="*/ 1233716 h 1234454"/>
                <a:gd name="connsiteX1" fmla="*/ 87778 w 720441"/>
                <a:gd name="connsiteY1" fmla="*/ 1175657 h 1234454"/>
                <a:gd name="connsiteX2" fmla="*/ 15202 w 720441"/>
                <a:gd name="connsiteY2" fmla="*/ 870857 h 1234454"/>
                <a:gd name="connsiteX3" fmla="*/ 334518 w 720441"/>
                <a:gd name="connsiteY3" fmla="*/ 333829 h 1234454"/>
                <a:gd name="connsiteX4" fmla="*/ 711890 w 720441"/>
                <a:gd name="connsiteY4" fmla="*/ 0 h 1234454"/>
                <a:gd name="connsiteX0" fmla="*/ 407089 w 721918"/>
                <a:gd name="connsiteY0" fmla="*/ 1233716 h 1234454"/>
                <a:gd name="connsiteX1" fmla="*/ 87778 w 721918"/>
                <a:gd name="connsiteY1" fmla="*/ 1175657 h 1234454"/>
                <a:gd name="connsiteX2" fmla="*/ 15202 w 721918"/>
                <a:gd name="connsiteY2" fmla="*/ 870857 h 1234454"/>
                <a:gd name="connsiteX3" fmla="*/ 334518 w 721918"/>
                <a:gd name="connsiteY3" fmla="*/ 333829 h 1234454"/>
                <a:gd name="connsiteX4" fmla="*/ 711890 w 721918"/>
                <a:gd name="connsiteY4" fmla="*/ 0 h 1234454"/>
                <a:gd name="connsiteX0" fmla="*/ 407089 w 721918"/>
                <a:gd name="connsiteY0" fmla="*/ 1233716 h 1234454"/>
                <a:gd name="connsiteX1" fmla="*/ 87778 w 721918"/>
                <a:gd name="connsiteY1" fmla="*/ 1175657 h 1234454"/>
                <a:gd name="connsiteX2" fmla="*/ 15202 w 721918"/>
                <a:gd name="connsiteY2" fmla="*/ 870857 h 1234454"/>
                <a:gd name="connsiteX3" fmla="*/ 334518 w 721918"/>
                <a:gd name="connsiteY3" fmla="*/ 522514 h 1234454"/>
                <a:gd name="connsiteX4" fmla="*/ 711890 w 721918"/>
                <a:gd name="connsiteY4" fmla="*/ 0 h 1234454"/>
                <a:gd name="connsiteX0" fmla="*/ 407089 w 720441"/>
                <a:gd name="connsiteY0" fmla="*/ 1074059 h 1074797"/>
                <a:gd name="connsiteX1" fmla="*/ 87778 w 720441"/>
                <a:gd name="connsiteY1" fmla="*/ 1016000 h 1074797"/>
                <a:gd name="connsiteX2" fmla="*/ 15202 w 720441"/>
                <a:gd name="connsiteY2" fmla="*/ 711200 h 1074797"/>
                <a:gd name="connsiteX3" fmla="*/ 334518 w 720441"/>
                <a:gd name="connsiteY3" fmla="*/ 362857 h 1074797"/>
                <a:gd name="connsiteX4" fmla="*/ 711890 w 720441"/>
                <a:gd name="connsiteY4" fmla="*/ 0 h 1074797"/>
                <a:gd name="connsiteX0" fmla="*/ 407089 w 706210"/>
                <a:gd name="connsiteY0" fmla="*/ 914402 h 915140"/>
                <a:gd name="connsiteX1" fmla="*/ 87778 w 706210"/>
                <a:gd name="connsiteY1" fmla="*/ 856343 h 915140"/>
                <a:gd name="connsiteX2" fmla="*/ 15202 w 706210"/>
                <a:gd name="connsiteY2" fmla="*/ 551543 h 915140"/>
                <a:gd name="connsiteX3" fmla="*/ 334518 w 706210"/>
                <a:gd name="connsiteY3" fmla="*/ 203200 h 915140"/>
                <a:gd name="connsiteX4" fmla="*/ 697375 w 706210"/>
                <a:gd name="connsiteY4" fmla="*/ 0 h 915140"/>
                <a:gd name="connsiteX0" fmla="*/ 407089 w 706210"/>
                <a:gd name="connsiteY0" fmla="*/ 914402 h 915140"/>
                <a:gd name="connsiteX1" fmla="*/ 87778 w 706210"/>
                <a:gd name="connsiteY1" fmla="*/ 856343 h 915140"/>
                <a:gd name="connsiteX2" fmla="*/ 15202 w 706210"/>
                <a:gd name="connsiteY2" fmla="*/ 551543 h 915140"/>
                <a:gd name="connsiteX3" fmla="*/ 334518 w 706210"/>
                <a:gd name="connsiteY3" fmla="*/ 261257 h 915140"/>
                <a:gd name="connsiteX4" fmla="*/ 697375 w 706210"/>
                <a:gd name="connsiteY4" fmla="*/ 0 h 915140"/>
                <a:gd name="connsiteX0" fmla="*/ 407089 w 707348"/>
                <a:gd name="connsiteY0" fmla="*/ 914402 h 915140"/>
                <a:gd name="connsiteX1" fmla="*/ 87778 w 707348"/>
                <a:gd name="connsiteY1" fmla="*/ 856343 h 915140"/>
                <a:gd name="connsiteX2" fmla="*/ 15202 w 707348"/>
                <a:gd name="connsiteY2" fmla="*/ 551543 h 915140"/>
                <a:gd name="connsiteX3" fmla="*/ 334518 w 707348"/>
                <a:gd name="connsiteY3" fmla="*/ 261257 h 915140"/>
                <a:gd name="connsiteX4" fmla="*/ 697375 w 707348"/>
                <a:gd name="connsiteY4" fmla="*/ 0 h 915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348" h="915140">
                  <a:moveTo>
                    <a:pt x="407089" y="914402"/>
                  </a:moveTo>
                  <a:cubicBezTo>
                    <a:pt x="274042" y="916820"/>
                    <a:pt x="153092" y="916819"/>
                    <a:pt x="87778" y="856343"/>
                  </a:cubicBezTo>
                  <a:cubicBezTo>
                    <a:pt x="22464" y="795867"/>
                    <a:pt x="-25921" y="650724"/>
                    <a:pt x="15202" y="551543"/>
                  </a:cubicBezTo>
                  <a:cubicBezTo>
                    <a:pt x="56325" y="452362"/>
                    <a:pt x="177280" y="309638"/>
                    <a:pt x="334518" y="261257"/>
                  </a:cubicBezTo>
                  <a:cubicBezTo>
                    <a:pt x="491756" y="212876"/>
                    <a:pt x="762689" y="200780"/>
                    <a:pt x="697375" y="0"/>
                  </a:cubicBezTo>
                </a:path>
              </a:pathLst>
            </a:cu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1128933" y="4047709"/>
              <a:ext cx="555418" cy="201010"/>
            </a:xfrm>
            <a:prstGeom prst="rect">
              <a:avLst/>
            </a:prstGeom>
            <a:solidFill>
              <a:srgbClr val="D06666"/>
            </a:solidFill>
            <a:ln>
              <a:noFill/>
            </a:ln>
            <a:scene3d>
              <a:camera prst="orthographicFront">
                <a:rot lat="1182192" lon="20883419" rev="15900000"/>
              </a:camera>
              <a:lightRig rig="threePt" dir="t">
                <a:rot lat="0" lon="0" rev="21594000"/>
              </a:lightRig>
            </a:scene3d>
            <a:sp3d extrusionH="8509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1545821" y="3950141"/>
              <a:ext cx="321303" cy="321303"/>
            </a:xfrm>
            <a:prstGeom prst="ellipse">
              <a:avLst/>
            </a:prstGeom>
            <a:noFill/>
            <a:ln>
              <a:solidFill>
                <a:srgbClr val="F0D0EB"/>
              </a:solidFill>
            </a:ln>
            <a:scene3d>
              <a:camera prst="orthographicFront">
                <a:rot lat="1181010" lon="17362338" rev="240000"/>
              </a:camera>
              <a:lightRig rig="threePt" dir="t"/>
            </a:scene3d>
            <a:sp3d extrusionH="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5"/>
            <p:cNvSpPr>
              <a:spLocks noChangeArrowheads="1"/>
            </p:cNvSpPr>
            <p:nvPr/>
          </p:nvSpPr>
          <p:spPr bwMode="auto">
            <a:xfrm>
              <a:off x="912056" y="4437617"/>
              <a:ext cx="1070426" cy="314831"/>
            </a:xfrm>
            <a:prstGeom prst="rect">
              <a:avLst/>
            </a:prstGeom>
            <a:noFill/>
            <a:ln w="9525">
              <a:noFill/>
              <a:miter lim="800000"/>
              <a:headEnd/>
              <a:tailEnd/>
            </a:ln>
          </p:spPr>
          <p:txBody>
            <a:bodyPr anchor="ctr"/>
            <a:lstStyle/>
            <a:p>
              <a:pPr algn="ctr" eaLnBrk="1" hangingPunct="1">
                <a:defRPr/>
              </a:pPr>
              <a:r>
                <a:rPr lang="en-US" altLang="zh-TW" sz="1050" b="1" dirty="0" smtClean="0">
                  <a:ea typeface="PMingLiU" pitchFamily="18" charset="-120"/>
                  <a:cs typeface="Calibri" pitchFamily="34" charset="0"/>
                </a:rPr>
                <a:t>Photodetector</a:t>
              </a:r>
              <a:endParaRPr lang="en-US" altLang="zh-TW" sz="1050" b="1" dirty="0">
                <a:ea typeface="PMingLiU" pitchFamily="18" charset="-120"/>
                <a:cs typeface="Calibri" pitchFamily="34" charset="0"/>
              </a:endParaRPr>
            </a:p>
          </p:txBody>
        </p:sp>
        <p:sp>
          <p:nvSpPr>
            <p:cNvPr id="18" name="Rectangle 15"/>
            <p:cNvSpPr>
              <a:spLocks noChangeArrowheads="1"/>
            </p:cNvSpPr>
            <p:nvPr/>
          </p:nvSpPr>
          <p:spPr bwMode="auto">
            <a:xfrm>
              <a:off x="1076968" y="2548629"/>
              <a:ext cx="818561" cy="314831"/>
            </a:xfrm>
            <a:prstGeom prst="rect">
              <a:avLst/>
            </a:prstGeom>
            <a:noFill/>
            <a:ln w="9525">
              <a:noFill/>
              <a:miter lim="800000"/>
              <a:headEnd/>
              <a:tailEnd/>
            </a:ln>
          </p:spPr>
          <p:txBody>
            <a:bodyPr anchor="ctr"/>
            <a:lstStyle/>
            <a:p>
              <a:pPr algn="ctr" eaLnBrk="1" hangingPunct="1">
                <a:defRPr/>
              </a:pPr>
              <a:r>
                <a:rPr lang="en-US" altLang="zh-TW" sz="1050" b="1" dirty="0" smtClean="0">
                  <a:ea typeface="PMingLiU" pitchFamily="18" charset="-120"/>
                  <a:cs typeface="Calibri" pitchFamily="34" charset="0"/>
                </a:rPr>
                <a:t>Digitizer</a:t>
              </a:r>
              <a:endParaRPr lang="en-US" altLang="zh-TW" sz="1050" b="1" dirty="0">
                <a:ea typeface="PMingLiU" pitchFamily="18" charset="-120"/>
                <a:cs typeface="Calibri" pitchFamily="34" charset="0"/>
              </a:endParaRPr>
            </a:p>
          </p:txBody>
        </p:sp>
        <p:sp>
          <p:nvSpPr>
            <p:cNvPr id="19" name="Freeform 18"/>
            <p:cNvSpPr/>
            <p:nvPr/>
          </p:nvSpPr>
          <p:spPr>
            <a:xfrm>
              <a:off x="1145301" y="3034491"/>
              <a:ext cx="310254" cy="225279"/>
            </a:xfrm>
            <a:custGeom>
              <a:avLst/>
              <a:gdLst>
                <a:gd name="connsiteX0" fmla="*/ 0 w 449943"/>
                <a:gd name="connsiteY0" fmla="*/ 275772 h 392369"/>
                <a:gd name="connsiteX1" fmla="*/ 14514 w 449943"/>
                <a:gd name="connsiteY1" fmla="*/ 203200 h 392369"/>
                <a:gd name="connsiteX2" fmla="*/ 43543 w 449943"/>
                <a:gd name="connsiteY2" fmla="*/ 0 h 392369"/>
                <a:gd name="connsiteX3" fmla="*/ 72571 w 449943"/>
                <a:gd name="connsiteY3" fmla="*/ 87086 h 392369"/>
                <a:gd name="connsiteX4" fmla="*/ 101600 w 449943"/>
                <a:gd name="connsiteY4" fmla="*/ 290286 h 392369"/>
                <a:gd name="connsiteX5" fmla="*/ 145143 w 449943"/>
                <a:gd name="connsiteY5" fmla="*/ 203200 h 392369"/>
                <a:gd name="connsiteX6" fmla="*/ 188686 w 449943"/>
                <a:gd name="connsiteY6" fmla="*/ 116114 h 392369"/>
                <a:gd name="connsiteX7" fmla="*/ 203200 w 449943"/>
                <a:gd name="connsiteY7" fmla="*/ 275772 h 392369"/>
                <a:gd name="connsiteX8" fmla="*/ 217714 w 449943"/>
                <a:gd name="connsiteY8" fmla="*/ 232229 h 392369"/>
                <a:gd name="connsiteX9" fmla="*/ 275771 w 449943"/>
                <a:gd name="connsiteY9" fmla="*/ 145143 h 392369"/>
                <a:gd name="connsiteX10" fmla="*/ 319314 w 449943"/>
                <a:gd name="connsiteY10" fmla="*/ 348343 h 392369"/>
                <a:gd name="connsiteX11" fmla="*/ 362857 w 449943"/>
                <a:gd name="connsiteY11" fmla="*/ 377372 h 392369"/>
                <a:gd name="connsiteX12" fmla="*/ 449943 w 449943"/>
                <a:gd name="connsiteY12" fmla="*/ 391886 h 392369"/>
                <a:gd name="connsiteX0" fmla="*/ 0 w 493486"/>
                <a:gd name="connsiteY0" fmla="*/ 391886 h 392369"/>
                <a:gd name="connsiteX1" fmla="*/ 58057 w 493486"/>
                <a:gd name="connsiteY1" fmla="*/ 203200 h 392369"/>
                <a:gd name="connsiteX2" fmla="*/ 87086 w 493486"/>
                <a:gd name="connsiteY2" fmla="*/ 0 h 392369"/>
                <a:gd name="connsiteX3" fmla="*/ 116114 w 493486"/>
                <a:gd name="connsiteY3" fmla="*/ 87086 h 392369"/>
                <a:gd name="connsiteX4" fmla="*/ 145143 w 493486"/>
                <a:gd name="connsiteY4" fmla="*/ 290286 h 392369"/>
                <a:gd name="connsiteX5" fmla="*/ 188686 w 493486"/>
                <a:gd name="connsiteY5" fmla="*/ 203200 h 392369"/>
                <a:gd name="connsiteX6" fmla="*/ 232229 w 493486"/>
                <a:gd name="connsiteY6" fmla="*/ 116114 h 392369"/>
                <a:gd name="connsiteX7" fmla="*/ 246743 w 493486"/>
                <a:gd name="connsiteY7" fmla="*/ 275772 h 392369"/>
                <a:gd name="connsiteX8" fmla="*/ 261257 w 493486"/>
                <a:gd name="connsiteY8" fmla="*/ 232229 h 392369"/>
                <a:gd name="connsiteX9" fmla="*/ 319314 w 493486"/>
                <a:gd name="connsiteY9" fmla="*/ 145143 h 392369"/>
                <a:gd name="connsiteX10" fmla="*/ 362857 w 493486"/>
                <a:gd name="connsiteY10" fmla="*/ 348343 h 392369"/>
                <a:gd name="connsiteX11" fmla="*/ 406400 w 493486"/>
                <a:gd name="connsiteY11" fmla="*/ 377372 h 392369"/>
                <a:gd name="connsiteX12" fmla="*/ 493486 w 493486"/>
                <a:gd name="connsiteY12" fmla="*/ 391886 h 3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3486" h="392369">
                  <a:moveTo>
                    <a:pt x="0" y="391886"/>
                  </a:moveTo>
                  <a:cubicBezTo>
                    <a:pt x="4838" y="367695"/>
                    <a:pt x="43543" y="268514"/>
                    <a:pt x="58057" y="203200"/>
                  </a:cubicBezTo>
                  <a:cubicBezTo>
                    <a:pt x="72571" y="137886"/>
                    <a:pt x="87086" y="0"/>
                    <a:pt x="87086" y="0"/>
                  </a:cubicBezTo>
                  <a:cubicBezTo>
                    <a:pt x="96762" y="29029"/>
                    <a:pt x="111083" y="56904"/>
                    <a:pt x="116114" y="87086"/>
                  </a:cubicBezTo>
                  <a:cubicBezTo>
                    <a:pt x="137042" y="212647"/>
                    <a:pt x="126979" y="144970"/>
                    <a:pt x="145143" y="290286"/>
                  </a:cubicBezTo>
                  <a:cubicBezTo>
                    <a:pt x="228333" y="165499"/>
                    <a:pt x="128594" y="323383"/>
                    <a:pt x="188686" y="203200"/>
                  </a:cubicBezTo>
                  <a:cubicBezTo>
                    <a:pt x="244959" y="90654"/>
                    <a:pt x="195745" y="225561"/>
                    <a:pt x="232229" y="116114"/>
                  </a:cubicBezTo>
                  <a:cubicBezTo>
                    <a:pt x="237067" y="169333"/>
                    <a:pt x="233783" y="223929"/>
                    <a:pt x="246743" y="275772"/>
                  </a:cubicBezTo>
                  <a:cubicBezTo>
                    <a:pt x="250454" y="290615"/>
                    <a:pt x="253827" y="245603"/>
                    <a:pt x="261257" y="232229"/>
                  </a:cubicBezTo>
                  <a:cubicBezTo>
                    <a:pt x="278200" y="201731"/>
                    <a:pt x="319314" y="145143"/>
                    <a:pt x="319314" y="145143"/>
                  </a:cubicBezTo>
                  <a:cubicBezTo>
                    <a:pt x="401251" y="268047"/>
                    <a:pt x="275493" y="64409"/>
                    <a:pt x="362857" y="348343"/>
                  </a:cubicBezTo>
                  <a:cubicBezTo>
                    <a:pt x="367987" y="365016"/>
                    <a:pt x="390798" y="369571"/>
                    <a:pt x="406400" y="377372"/>
                  </a:cubicBezTo>
                  <a:cubicBezTo>
                    <a:pt x="444607" y="396476"/>
                    <a:pt x="452768" y="391886"/>
                    <a:pt x="493486" y="391886"/>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5"/>
            <p:cNvSpPr>
              <a:spLocks noChangeArrowheads="1"/>
            </p:cNvSpPr>
            <p:nvPr/>
          </p:nvSpPr>
          <p:spPr bwMode="auto">
            <a:xfrm>
              <a:off x="886924" y="4805891"/>
              <a:ext cx="1095559" cy="537718"/>
            </a:xfrm>
            <a:prstGeom prst="rect">
              <a:avLst/>
            </a:prstGeom>
            <a:noFill/>
            <a:ln w="9525">
              <a:noFill/>
              <a:miter lim="800000"/>
              <a:headEnd/>
              <a:tailEnd/>
            </a:ln>
          </p:spPr>
          <p:txBody>
            <a:bodyPr anchor="ctr"/>
            <a:lstStyle/>
            <a:p>
              <a:pPr algn="ctr" eaLnBrk="1" hangingPunct="1">
                <a:defRPr/>
              </a:pPr>
              <a:r>
                <a:rPr lang="en-US" altLang="zh-TW" sz="1400" b="1" dirty="0" smtClean="0">
                  <a:solidFill>
                    <a:srgbClr val="00B050"/>
                  </a:solidFill>
                  <a:ea typeface="PMingLiU" pitchFamily="18" charset="-120"/>
                  <a:cs typeface="Calibri" pitchFamily="34" charset="0"/>
                </a:rPr>
                <a:t>Single-Pixel Detection</a:t>
              </a:r>
              <a:endParaRPr lang="en-US" altLang="zh-TW" sz="1400" b="1" dirty="0">
                <a:solidFill>
                  <a:srgbClr val="00B050"/>
                </a:solidFill>
                <a:ea typeface="PMingLiU" pitchFamily="18" charset="-120"/>
                <a:cs typeface="Calibri" pitchFamily="34" charset="0"/>
              </a:endParaRPr>
            </a:p>
          </p:txBody>
        </p:sp>
        <p:grpSp>
          <p:nvGrpSpPr>
            <p:cNvPr id="21" name="Group 20"/>
            <p:cNvGrpSpPr/>
            <p:nvPr/>
          </p:nvGrpSpPr>
          <p:grpSpPr>
            <a:xfrm flipH="1">
              <a:off x="1721614" y="4085124"/>
              <a:ext cx="818559" cy="75559"/>
              <a:chOff x="507857" y="7424114"/>
              <a:chExt cx="818559" cy="75559"/>
            </a:xfrm>
          </p:grpSpPr>
          <p:sp>
            <p:nvSpPr>
              <p:cNvPr id="22" name="Oval 21"/>
              <p:cNvSpPr/>
              <p:nvPr/>
            </p:nvSpPr>
            <p:spPr bwMode="auto">
              <a:xfrm flipH="1">
                <a:off x="507857" y="7424114"/>
                <a:ext cx="377797" cy="75559"/>
              </a:xfrm>
              <a:prstGeom prst="ellipse">
                <a:avLst/>
              </a:prstGeom>
              <a:gradFill flip="none" rotWithShape="1">
                <a:gsLst>
                  <a:gs pos="0">
                    <a:srgbClr val="FFF200"/>
                  </a:gs>
                  <a:gs pos="45000">
                    <a:srgbClr val="FF7A00"/>
                  </a:gs>
                  <a:gs pos="100000">
                    <a:srgbClr val="FF0300"/>
                  </a:gs>
                </a:gsLst>
                <a:lin ang="10800000" scaled="0"/>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23" name="Oval 22"/>
              <p:cNvSpPr/>
              <p:nvPr/>
            </p:nvSpPr>
            <p:spPr bwMode="auto">
              <a:xfrm flipH="1">
                <a:off x="948619" y="7424114"/>
                <a:ext cx="377797" cy="75559"/>
              </a:xfrm>
              <a:prstGeom prst="ellipse">
                <a:avLst/>
              </a:prstGeom>
              <a:gradFill flip="none" rotWithShape="1">
                <a:gsLst>
                  <a:gs pos="0">
                    <a:srgbClr val="FFF200"/>
                  </a:gs>
                  <a:gs pos="45000">
                    <a:srgbClr val="FF7A00"/>
                  </a:gs>
                  <a:gs pos="100000">
                    <a:srgbClr val="FF0300"/>
                  </a:gs>
                </a:gsLst>
                <a:lin ang="10800000" scaled="0"/>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grpSp>
        <p:sp>
          <p:nvSpPr>
            <p:cNvPr id="24" name="Rounded Rectangle 23"/>
            <p:cNvSpPr/>
            <p:nvPr/>
          </p:nvSpPr>
          <p:spPr bwMode="auto">
            <a:xfrm>
              <a:off x="2985846" y="5154709"/>
              <a:ext cx="3840941" cy="1007460"/>
            </a:xfrm>
            <a:prstGeom prst="roundRect">
              <a:avLst/>
            </a:prstGeom>
            <a:solidFill>
              <a:srgbClr val="F3FFFA"/>
            </a:solidFill>
            <a:ln>
              <a:solidFill>
                <a:srgbClr val="A0C4B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Narrow" pitchFamily="34" charset="0"/>
                <a:cs typeface="Calibri" pitchFamily="34" charset="0"/>
              </a:endParaRPr>
            </a:p>
          </p:txBody>
        </p:sp>
        <p:sp>
          <p:nvSpPr>
            <p:cNvPr id="25" name="Oval 24"/>
            <p:cNvSpPr/>
            <p:nvPr/>
          </p:nvSpPr>
          <p:spPr bwMode="auto">
            <a:xfrm>
              <a:off x="3048812" y="5343608"/>
              <a:ext cx="503730" cy="440764"/>
            </a:xfrm>
            <a:prstGeom prst="ellipse">
              <a:avLst/>
            </a:prstGeom>
            <a:solidFill>
              <a:srgbClr val="FFFF00">
                <a:alpha val="50000"/>
              </a:srgbClr>
            </a:solidFill>
            <a:ln w="9525" cap="flat" cmpd="sng" algn="ctr">
              <a:noFill/>
              <a:prstDash val="solid"/>
              <a:round/>
              <a:headEnd type="none" w="med" len="med"/>
              <a:tailEnd type="none" w="med" len="med"/>
            </a:ln>
            <a:effectLst/>
            <a:scene3d>
              <a:camera prst="isometricRightUp">
                <a:rot lat="0" lon="14999999" rev="10799999"/>
              </a:camera>
              <a:lightRig rig="balanced" dir="t"/>
            </a:scene3d>
            <a:sp3d extrusionH="1524000" prstMaterial="matte">
              <a:bevelT w="38100" h="38100"/>
              <a:bevelB w="38100" h="38100"/>
              <a:contourClr>
                <a:schemeClr val="bg1"/>
              </a:contourClr>
            </a:sp3d>
          </p:spPr>
          <p:txBody>
            <a:bodyPr/>
            <a:lstStyle/>
            <a:p>
              <a:pPr>
                <a:defRPr/>
              </a:pPr>
              <a:endParaRPr lang="en-US" sz="1400" b="1" dirty="0">
                <a:latin typeface="Arial Narrow" pitchFamily="34" charset="0"/>
                <a:cs typeface="Calibri" pitchFamily="34" charset="0"/>
              </a:endParaRPr>
            </a:p>
          </p:txBody>
        </p:sp>
        <p:sp>
          <p:nvSpPr>
            <p:cNvPr id="26" name="Oval 25"/>
            <p:cNvSpPr>
              <a:spLocks noChangeAspect="1"/>
            </p:cNvSpPr>
            <p:nvPr/>
          </p:nvSpPr>
          <p:spPr bwMode="auto">
            <a:xfrm rot="18900000">
              <a:off x="2444042" y="5368117"/>
              <a:ext cx="494571" cy="453357"/>
            </a:xfrm>
            <a:prstGeom prst="ellipse">
              <a:avLst/>
            </a:prstGeom>
            <a:solidFill>
              <a:schemeClr val="bg1">
                <a:lumMod val="95000"/>
                <a:alpha val="65000"/>
              </a:schemeClr>
            </a:solidFill>
            <a:ln w="9525" cap="flat" cmpd="sng" algn="ctr">
              <a:noFill/>
              <a:prstDash val="solid"/>
              <a:round/>
              <a:headEnd type="none" w="med" len="med"/>
              <a:tailEnd type="none" w="med" len="med"/>
            </a:ln>
            <a:effectLst/>
            <a:scene3d>
              <a:camera prst="orthographicFront">
                <a:rot lat="0" lon="6600000" rev="0"/>
              </a:camera>
              <a:lightRig rig="threePt" dir="t">
                <a:rot lat="0" lon="0" rev="9600000"/>
              </a:lightRig>
            </a:scene3d>
            <a:sp3d extrusionH="63500" prstMaterial="matte">
              <a:bevelT w="25400" h="25400"/>
              <a:bevelB w="25400" h="25400"/>
            </a:sp3d>
          </p:spPr>
          <p:txBody>
            <a:bodyPr/>
            <a:lstStyle/>
            <a:p>
              <a:pPr>
                <a:defRPr/>
              </a:pPr>
              <a:endParaRPr lang="en-US" sz="1400" dirty="0">
                <a:latin typeface="Arial Narrow" pitchFamily="34" charset="0"/>
                <a:cs typeface="Calibri" pitchFamily="34" charset="0"/>
              </a:endParaRPr>
            </a:p>
          </p:txBody>
        </p:sp>
        <p:sp>
          <p:nvSpPr>
            <p:cNvPr id="27" name="Oval 26"/>
            <p:cNvSpPr>
              <a:spLocks noChangeAspect="1"/>
            </p:cNvSpPr>
            <p:nvPr/>
          </p:nvSpPr>
          <p:spPr bwMode="auto">
            <a:xfrm rot="2700000">
              <a:off x="2444042" y="2975400"/>
              <a:ext cx="494571" cy="453357"/>
            </a:xfrm>
            <a:prstGeom prst="ellipse">
              <a:avLst/>
            </a:prstGeom>
            <a:solidFill>
              <a:schemeClr val="bg1">
                <a:lumMod val="95000"/>
                <a:alpha val="65000"/>
              </a:schemeClr>
            </a:solidFill>
            <a:ln w="9525" cap="flat" cmpd="sng" algn="ctr">
              <a:noFill/>
              <a:prstDash val="solid"/>
              <a:round/>
              <a:headEnd type="none" w="med" len="med"/>
              <a:tailEnd type="none" w="med" len="med"/>
            </a:ln>
            <a:effectLst/>
            <a:scene3d>
              <a:camera prst="orthographicFront">
                <a:rot lat="0" lon="6600000" rev="0"/>
              </a:camera>
              <a:lightRig rig="threePt" dir="t">
                <a:rot lat="0" lon="0" rev="16800000"/>
              </a:lightRig>
            </a:scene3d>
            <a:sp3d extrusionH="63500" prstMaterial="matte">
              <a:bevelT w="25400" h="25400"/>
              <a:bevelB w="25400" h="25400"/>
            </a:sp3d>
          </p:spPr>
          <p:txBody>
            <a:bodyPr/>
            <a:lstStyle/>
            <a:p>
              <a:pPr>
                <a:defRPr/>
              </a:pPr>
              <a:endParaRPr lang="en-US" sz="1400" dirty="0">
                <a:latin typeface="Arial Narrow" pitchFamily="34" charset="0"/>
                <a:cs typeface="Calibri" pitchFamily="34" charset="0"/>
              </a:endParaRPr>
            </a:p>
          </p:txBody>
        </p:sp>
        <p:sp>
          <p:nvSpPr>
            <p:cNvPr id="28" name="Rounded Rectangle 27"/>
            <p:cNvSpPr/>
            <p:nvPr/>
          </p:nvSpPr>
          <p:spPr bwMode="auto">
            <a:xfrm>
              <a:off x="2985846" y="2300239"/>
              <a:ext cx="3840941" cy="2644582"/>
            </a:xfrm>
            <a:prstGeom prst="roundRect">
              <a:avLst>
                <a:gd name="adj" fmla="val 8315"/>
              </a:avLst>
            </a:prstGeom>
            <a:solidFill>
              <a:srgbClr val="F3FFFA"/>
            </a:solidFill>
            <a:ln>
              <a:solidFill>
                <a:srgbClr val="A0C4B3"/>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Narrow" pitchFamily="34" charset="0"/>
                <a:cs typeface="Calibri" pitchFamily="34" charset="0"/>
              </a:endParaRPr>
            </a:p>
          </p:txBody>
        </p:sp>
        <p:grpSp>
          <p:nvGrpSpPr>
            <p:cNvPr id="29" name="Group 129"/>
            <p:cNvGrpSpPr/>
            <p:nvPr/>
          </p:nvGrpSpPr>
          <p:grpSpPr>
            <a:xfrm>
              <a:off x="5831920" y="2678037"/>
              <a:ext cx="680035" cy="302238"/>
              <a:chOff x="6858000" y="2057400"/>
              <a:chExt cx="1828800" cy="381000"/>
            </a:xfrm>
            <a:scene3d>
              <a:camera prst="isometricOffAxis2Top">
                <a:rot lat="1800000" lon="17400000" rev="6000000"/>
              </a:camera>
              <a:lightRig rig="threePt" dir="t">
                <a:rot lat="0" lon="0" rev="14400000"/>
              </a:lightRig>
            </a:scene3d>
          </p:grpSpPr>
          <p:sp>
            <p:nvSpPr>
              <p:cNvPr id="30" name="Rectangle 29"/>
              <p:cNvSpPr/>
              <p:nvPr/>
            </p:nvSpPr>
            <p:spPr bwMode="auto">
              <a:xfrm>
                <a:off x="6858000" y="2362200"/>
                <a:ext cx="1828800" cy="76200"/>
              </a:xfrm>
              <a:prstGeom prst="rect">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latin typeface="Arial Narrow" pitchFamily="34" charset="0"/>
                  <a:cs typeface="Calibri" pitchFamily="34" charset="0"/>
                </a:endParaRPr>
              </a:p>
            </p:txBody>
          </p:sp>
          <p:sp>
            <p:nvSpPr>
              <p:cNvPr id="31" name="Isosceles Triangle 30"/>
              <p:cNvSpPr/>
              <p:nvPr/>
            </p:nvSpPr>
            <p:spPr bwMode="auto">
              <a:xfrm>
                <a:off x="68580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latin typeface="Arial Narrow" pitchFamily="34" charset="0"/>
                  <a:cs typeface="Calibri" pitchFamily="34" charset="0"/>
                </a:endParaRPr>
              </a:p>
            </p:txBody>
          </p:sp>
          <p:sp>
            <p:nvSpPr>
              <p:cNvPr id="32" name="Isosceles Triangle 31"/>
              <p:cNvSpPr/>
              <p:nvPr/>
            </p:nvSpPr>
            <p:spPr bwMode="auto">
              <a:xfrm>
                <a:off x="70866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latin typeface="Arial Narrow" pitchFamily="34" charset="0"/>
                  <a:cs typeface="Calibri" pitchFamily="34" charset="0"/>
                </a:endParaRPr>
              </a:p>
            </p:txBody>
          </p:sp>
          <p:sp>
            <p:nvSpPr>
              <p:cNvPr id="33" name="Isosceles Triangle 32"/>
              <p:cNvSpPr/>
              <p:nvPr/>
            </p:nvSpPr>
            <p:spPr bwMode="auto">
              <a:xfrm>
                <a:off x="73152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latin typeface="Arial Narrow" pitchFamily="34" charset="0"/>
                  <a:cs typeface="Calibri" pitchFamily="34" charset="0"/>
                </a:endParaRPr>
              </a:p>
            </p:txBody>
          </p:sp>
          <p:sp>
            <p:nvSpPr>
              <p:cNvPr id="34" name="Isosceles Triangle 33"/>
              <p:cNvSpPr/>
              <p:nvPr/>
            </p:nvSpPr>
            <p:spPr bwMode="auto">
              <a:xfrm>
                <a:off x="75438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latin typeface="Arial Narrow" pitchFamily="34" charset="0"/>
                  <a:cs typeface="Calibri" pitchFamily="34" charset="0"/>
                </a:endParaRPr>
              </a:p>
            </p:txBody>
          </p:sp>
          <p:sp>
            <p:nvSpPr>
              <p:cNvPr id="35" name="Isosceles Triangle 34"/>
              <p:cNvSpPr/>
              <p:nvPr/>
            </p:nvSpPr>
            <p:spPr bwMode="auto">
              <a:xfrm>
                <a:off x="77724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latin typeface="Arial Narrow" pitchFamily="34" charset="0"/>
                  <a:cs typeface="Calibri" pitchFamily="34" charset="0"/>
                </a:endParaRPr>
              </a:p>
            </p:txBody>
          </p:sp>
          <p:sp>
            <p:nvSpPr>
              <p:cNvPr id="36" name="Isosceles Triangle 35"/>
              <p:cNvSpPr/>
              <p:nvPr/>
            </p:nvSpPr>
            <p:spPr bwMode="auto">
              <a:xfrm>
                <a:off x="80010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latin typeface="Arial Narrow" pitchFamily="34" charset="0"/>
                  <a:cs typeface="Calibri" pitchFamily="34" charset="0"/>
                </a:endParaRPr>
              </a:p>
            </p:txBody>
          </p:sp>
          <p:sp>
            <p:nvSpPr>
              <p:cNvPr id="37" name="Isosceles Triangle 36"/>
              <p:cNvSpPr/>
              <p:nvPr/>
            </p:nvSpPr>
            <p:spPr bwMode="auto">
              <a:xfrm>
                <a:off x="82296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latin typeface="Arial Narrow" pitchFamily="34" charset="0"/>
                  <a:cs typeface="Calibri" pitchFamily="34" charset="0"/>
                </a:endParaRPr>
              </a:p>
            </p:txBody>
          </p:sp>
          <p:sp>
            <p:nvSpPr>
              <p:cNvPr id="38" name="Isosceles Triangle 37"/>
              <p:cNvSpPr/>
              <p:nvPr/>
            </p:nvSpPr>
            <p:spPr bwMode="auto">
              <a:xfrm>
                <a:off x="84582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latin typeface="Arial Narrow" pitchFamily="34" charset="0"/>
                  <a:cs typeface="Calibri" pitchFamily="34" charset="0"/>
                </a:endParaRPr>
              </a:p>
            </p:txBody>
          </p:sp>
        </p:grpSp>
        <p:sp>
          <p:nvSpPr>
            <p:cNvPr id="39" name="Oval 38"/>
            <p:cNvSpPr/>
            <p:nvPr/>
          </p:nvSpPr>
          <p:spPr bwMode="auto">
            <a:xfrm>
              <a:off x="6323057" y="5582879"/>
              <a:ext cx="75559" cy="75559"/>
            </a:xfrm>
            <a:prstGeom prst="ellipse">
              <a:avLst/>
            </a:prstGeom>
            <a:gradFill flip="none" rotWithShape="1">
              <a:gsLst>
                <a:gs pos="0">
                  <a:srgbClr val="FFF200"/>
                </a:gs>
                <a:gs pos="45000">
                  <a:srgbClr val="FF7A00"/>
                </a:gs>
                <a:gs pos="100000">
                  <a:srgbClr val="FF0300"/>
                </a:gs>
              </a:gsLst>
              <a:lin ang="14400000" scaled="0"/>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40" name="Oval 39"/>
            <p:cNvSpPr/>
            <p:nvPr/>
          </p:nvSpPr>
          <p:spPr bwMode="auto">
            <a:xfrm flipH="1">
              <a:off x="4245171" y="3118800"/>
              <a:ext cx="377797" cy="75559"/>
            </a:xfrm>
            <a:prstGeom prst="ellipse">
              <a:avLst/>
            </a:prstGeom>
            <a:gradFill flip="none" rotWithShape="1">
              <a:gsLst>
                <a:gs pos="0">
                  <a:srgbClr val="FFF200"/>
                </a:gs>
                <a:gs pos="45000">
                  <a:srgbClr val="FF7A00"/>
                </a:gs>
                <a:gs pos="100000">
                  <a:srgbClr val="FF0300"/>
                </a:gs>
              </a:gsLst>
              <a:lin ang="10800000" scaled="0"/>
              <a:tileRect/>
            </a:gradFill>
            <a:ln w="9525" cap="flat" cmpd="sng" algn="ctr">
              <a:noFill/>
              <a:prstDash val="solid"/>
              <a:round/>
              <a:headEnd type="none" w="med" len="med"/>
              <a:tailEnd type="none" w="med" len="med"/>
            </a:ln>
            <a:effectLst/>
            <a:scene3d>
              <a:camera prst="orthographicFront">
                <a:rot lat="0" lon="0" rev="480000"/>
              </a:camera>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41" name="Rectangle 40"/>
            <p:cNvSpPr/>
            <p:nvPr/>
          </p:nvSpPr>
          <p:spPr bwMode="auto">
            <a:xfrm>
              <a:off x="3237711" y="3118800"/>
              <a:ext cx="377797" cy="377797"/>
            </a:xfrm>
            <a:prstGeom prst="rect">
              <a:avLst/>
            </a:prstGeom>
            <a:solidFill>
              <a:srgbClr val="FFFFE7"/>
            </a:solidFill>
            <a:ln>
              <a:noFill/>
              <a:headEnd type="none" w="med" len="med"/>
              <a:tailEnd type="none" w="med" len="med"/>
            </a:ln>
            <a:scene3d>
              <a:camera prst="obliqueTopRight"/>
              <a:lightRig rig="threePt" dir="t">
                <a:rot lat="0" lon="0" rev="3600000"/>
              </a:lightRig>
            </a:scene3d>
            <a:sp3d extrusionH="508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400" b="1" dirty="0">
                <a:solidFill>
                  <a:schemeClr val="tx1"/>
                </a:solidFill>
                <a:latin typeface="Arial Narrow" pitchFamily="34" charset="0"/>
                <a:cs typeface="Calibri" pitchFamily="34" charset="0"/>
              </a:endParaRPr>
            </a:p>
          </p:txBody>
        </p:sp>
        <p:sp>
          <p:nvSpPr>
            <p:cNvPr id="42" name="Oval 41"/>
            <p:cNvSpPr/>
            <p:nvPr/>
          </p:nvSpPr>
          <p:spPr bwMode="auto">
            <a:xfrm rot="16200000" flipV="1">
              <a:off x="2519896" y="4831482"/>
              <a:ext cx="377797" cy="75559"/>
            </a:xfrm>
            <a:prstGeom prst="ellipse">
              <a:avLst/>
            </a:prstGeom>
            <a:gradFill>
              <a:gsLst>
                <a:gs pos="0">
                  <a:srgbClr val="FFF200"/>
                </a:gs>
                <a:gs pos="45000">
                  <a:srgbClr val="FF7A00"/>
                </a:gs>
                <a:gs pos="100000">
                  <a:srgbClr val="FF0300"/>
                </a:gs>
              </a:gsLst>
              <a:lin ang="0" scaled="0"/>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43" name="Oval 42"/>
            <p:cNvSpPr/>
            <p:nvPr/>
          </p:nvSpPr>
          <p:spPr bwMode="auto">
            <a:xfrm flipH="1">
              <a:off x="3804407" y="3181767"/>
              <a:ext cx="377797" cy="75559"/>
            </a:xfrm>
            <a:prstGeom prst="ellipse">
              <a:avLst/>
            </a:prstGeom>
            <a:gradFill flip="none" rotWithShape="1">
              <a:gsLst>
                <a:gs pos="0">
                  <a:srgbClr val="FFF200"/>
                </a:gs>
                <a:gs pos="45000">
                  <a:srgbClr val="FF7A00"/>
                </a:gs>
                <a:gs pos="100000">
                  <a:srgbClr val="FF0300"/>
                </a:gs>
              </a:gsLst>
              <a:lin ang="10800000" scaled="0"/>
              <a:tileRect/>
            </a:gradFill>
            <a:ln w="9525" cap="flat" cmpd="sng" algn="ctr">
              <a:noFill/>
              <a:prstDash val="solid"/>
              <a:round/>
              <a:headEnd type="none" w="med" len="med"/>
              <a:tailEnd type="none" w="med" len="med"/>
            </a:ln>
            <a:effectLst/>
            <a:scene3d>
              <a:camera prst="orthographicFront">
                <a:rot lat="0" lon="0" rev="480000"/>
              </a:camera>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44" name="Rectangle 63"/>
            <p:cNvSpPr>
              <a:spLocks noChangeArrowheads="1"/>
            </p:cNvSpPr>
            <p:nvPr/>
          </p:nvSpPr>
          <p:spPr bwMode="auto">
            <a:xfrm>
              <a:off x="2985846" y="2615070"/>
              <a:ext cx="1133392" cy="314831"/>
            </a:xfrm>
            <a:prstGeom prst="rect">
              <a:avLst/>
            </a:prstGeom>
            <a:noFill/>
            <a:ln w="9525">
              <a:noFill/>
              <a:miter lim="800000"/>
              <a:headEnd/>
              <a:tailEnd/>
            </a:ln>
          </p:spPr>
          <p:txBody>
            <a:bodyPr anchor="ctr"/>
            <a:lstStyle/>
            <a:p>
              <a:pPr algn="ctr" eaLnBrk="1" hangingPunct="1">
                <a:defRPr/>
              </a:pPr>
              <a:r>
                <a:rPr lang="en-US" altLang="zh-TW" sz="1050" b="1" dirty="0">
                  <a:ea typeface="PMingLiU" pitchFamily="18" charset="-120"/>
                  <a:cs typeface="Calibri" pitchFamily="34" charset="0"/>
                </a:rPr>
                <a:t>Acousto-Optic Deflector (AOD)</a:t>
              </a:r>
            </a:p>
          </p:txBody>
        </p:sp>
        <p:sp>
          <p:nvSpPr>
            <p:cNvPr id="45" name="Arc 44"/>
            <p:cNvSpPr/>
            <p:nvPr/>
          </p:nvSpPr>
          <p:spPr bwMode="auto">
            <a:xfrm>
              <a:off x="3489577" y="2866935"/>
              <a:ext cx="480118" cy="818561"/>
            </a:xfrm>
            <a:prstGeom prst="arc">
              <a:avLst>
                <a:gd name="adj1" fmla="val 17788660"/>
                <a:gd name="adj2" fmla="val 3870358"/>
              </a:avLst>
            </a:prstGeom>
            <a:ln>
              <a:solidFill>
                <a:srgbClr val="00B050"/>
              </a:solidFill>
              <a:headEnd type="arrow" w="med" len="med"/>
              <a:tailEnd type="arrow" w="med" len="med"/>
            </a:ln>
          </p:spPr>
          <p:style>
            <a:lnRef idx="2">
              <a:schemeClr val="accent4"/>
            </a:lnRef>
            <a:fillRef idx="0">
              <a:schemeClr val="accent4"/>
            </a:fillRef>
            <a:effectRef idx="1">
              <a:schemeClr val="accent4"/>
            </a:effectRef>
            <a:fontRef idx="minor">
              <a:schemeClr val="tx1"/>
            </a:fontRef>
          </p:style>
          <p:txBody>
            <a:bodyPr/>
            <a:lstStyle/>
            <a:p>
              <a:pPr>
                <a:defRPr/>
              </a:pPr>
              <a:endParaRPr lang="en-US" sz="1400" b="1" dirty="0">
                <a:latin typeface="Arial Narrow" pitchFamily="34" charset="0"/>
                <a:cs typeface="Calibri" pitchFamily="34" charset="0"/>
              </a:endParaRPr>
            </a:p>
          </p:txBody>
        </p:sp>
        <p:sp>
          <p:nvSpPr>
            <p:cNvPr id="46" name="Rectangle 15"/>
            <p:cNvSpPr>
              <a:spLocks noChangeArrowheads="1"/>
            </p:cNvSpPr>
            <p:nvPr/>
          </p:nvSpPr>
          <p:spPr bwMode="auto">
            <a:xfrm>
              <a:off x="4371104" y="2426172"/>
              <a:ext cx="818561" cy="251865"/>
            </a:xfrm>
            <a:prstGeom prst="rect">
              <a:avLst/>
            </a:prstGeom>
            <a:noFill/>
            <a:ln w="9525">
              <a:noFill/>
              <a:miter lim="800000"/>
              <a:headEnd/>
              <a:tailEnd/>
            </a:ln>
          </p:spPr>
          <p:txBody>
            <a:bodyPr anchor="ctr"/>
            <a:lstStyle/>
            <a:p>
              <a:pPr algn="ctr" eaLnBrk="1" hangingPunct="1">
                <a:defRPr/>
              </a:pPr>
              <a:r>
                <a:rPr lang="en-US" altLang="zh-TW" sz="1050" b="1" dirty="0">
                  <a:ea typeface="PMingLiU" pitchFamily="18" charset="-120"/>
                  <a:cs typeface="Calibri" pitchFamily="34" charset="0"/>
                </a:rPr>
                <a:t>Cylindrical </a:t>
              </a:r>
              <a:r>
                <a:rPr lang="en-US" altLang="zh-TW" sz="1050" b="1" dirty="0" smtClean="0">
                  <a:ea typeface="PMingLiU" pitchFamily="18" charset="-120"/>
                  <a:cs typeface="Calibri" pitchFamily="34" charset="0"/>
                </a:rPr>
                <a:t>Lens</a:t>
              </a:r>
              <a:endParaRPr lang="en-US" altLang="zh-TW" sz="1050" b="1" dirty="0">
                <a:ea typeface="PMingLiU" pitchFamily="18" charset="-120"/>
                <a:cs typeface="Calibri" pitchFamily="34" charset="0"/>
              </a:endParaRPr>
            </a:p>
          </p:txBody>
        </p:sp>
        <p:sp>
          <p:nvSpPr>
            <p:cNvPr id="47" name="Rectangle 15"/>
            <p:cNvSpPr>
              <a:spLocks noChangeArrowheads="1"/>
            </p:cNvSpPr>
            <p:nvPr/>
          </p:nvSpPr>
          <p:spPr bwMode="auto">
            <a:xfrm>
              <a:off x="7330517" y="4755923"/>
              <a:ext cx="629662" cy="251865"/>
            </a:xfrm>
            <a:prstGeom prst="rect">
              <a:avLst/>
            </a:prstGeom>
            <a:noFill/>
            <a:ln w="9525">
              <a:noFill/>
              <a:miter lim="800000"/>
              <a:headEnd/>
              <a:tailEnd/>
            </a:ln>
          </p:spPr>
          <p:txBody>
            <a:bodyPr anchor="ctr"/>
            <a:lstStyle/>
            <a:p>
              <a:pPr algn="ctr" eaLnBrk="1" hangingPunct="1">
                <a:defRPr/>
              </a:pPr>
              <a:r>
                <a:rPr lang="en-US" altLang="zh-TW" sz="1050" b="1" dirty="0" smtClean="0">
                  <a:ea typeface="PMingLiU" pitchFamily="18" charset="-120"/>
                  <a:cs typeface="Calibri" pitchFamily="34" charset="0"/>
                </a:rPr>
                <a:t>Target</a:t>
              </a:r>
              <a:endParaRPr lang="en-US" altLang="zh-TW" sz="1050" b="1" dirty="0">
                <a:ea typeface="PMingLiU" pitchFamily="18" charset="-120"/>
                <a:cs typeface="Calibri" pitchFamily="34" charset="0"/>
              </a:endParaRPr>
            </a:p>
          </p:txBody>
        </p:sp>
        <p:cxnSp>
          <p:nvCxnSpPr>
            <p:cNvPr id="48" name="Straight Connector 93"/>
            <p:cNvCxnSpPr>
              <a:cxnSpLocks noChangeShapeType="1"/>
            </p:cNvCxnSpPr>
            <p:nvPr/>
          </p:nvCxnSpPr>
          <p:spPr bwMode="auto">
            <a:xfrm rot="10800000">
              <a:off x="3300677" y="3181767"/>
              <a:ext cx="251865" cy="0"/>
            </a:xfrm>
            <a:prstGeom prst="line">
              <a:avLst/>
            </a:prstGeom>
            <a:ln>
              <a:solidFill>
                <a:srgbClr val="E0E4BA"/>
              </a:solidFill>
              <a:headEnd/>
              <a:tailEnd/>
            </a:ln>
          </p:spPr>
          <p:style>
            <a:lnRef idx="2">
              <a:schemeClr val="dk1"/>
            </a:lnRef>
            <a:fillRef idx="0">
              <a:schemeClr val="dk1"/>
            </a:fillRef>
            <a:effectRef idx="1">
              <a:schemeClr val="dk1"/>
            </a:effectRef>
            <a:fontRef idx="minor">
              <a:schemeClr val="tx1"/>
            </a:fontRef>
          </p:style>
        </p:cxnSp>
        <p:cxnSp>
          <p:nvCxnSpPr>
            <p:cNvPr id="49" name="Straight Connector 93"/>
            <p:cNvCxnSpPr>
              <a:cxnSpLocks noChangeShapeType="1"/>
            </p:cNvCxnSpPr>
            <p:nvPr/>
          </p:nvCxnSpPr>
          <p:spPr bwMode="auto">
            <a:xfrm rot="10800000">
              <a:off x="3300677" y="3257326"/>
              <a:ext cx="251865" cy="0"/>
            </a:xfrm>
            <a:prstGeom prst="line">
              <a:avLst/>
            </a:prstGeom>
            <a:ln>
              <a:solidFill>
                <a:srgbClr val="E0E4BA"/>
              </a:solidFill>
              <a:headEnd/>
              <a:tailEnd/>
            </a:ln>
          </p:spPr>
          <p:style>
            <a:lnRef idx="2">
              <a:schemeClr val="dk1"/>
            </a:lnRef>
            <a:fillRef idx="0">
              <a:schemeClr val="dk1"/>
            </a:fillRef>
            <a:effectRef idx="1">
              <a:schemeClr val="dk1"/>
            </a:effectRef>
            <a:fontRef idx="minor">
              <a:schemeClr val="tx1"/>
            </a:fontRef>
          </p:style>
        </p:cxnSp>
        <p:cxnSp>
          <p:nvCxnSpPr>
            <p:cNvPr id="50" name="Straight Connector 93"/>
            <p:cNvCxnSpPr>
              <a:cxnSpLocks noChangeShapeType="1"/>
            </p:cNvCxnSpPr>
            <p:nvPr/>
          </p:nvCxnSpPr>
          <p:spPr bwMode="auto">
            <a:xfrm rot="10800000">
              <a:off x="3300677" y="3332886"/>
              <a:ext cx="251865" cy="0"/>
            </a:xfrm>
            <a:prstGeom prst="line">
              <a:avLst/>
            </a:prstGeom>
            <a:ln>
              <a:solidFill>
                <a:srgbClr val="E0E4BA"/>
              </a:solidFill>
              <a:headEnd/>
              <a:tailEnd/>
            </a:ln>
          </p:spPr>
          <p:style>
            <a:lnRef idx="2">
              <a:schemeClr val="dk1"/>
            </a:lnRef>
            <a:fillRef idx="0">
              <a:schemeClr val="dk1"/>
            </a:fillRef>
            <a:effectRef idx="1">
              <a:schemeClr val="dk1"/>
            </a:effectRef>
            <a:fontRef idx="minor">
              <a:schemeClr val="tx1"/>
            </a:fontRef>
          </p:style>
        </p:cxnSp>
        <p:cxnSp>
          <p:nvCxnSpPr>
            <p:cNvPr id="51" name="Straight Connector 93"/>
            <p:cNvCxnSpPr>
              <a:cxnSpLocks noChangeShapeType="1"/>
            </p:cNvCxnSpPr>
            <p:nvPr/>
          </p:nvCxnSpPr>
          <p:spPr bwMode="auto">
            <a:xfrm rot="10800000">
              <a:off x="3300677" y="3408445"/>
              <a:ext cx="251865" cy="0"/>
            </a:xfrm>
            <a:prstGeom prst="line">
              <a:avLst/>
            </a:prstGeom>
            <a:ln>
              <a:solidFill>
                <a:srgbClr val="E0E4BA"/>
              </a:solidFill>
              <a:headEnd/>
              <a:tailEnd/>
            </a:ln>
          </p:spPr>
          <p:style>
            <a:lnRef idx="2">
              <a:schemeClr val="dk1"/>
            </a:lnRef>
            <a:fillRef idx="0">
              <a:schemeClr val="dk1"/>
            </a:fillRef>
            <a:effectRef idx="1">
              <a:schemeClr val="dk1"/>
            </a:effectRef>
            <a:fontRef idx="minor">
              <a:schemeClr val="tx1"/>
            </a:fontRef>
          </p:style>
        </p:cxnSp>
        <p:sp>
          <p:nvSpPr>
            <p:cNvPr id="52" name="Flowchart: Delay 51"/>
            <p:cNvSpPr/>
            <p:nvPr/>
          </p:nvSpPr>
          <p:spPr bwMode="auto">
            <a:xfrm>
              <a:off x="4560002" y="2929902"/>
              <a:ext cx="188899" cy="755595"/>
            </a:xfrm>
            <a:prstGeom prst="flowChartDelay">
              <a:avLst/>
            </a:prstGeom>
            <a:solidFill>
              <a:srgbClr val="66FFFF">
                <a:alpha val="60000"/>
              </a:srgbClr>
            </a:solidFill>
            <a:ln w="9525" cap="flat" cmpd="sng" algn="ctr">
              <a:noFill/>
              <a:prstDash val="solid"/>
              <a:round/>
              <a:headEnd type="none" w="med" len="med"/>
              <a:tailEnd type="none" w="med" len="med"/>
            </a:ln>
            <a:effectLst/>
            <a:scene3d>
              <a:camera prst="obliqueTopRight"/>
              <a:lightRig rig="chilly" dir="t">
                <a:rot lat="0" lon="0" rev="0"/>
              </a:lightRig>
            </a:scene3d>
            <a:sp3d extrusionH="825500">
              <a:bevelT w="38100" h="38100"/>
              <a:bevelB w="38100" h="38100"/>
            </a:sp3d>
          </p:spPr>
          <p:txBody>
            <a:bodyPr/>
            <a:lstStyle/>
            <a:p>
              <a:pPr>
                <a:defRPr/>
              </a:pPr>
              <a:endParaRPr lang="en-US" sz="1400" b="1" dirty="0">
                <a:latin typeface="Arial Narrow" pitchFamily="34" charset="0"/>
                <a:cs typeface="Calibri" pitchFamily="34" charset="0"/>
              </a:endParaRPr>
            </a:p>
          </p:txBody>
        </p:sp>
        <p:sp>
          <p:nvSpPr>
            <p:cNvPr id="53" name="Oval 52"/>
            <p:cNvSpPr/>
            <p:nvPr/>
          </p:nvSpPr>
          <p:spPr bwMode="auto">
            <a:xfrm flipH="1">
              <a:off x="4811867" y="3055834"/>
              <a:ext cx="377797" cy="75559"/>
            </a:xfrm>
            <a:prstGeom prst="ellipse">
              <a:avLst/>
            </a:prstGeom>
            <a:gradFill flip="none" rotWithShape="1">
              <a:gsLst>
                <a:gs pos="0">
                  <a:srgbClr val="FFF200"/>
                </a:gs>
                <a:gs pos="45000">
                  <a:srgbClr val="FF7A00"/>
                </a:gs>
                <a:gs pos="100000">
                  <a:srgbClr val="FF0300"/>
                </a:gs>
              </a:gsLst>
              <a:lin ang="10800000" scaled="0"/>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54" name="Rectangle 15"/>
            <p:cNvSpPr>
              <a:spLocks noChangeArrowheads="1"/>
            </p:cNvSpPr>
            <p:nvPr/>
          </p:nvSpPr>
          <p:spPr bwMode="auto">
            <a:xfrm>
              <a:off x="3363644" y="3622530"/>
              <a:ext cx="1007460" cy="377797"/>
            </a:xfrm>
            <a:prstGeom prst="rect">
              <a:avLst/>
            </a:prstGeom>
            <a:noFill/>
            <a:ln w="9525">
              <a:noFill/>
              <a:miter lim="800000"/>
              <a:headEnd/>
              <a:tailEnd/>
            </a:ln>
          </p:spPr>
          <p:txBody>
            <a:bodyPr anchor="ctr"/>
            <a:lstStyle/>
            <a:p>
              <a:pPr algn="ctr" eaLnBrk="1" hangingPunct="1">
                <a:defRPr/>
              </a:pPr>
              <a:r>
                <a:rPr lang="en-US" altLang="zh-TW" sz="1050" b="1" dirty="0">
                  <a:solidFill>
                    <a:srgbClr val="00B050"/>
                  </a:solidFill>
                  <a:ea typeface="PMingLiU" pitchFamily="18" charset="-120"/>
                  <a:cs typeface="Calibri" pitchFamily="34" charset="0"/>
                </a:rPr>
                <a:t>Vertical </a:t>
              </a:r>
              <a:r>
                <a:rPr lang="en-US" altLang="zh-TW" sz="1050" b="1" dirty="0" smtClean="0">
                  <a:solidFill>
                    <a:srgbClr val="00B050"/>
                  </a:solidFill>
                  <a:ea typeface="PMingLiU" pitchFamily="18" charset="-120"/>
                  <a:cs typeface="Calibri" pitchFamily="34" charset="0"/>
                </a:rPr>
                <a:t>Scan (Slow Axis)</a:t>
              </a:r>
              <a:endParaRPr lang="en-US" altLang="zh-TW" sz="1050" b="1" dirty="0">
                <a:solidFill>
                  <a:srgbClr val="00B050"/>
                </a:solidFill>
                <a:ea typeface="PMingLiU" pitchFamily="18" charset="-120"/>
                <a:cs typeface="Calibri" pitchFamily="34" charset="0"/>
              </a:endParaRPr>
            </a:p>
          </p:txBody>
        </p:sp>
        <p:sp>
          <p:nvSpPr>
            <p:cNvPr id="55" name="Rectangle 15"/>
            <p:cNvSpPr>
              <a:spLocks noChangeArrowheads="1"/>
            </p:cNvSpPr>
            <p:nvPr/>
          </p:nvSpPr>
          <p:spPr bwMode="auto">
            <a:xfrm>
              <a:off x="5458855" y="4523547"/>
              <a:ext cx="1133392" cy="440764"/>
            </a:xfrm>
            <a:prstGeom prst="rect">
              <a:avLst/>
            </a:prstGeom>
            <a:noFill/>
            <a:ln w="9525">
              <a:noFill/>
              <a:miter lim="800000"/>
              <a:headEnd/>
              <a:tailEnd/>
            </a:ln>
          </p:spPr>
          <p:txBody>
            <a:bodyPr anchor="ctr"/>
            <a:lstStyle/>
            <a:p>
              <a:pPr algn="ctr" eaLnBrk="1" hangingPunct="1">
                <a:defRPr/>
              </a:pPr>
              <a:r>
                <a:rPr lang="en-US" altLang="zh-TW" sz="1050" b="1" dirty="0">
                  <a:solidFill>
                    <a:srgbClr val="00B050"/>
                  </a:solidFill>
                  <a:ea typeface="PMingLiU" pitchFamily="18" charset="-120"/>
                  <a:cs typeface="Calibri" pitchFamily="34" charset="0"/>
                </a:rPr>
                <a:t>Horizontal </a:t>
              </a:r>
              <a:r>
                <a:rPr lang="en-US" altLang="zh-TW" sz="1050" b="1" dirty="0" smtClean="0">
                  <a:solidFill>
                    <a:srgbClr val="00B050"/>
                  </a:solidFill>
                  <a:ea typeface="PMingLiU" pitchFamily="18" charset="-120"/>
                  <a:cs typeface="Calibri" pitchFamily="34" charset="0"/>
                </a:rPr>
                <a:t>Scan (Fast Axis)</a:t>
              </a:r>
              <a:endParaRPr lang="en-US" altLang="zh-TW" sz="1050" b="1" dirty="0">
                <a:solidFill>
                  <a:srgbClr val="00B050"/>
                </a:solidFill>
                <a:ea typeface="PMingLiU" pitchFamily="18" charset="-120"/>
                <a:cs typeface="Calibri" pitchFamily="34" charset="0"/>
              </a:endParaRPr>
            </a:p>
          </p:txBody>
        </p:sp>
        <p:sp>
          <p:nvSpPr>
            <p:cNvPr id="56" name="Oval 55"/>
            <p:cNvSpPr/>
            <p:nvPr/>
          </p:nvSpPr>
          <p:spPr bwMode="auto">
            <a:xfrm flipH="1">
              <a:off x="5252629" y="3055834"/>
              <a:ext cx="377797" cy="75559"/>
            </a:xfrm>
            <a:prstGeom prst="ellipse">
              <a:avLst/>
            </a:prstGeom>
            <a:gradFill flip="none" rotWithShape="1">
              <a:gsLst>
                <a:gs pos="0">
                  <a:srgbClr val="FFF200"/>
                </a:gs>
                <a:gs pos="45000">
                  <a:srgbClr val="FF7A00"/>
                </a:gs>
                <a:gs pos="100000">
                  <a:srgbClr val="FF0300"/>
                </a:gs>
              </a:gsLst>
              <a:lin ang="10800000" scaled="0"/>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57" name="Oval 56"/>
            <p:cNvSpPr/>
            <p:nvPr/>
          </p:nvSpPr>
          <p:spPr bwMode="auto">
            <a:xfrm flipH="1">
              <a:off x="5693395" y="3055834"/>
              <a:ext cx="377797" cy="75559"/>
            </a:xfrm>
            <a:prstGeom prst="ellipse">
              <a:avLst/>
            </a:prstGeom>
            <a:gradFill flip="none" rotWithShape="1">
              <a:gsLst>
                <a:gs pos="0">
                  <a:srgbClr val="FFF200"/>
                </a:gs>
                <a:gs pos="45000">
                  <a:srgbClr val="FF7A00"/>
                </a:gs>
                <a:gs pos="100000">
                  <a:srgbClr val="FF0300"/>
                </a:gs>
              </a:gsLst>
              <a:lin ang="10800000" scaled="0"/>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58" name="Rectangle 15"/>
            <p:cNvSpPr>
              <a:spLocks noChangeArrowheads="1"/>
            </p:cNvSpPr>
            <p:nvPr/>
          </p:nvSpPr>
          <p:spPr bwMode="auto">
            <a:xfrm>
              <a:off x="5945260" y="2363205"/>
              <a:ext cx="881527" cy="377797"/>
            </a:xfrm>
            <a:prstGeom prst="rect">
              <a:avLst/>
            </a:prstGeom>
            <a:noFill/>
            <a:ln w="9525">
              <a:noFill/>
              <a:miter lim="800000"/>
              <a:headEnd/>
              <a:tailEnd/>
            </a:ln>
          </p:spPr>
          <p:txBody>
            <a:bodyPr anchor="ctr"/>
            <a:lstStyle/>
            <a:p>
              <a:pPr algn="ctr" eaLnBrk="1" hangingPunct="1">
                <a:defRPr/>
              </a:pPr>
              <a:r>
                <a:rPr lang="en-US" altLang="zh-TW" sz="1050" b="1" dirty="0">
                  <a:ea typeface="PMingLiU" pitchFamily="18" charset="-120"/>
                  <a:cs typeface="Calibri" pitchFamily="34" charset="0"/>
                </a:rPr>
                <a:t>Diffraction </a:t>
              </a:r>
              <a:r>
                <a:rPr lang="en-US" altLang="zh-TW" sz="1050" b="1" dirty="0" smtClean="0">
                  <a:ea typeface="PMingLiU" pitchFamily="18" charset="-120"/>
                  <a:cs typeface="Calibri" pitchFamily="34" charset="0"/>
                </a:rPr>
                <a:t>Grating</a:t>
              </a:r>
              <a:endParaRPr lang="en-US" altLang="zh-TW" sz="1050" b="1" dirty="0">
                <a:ea typeface="PMingLiU" pitchFamily="18" charset="-120"/>
                <a:cs typeface="Calibri" pitchFamily="34" charset="0"/>
              </a:endParaRPr>
            </a:p>
          </p:txBody>
        </p:sp>
        <p:sp>
          <p:nvSpPr>
            <p:cNvPr id="59" name="Rectangle 15"/>
            <p:cNvSpPr>
              <a:spLocks noChangeArrowheads="1"/>
            </p:cNvSpPr>
            <p:nvPr/>
          </p:nvSpPr>
          <p:spPr bwMode="auto">
            <a:xfrm>
              <a:off x="3930340" y="4315159"/>
              <a:ext cx="881527" cy="251865"/>
            </a:xfrm>
            <a:prstGeom prst="rect">
              <a:avLst/>
            </a:prstGeom>
            <a:noFill/>
            <a:ln w="9525">
              <a:noFill/>
              <a:miter lim="800000"/>
              <a:headEnd/>
              <a:tailEnd/>
            </a:ln>
          </p:spPr>
          <p:txBody>
            <a:bodyPr anchor="ctr"/>
            <a:lstStyle/>
            <a:p>
              <a:pPr algn="ctr" eaLnBrk="1" hangingPunct="1">
                <a:defRPr/>
              </a:pPr>
              <a:r>
                <a:rPr lang="en-US" altLang="zh-TW" sz="1050" b="1" dirty="0">
                  <a:ea typeface="PMingLiU" pitchFamily="18" charset="-120"/>
                  <a:cs typeface="Calibri" pitchFamily="34" charset="0"/>
                </a:rPr>
                <a:t>Diffraction </a:t>
              </a:r>
              <a:r>
                <a:rPr lang="en-US" altLang="zh-TW" sz="1050" b="1" dirty="0" smtClean="0">
                  <a:ea typeface="PMingLiU" pitchFamily="18" charset="-120"/>
                  <a:cs typeface="Calibri" pitchFamily="34" charset="0"/>
                </a:rPr>
                <a:t>Grating</a:t>
              </a:r>
              <a:endParaRPr lang="en-US" altLang="zh-TW" sz="1050" b="1" dirty="0">
                <a:ea typeface="PMingLiU" pitchFamily="18" charset="-120"/>
                <a:cs typeface="Calibri" pitchFamily="34" charset="0"/>
              </a:endParaRPr>
            </a:p>
          </p:txBody>
        </p:sp>
        <p:cxnSp>
          <p:nvCxnSpPr>
            <p:cNvPr id="60" name="Straight Arrow Connector 59"/>
            <p:cNvCxnSpPr/>
            <p:nvPr/>
          </p:nvCxnSpPr>
          <p:spPr bwMode="auto">
            <a:xfrm flipH="1" flipV="1">
              <a:off x="5736295" y="4362399"/>
              <a:ext cx="578512" cy="176887"/>
            </a:xfrm>
            <a:prstGeom prst="straightConnector1">
              <a:avLst/>
            </a:prstGeom>
            <a:ln>
              <a:solidFill>
                <a:srgbClr val="00B050"/>
              </a:solidFill>
              <a:headEnd type="arrow" w="med" len="med"/>
              <a:tailEnd type="arrow" w="med" len="med"/>
            </a:ln>
          </p:spPr>
          <p:style>
            <a:lnRef idx="2">
              <a:schemeClr val="dk1"/>
            </a:lnRef>
            <a:fillRef idx="0">
              <a:schemeClr val="dk1"/>
            </a:fillRef>
            <a:effectRef idx="1">
              <a:schemeClr val="dk1"/>
            </a:effectRef>
            <a:fontRef idx="minor">
              <a:schemeClr val="tx1"/>
            </a:fontRef>
          </p:style>
        </p:cxnSp>
        <p:sp>
          <p:nvSpPr>
            <p:cNvPr id="61" name="Oval 60"/>
            <p:cNvSpPr/>
            <p:nvPr/>
          </p:nvSpPr>
          <p:spPr bwMode="auto">
            <a:xfrm rot="10800000">
              <a:off x="2796947" y="5511518"/>
              <a:ext cx="377797" cy="75559"/>
            </a:xfrm>
            <a:prstGeom prst="ellipse">
              <a:avLst/>
            </a:prstGeom>
            <a:gradFill>
              <a:gsLst>
                <a:gs pos="0">
                  <a:srgbClr val="FFF200"/>
                </a:gs>
                <a:gs pos="45000">
                  <a:srgbClr val="FF7A00"/>
                </a:gs>
                <a:gs pos="100000">
                  <a:srgbClr val="FF0300"/>
                </a:gs>
              </a:gsLst>
              <a:lin ang="0" scaled="0"/>
            </a:gradFill>
            <a:ln w="9525" cap="flat" cmpd="sng" algn="ctr">
              <a:noFill/>
              <a:prstDash val="solid"/>
              <a:round/>
              <a:headEnd type="none" w="med" len="med"/>
              <a:tailEnd type="none" w="med" len="med"/>
            </a:ln>
            <a:effectLst/>
            <a:scene3d>
              <a:camera prst="orthographicFront"/>
              <a:lightRig rig="threePt" dir="t">
                <a:rot lat="0" lon="0" rev="0"/>
              </a:lightRig>
            </a:scene3d>
            <a:sp3d>
              <a:bevelT/>
            </a:sp3d>
          </p:spPr>
          <p:txBody>
            <a:bodyPr/>
            <a:lstStyle/>
            <a:p>
              <a:pPr>
                <a:defRPr/>
              </a:pPr>
              <a:endParaRPr lang="en-US" sz="1400" b="1" dirty="0">
                <a:latin typeface="Arial Narrow" pitchFamily="34" charset="0"/>
                <a:cs typeface="Calibri" pitchFamily="34" charset="0"/>
              </a:endParaRPr>
            </a:p>
          </p:txBody>
        </p:sp>
        <p:sp>
          <p:nvSpPr>
            <p:cNvPr id="62" name="Oval 61"/>
            <p:cNvSpPr/>
            <p:nvPr/>
          </p:nvSpPr>
          <p:spPr bwMode="auto">
            <a:xfrm flipH="1" flipV="1">
              <a:off x="4748901" y="5519913"/>
              <a:ext cx="125932" cy="75559"/>
            </a:xfrm>
            <a:prstGeom prst="ellipse">
              <a:avLst/>
            </a:prstGeom>
            <a:gradFill>
              <a:gsLst>
                <a:gs pos="0">
                  <a:srgbClr val="FFF200"/>
                </a:gs>
                <a:gs pos="45000">
                  <a:srgbClr val="FF7A00"/>
                </a:gs>
                <a:gs pos="100000">
                  <a:srgbClr val="FF0300"/>
                </a:gs>
              </a:gsLst>
              <a:lin ang="0" scaled="0"/>
            </a:gradFill>
            <a:ln w="9525" cap="flat" cmpd="sng" algn="ctr">
              <a:noFill/>
              <a:prstDash val="solid"/>
              <a:round/>
              <a:headEnd type="none" w="med" len="med"/>
              <a:tailEnd type="none" w="med" len="med"/>
            </a:ln>
            <a:effectLst/>
            <a:scene3d>
              <a:camera prst="orthographicFront"/>
              <a:lightRig rig="threePt" dir="t">
                <a:rot lat="0" lon="0" rev="0"/>
              </a:lightRig>
            </a:scene3d>
            <a:sp3d>
              <a:bevelT/>
            </a:sp3d>
          </p:spPr>
          <p:txBody>
            <a:bodyPr/>
            <a:lstStyle/>
            <a:p>
              <a:pPr>
                <a:defRPr/>
              </a:pPr>
              <a:endParaRPr lang="en-US" sz="1400" b="1" dirty="0">
                <a:latin typeface="Arial Narrow" pitchFamily="34" charset="0"/>
                <a:cs typeface="Calibri" pitchFamily="34" charset="0"/>
              </a:endParaRPr>
            </a:p>
          </p:txBody>
        </p:sp>
        <p:sp>
          <p:nvSpPr>
            <p:cNvPr id="63" name="Oval 62"/>
            <p:cNvSpPr/>
            <p:nvPr/>
          </p:nvSpPr>
          <p:spPr bwMode="auto">
            <a:xfrm>
              <a:off x="5252631" y="5708812"/>
              <a:ext cx="75559" cy="75559"/>
            </a:xfrm>
            <a:prstGeom prst="ellipse">
              <a:avLst/>
            </a:prstGeom>
            <a:gradFill flip="none" rotWithShape="1">
              <a:gsLst>
                <a:gs pos="0">
                  <a:srgbClr val="FFF200"/>
                </a:gs>
                <a:gs pos="45000">
                  <a:srgbClr val="FF7A00"/>
                </a:gs>
                <a:gs pos="100000">
                  <a:srgbClr val="FF0300"/>
                </a:gs>
              </a:gsLst>
              <a:lin ang="18000000" scaled="0"/>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64" name="Rectangle 15"/>
            <p:cNvSpPr>
              <a:spLocks noChangeArrowheads="1"/>
            </p:cNvSpPr>
            <p:nvPr/>
          </p:nvSpPr>
          <p:spPr bwMode="auto">
            <a:xfrm>
              <a:off x="3293708" y="5784371"/>
              <a:ext cx="1322291" cy="251865"/>
            </a:xfrm>
            <a:prstGeom prst="rect">
              <a:avLst/>
            </a:prstGeom>
            <a:noFill/>
            <a:ln w="9525">
              <a:noFill/>
              <a:miter lim="800000"/>
              <a:headEnd/>
              <a:tailEnd/>
            </a:ln>
          </p:spPr>
          <p:txBody>
            <a:bodyPr anchor="ctr"/>
            <a:lstStyle/>
            <a:p>
              <a:pPr algn="ctr" eaLnBrk="1" hangingPunct="1">
                <a:defRPr/>
              </a:pPr>
              <a:r>
                <a:rPr lang="en-US" altLang="zh-TW" sz="1050" b="1" dirty="0">
                  <a:ea typeface="PMingLiU" pitchFamily="18" charset="-120"/>
                  <a:cs typeface="Calibri" pitchFamily="34" charset="0"/>
                </a:rPr>
                <a:t>Dispersive </a:t>
              </a:r>
              <a:r>
                <a:rPr lang="en-US" altLang="zh-TW" sz="1050" b="1" dirty="0" smtClean="0">
                  <a:ea typeface="PMingLiU" pitchFamily="18" charset="-120"/>
                  <a:cs typeface="Calibri" pitchFamily="34" charset="0"/>
                </a:rPr>
                <a:t>Fiber</a:t>
              </a:r>
              <a:endParaRPr lang="en-US" altLang="zh-TW" sz="1050" b="1" dirty="0">
                <a:ea typeface="PMingLiU" pitchFamily="18" charset="-120"/>
                <a:cs typeface="Calibri" pitchFamily="34" charset="0"/>
              </a:endParaRPr>
            </a:p>
          </p:txBody>
        </p:sp>
        <p:sp>
          <p:nvSpPr>
            <p:cNvPr id="65" name="Oval 64"/>
            <p:cNvSpPr/>
            <p:nvPr/>
          </p:nvSpPr>
          <p:spPr bwMode="auto">
            <a:xfrm flipH="1" flipV="1">
              <a:off x="3300677" y="5519913"/>
              <a:ext cx="314831" cy="75559"/>
            </a:xfrm>
            <a:prstGeom prst="ellipse">
              <a:avLst/>
            </a:prstGeom>
            <a:gradFill>
              <a:gsLst>
                <a:gs pos="0">
                  <a:srgbClr val="FFF200"/>
                </a:gs>
                <a:gs pos="45000">
                  <a:srgbClr val="FF7A00"/>
                </a:gs>
                <a:gs pos="100000">
                  <a:srgbClr val="FF0300"/>
                </a:gs>
              </a:gsLst>
              <a:lin ang="0" scaled="0"/>
            </a:gradFill>
            <a:ln w="9525" cap="flat" cmpd="sng" algn="ctr">
              <a:noFill/>
              <a:prstDash val="solid"/>
              <a:round/>
              <a:headEnd type="none" w="med" len="med"/>
              <a:tailEnd type="none" w="med" len="med"/>
            </a:ln>
            <a:effectLst/>
            <a:scene3d>
              <a:camera prst="orthographicFront"/>
              <a:lightRig rig="threePt" dir="t">
                <a:rot lat="0" lon="0" rev="0"/>
              </a:lightRig>
            </a:scene3d>
            <a:sp3d>
              <a:bevelT/>
            </a:sp3d>
          </p:spPr>
          <p:txBody>
            <a:bodyPr/>
            <a:lstStyle/>
            <a:p>
              <a:pPr>
                <a:defRPr/>
              </a:pPr>
              <a:endParaRPr lang="en-US" sz="1400" b="1" dirty="0">
                <a:latin typeface="Arial Narrow" pitchFamily="34" charset="0"/>
                <a:cs typeface="Calibri" pitchFamily="34" charset="0"/>
              </a:endParaRPr>
            </a:p>
          </p:txBody>
        </p:sp>
        <p:sp>
          <p:nvSpPr>
            <p:cNvPr id="66" name="Oval 65"/>
            <p:cNvSpPr/>
            <p:nvPr/>
          </p:nvSpPr>
          <p:spPr bwMode="auto">
            <a:xfrm flipH="1" flipV="1">
              <a:off x="3678475" y="5519913"/>
              <a:ext cx="251865" cy="75559"/>
            </a:xfrm>
            <a:prstGeom prst="ellipse">
              <a:avLst/>
            </a:prstGeom>
            <a:gradFill>
              <a:gsLst>
                <a:gs pos="0">
                  <a:srgbClr val="FFF200"/>
                </a:gs>
                <a:gs pos="45000">
                  <a:srgbClr val="FF7A00"/>
                </a:gs>
                <a:gs pos="100000">
                  <a:srgbClr val="FF0300"/>
                </a:gs>
              </a:gsLst>
              <a:lin ang="0" scaled="0"/>
            </a:gradFill>
            <a:ln w="9525" cap="flat" cmpd="sng" algn="ctr">
              <a:noFill/>
              <a:prstDash val="solid"/>
              <a:round/>
              <a:headEnd type="none" w="med" len="med"/>
              <a:tailEnd type="none" w="med" len="med"/>
            </a:ln>
            <a:effectLst/>
            <a:scene3d>
              <a:camera prst="orthographicFront"/>
              <a:lightRig rig="threePt" dir="t">
                <a:rot lat="0" lon="0" rev="0"/>
              </a:lightRig>
            </a:scene3d>
            <a:sp3d>
              <a:bevelT/>
            </a:sp3d>
          </p:spPr>
          <p:txBody>
            <a:bodyPr/>
            <a:lstStyle/>
            <a:p>
              <a:pPr>
                <a:defRPr/>
              </a:pPr>
              <a:endParaRPr lang="en-US" sz="1400" b="1" dirty="0">
                <a:latin typeface="Arial Narrow" pitchFamily="34" charset="0"/>
                <a:cs typeface="Calibri" pitchFamily="34" charset="0"/>
              </a:endParaRPr>
            </a:p>
          </p:txBody>
        </p:sp>
        <p:sp>
          <p:nvSpPr>
            <p:cNvPr id="67" name="Oval 66"/>
            <p:cNvSpPr/>
            <p:nvPr/>
          </p:nvSpPr>
          <p:spPr bwMode="auto">
            <a:xfrm flipH="1" flipV="1">
              <a:off x="3993306" y="5519913"/>
              <a:ext cx="188899" cy="75559"/>
            </a:xfrm>
            <a:prstGeom prst="ellipse">
              <a:avLst/>
            </a:prstGeom>
            <a:gradFill>
              <a:gsLst>
                <a:gs pos="0">
                  <a:srgbClr val="FFF200"/>
                </a:gs>
                <a:gs pos="45000">
                  <a:srgbClr val="FF7A00"/>
                </a:gs>
                <a:gs pos="100000">
                  <a:srgbClr val="FF0300"/>
                </a:gs>
              </a:gsLst>
              <a:lin ang="0" scaled="0"/>
            </a:gradFill>
            <a:ln w="9525" cap="flat" cmpd="sng" algn="ctr">
              <a:noFill/>
              <a:prstDash val="solid"/>
              <a:round/>
              <a:headEnd type="none" w="med" len="med"/>
              <a:tailEnd type="none" w="med" len="med"/>
            </a:ln>
            <a:effectLst/>
            <a:scene3d>
              <a:camera prst="orthographicFront"/>
              <a:lightRig rig="threePt" dir="t">
                <a:rot lat="0" lon="0" rev="0"/>
              </a:lightRig>
            </a:scene3d>
            <a:sp3d>
              <a:bevelT/>
            </a:sp3d>
          </p:spPr>
          <p:txBody>
            <a:bodyPr/>
            <a:lstStyle/>
            <a:p>
              <a:pPr>
                <a:defRPr/>
              </a:pPr>
              <a:endParaRPr lang="en-US" sz="1400" b="1" dirty="0">
                <a:latin typeface="Arial Narrow" pitchFamily="34" charset="0"/>
                <a:cs typeface="Calibri" pitchFamily="34" charset="0"/>
              </a:endParaRPr>
            </a:p>
          </p:txBody>
        </p:sp>
        <p:sp>
          <p:nvSpPr>
            <p:cNvPr id="68" name="Oval 67"/>
            <p:cNvSpPr/>
            <p:nvPr/>
          </p:nvSpPr>
          <p:spPr bwMode="auto">
            <a:xfrm flipH="1" flipV="1">
              <a:off x="4245171" y="5519913"/>
              <a:ext cx="125932" cy="75559"/>
            </a:xfrm>
            <a:prstGeom prst="ellipse">
              <a:avLst/>
            </a:prstGeom>
            <a:gradFill>
              <a:gsLst>
                <a:gs pos="0">
                  <a:srgbClr val="FFF200"/>
                </a:gs>
                <a:gs pos="45000">
                  <a:srgbClr val="FF7A00"/>
                </a:gs>
                <a:gs pos="100000">
                  <a:srgbClr val="FF0300"/>
                </a:gs>
              </a:gsLst>
              <a:lin ang="0" scaled="0"/>
            </a:gradFill>
            <a:ln w="9525" cap="flat" cmpd="sng" algn="ctr">
              <a:noFill/>
              <a:prstDash val="solid"/>
              <a:round/>
              <a:headEnd type="none" w="med" len="med"/>
              <a:tailEnd type="none" w="med" len="med"/>
            </a:ln>
            <a:effectLst/>
            <a:scene3d>
              <a:camera prst="orthographicFront"/>
              <a:lightRig rig="threePt" dir="t">
                <a:rot lat="0" lon="0" rev="0"/>
              </a:lightRig>
            </a:scene3d>
            <a:sp3d>
              <a:bevelT/>
            </a:sp3d>
          </p:spPr>
          <p:txBody>
            <a:bodyPr/>
            <a:lstStyle/>
            <a:p>
              <a:pPr>
                <a:defRPr/>
              </a:pPr>
              <a:endParaRPr lang="en-US" sz="1400" b="1" dirty="0">
                <a:latin typeface="Arial Narrow" pitchFamily="34" charset="0"/>
                <a:cs typeface="Calibri" pitchFamily="34" charset="0"/>
              </a:endParaRPr>
            </a:p>
          </p:txBody>
        </p:sp>
        <p:sp>
          <p:nvSpPr>
            <p:cNvPr id="69" name="Isosceles Triangle 68"/>
            <p:cNvSpPr/>
            <p:nvPr/>
          </p:nvSpPr>
          <p:spPr bwMode="auto">
            <a:xfrm rot="600000">
              <a:off x="4748901" y="5406574"/>
              <a:ext cx="314831" cy="377797"/>
            </a:xfrm>
            <a:prstGeom prst="triangle">
              <a:avLst/>
            </a:prstGeom>
            <a:solidFill>
              <a:srgbClr val="66FFFF">
                <a:alpha val="60000"/>
              </a:srgbClr>
            </a:solidFill>
            <a:ln w="9525" cap="flat" cmpd="sng" algn="ctr">
              <a:noFill/>
              <a:prstDash val="solid"/>
              <a:round/>
              <a:headEnd type="none" w="med" len="med"/>
              <a:tailEnd type="none" w="med" len="med"/>
            </a:ln>
            <a:effectLst>
              <a:outerShdw blurRad="50800" dist="50800" dir="5400000" algn="ctr" rotWithShape="0">
                <a:schemeClr val="bg1"/>
              </a:outerShdw>
            </a:effectLst>
            <a:scene3d>
              <a:camera prst="obliqueTopRight"/>
              <a:lightRig rig="chilly" dir="t">
                <a:rot lat="0" lon="0" rev="3000000"/>
              </a:lightRig>
            </a:scene3d>
            <a:sp3d extrusionH="635000">
              <a:bevelT w="38100" h="38100"/>
              <a:bevelB w="38100" h="38100"/>
            </a:sp3d>
          </p:spPr>
          <p:txBody>
            <a:bodyPr/>
            <a:lstStyle/>
            <a:p>
              <a:pPr>
                <a:defRPr/>
              </a:pPr>
              <a:endParaRPr lang="en-US" sz="1400" b="1" dirty="0">
                <a:latin typeface="Arial Narrow" pitchFamily="34" charset="0"/>
                <a:cs typeface="Calibri" pitchFamily="34" charset="0"/>
              </a:endParaRPr>
            </a:p>
          </p:txBody>
        </p:sp>
        <p:sp>
          <p:nvSpPr>
            <p:cNvPr id="70" name="Isosceles Triangle 69"/>
            <p:cNvSpPr/>
            <p:nvPr/>
          </p:nvSpPr>
          <p:spPr bwMode="auto">
            <a:xfrm rot="600000" flipV="1">
              <a:off x="5252629" y="5508040"/>
              <a:ext cx="314831" cy="377797"/>
            </a:xfrm>
            <a:prstGeom prst="triangle">
              <a:avLst/>
            </a:prstGeom>
            <a:solidFill>
              <a:srgbClr val="66FFFF">
                <a:alpha val="60000"/>
              </a:srgbClr>
            </a:solidFill>
            <a:ln w="9525" cap="flat" cmpd="sng" algn="ctr">
              <a:noFill/>
              <a:prstDash val="solid"/>
              <a:round/>
              <a:headEnd type="none" w="med" len="med"/>
              <a:tailEnd type="none" w="med" len="med"/>
            </a:ln>
            <a:effectLst/>
            <a:scene3d>
              <a:camera prst="obliqueTopRight"/>
              <a:lightRig rig="chilly" dir="t">
                <a:rot lat="0" lon="0" rev="4200000"/>
              </a:lightRig>
            </a:scene3d>
            <a:sp3d extrusionH="635000">
              <a:bevelT w="38100" h="38100"/>
              <a:bevelB w="38100" h="38100"/>
            </a:sp3d>
          </p:spPr>
          <p:txBody>
            <a:bodyPr/>
            <a:lstStyle/>
            <a:p>
              <a:pPr>
                <a:defRPr/>
              </a:pPr>
              <a:endParaRPr lang="en-US" sz="1400" b="1" dirty="0">
                <a:latin typeface="Arial Narrow" pitchFamily="34" charset="0"/>
                <a:cs typeface="Calibri" pitchFamily="34" charset="0"/>
              </a:endParaRPr>
            </a:p>
          </p:txBody>
        </p:sp>
        <p:sp>
          <p:nvSpPr>
            <p:cNvPr id="71" name="Oval 70"/>
            <p:cNvSpPr/>
            <p:nvPr/>
          </p:nvSpPr>
          <p:spPr bwMode="auto">
            <a:xfrm>
              <a:off x="5063732" y="5582879"/>
              <a:ext cx="75559" cy="75559"/>
            </a:xfrm>
            <a:prstGeom prst="ellipse">
              <a:avLst/>
            </a:prstGeom>
            <a:gradFill flip="none" rotWithShape="1">
              <a:gsLst>
                <a:gs pos="0">
                  <a:srgbClr val="FFF200"/>
                </a:gs>
                <a:gs pos="45000">
                  <a:srgbClr val="FF7A00"/>
                </a:gs>
                <a:gs pos="100000">
                  <a:srgbClr val="FF0300"/>
                </a:gs>
              </a:gsLst>
              <a:lin ang="18000000" scaled="0"/>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72" name="Oval 71"/>
            <p:cNvSpPr/>
            <p:nvPr/>
          </p:nvSpPr>
          <p:spPr bwMode="auto">
            <a:xfrm>
              <a:off x="5567462" y="5771778"/>
              <a:ext cx="75559" cy="75559"/>
            </a:xfrm>
            <a:prstGeom prst="ellipse">
              <a:avLst/>
            </a:prstGeom>
            <a:gradFill flip="none" rotWithShape="1">
              <a:gsLst>
                <a:gs pos="0">
                  <a:srgbClr val="FFF200"/>
                </a:gs>
                <a:gs pos="45000">
                  <a:srgbClr val="FF7A00"/>
                </a:gs>
                <a:gs pos="100000">
                  <a:srgbClr val="FF0300"/>
                </a:gs>
              </a:gsLst>
              <a:lin ang="16200000" scaled="0"/>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73" name="Isosceles Triangle 72"/>
            <p:cNvSpPr/>
            <p:nvPr/>
          </p:nvSpPr>
          <p:spPr bwMode="auto">
            <a:xfrm rot="21000000">
              <a:off x="6353467" y="5406574"/>
              <a:ext cx="314831" cy="377797"/>
            </a:xfrm>
            <a:prstGeom prst="triangle">
              <a:avLst/>
            </a:prstGeom>
            <a:solidFill>
              <a:srgbClr val="66FFFF">
                <a:alpha val="60000"/>
              </a:srgbClr>
            </a:solidFill>
            <a:ln w="9525" cap="flat" cmpd="sng" algn="ctr">
              <a:noFill/>
              <a:prstDash val="solid"/>
              <a:round/>
              <a:headEnd type="none" w="med" len="med"/>
              <a:tailEnd type="none" w="med" len="med"/>
            </a:ln>
            <a:effectLst/>
            <a:scene3d>
              <a:camera prst="obliqueTopRight"/>
              <a:lightRig rig="chilly" dir="t">
                <a:rot lat="0" lon="0" rev="3600000"/>
              </a:lightRig>
            </a:scene3d>
            <a:sp3d extrusionH="635000">
              <a:bevelT w="38100" h="38100"/>
              <a:bevelB w="38100" h="38100"/>
            </a:sp3d>
          </p:spPr>
          <p:txBody>
            <a:bodyPr/>
            <a:lstStyle/>
            <a:p>
              <a:pPr>
                <a:defRPr/>
              </a:pPr>
              <a:endParaRPr lang="en-US" sz="1400" b="1" dirty="0">
                <a:latin typeface="Arial Narrow" pitchFamily="34" charset="0"/>
                <a:cs typeface="Calibri" pitchFamily="34" charset="0"/>
              </a:endParaRPr>
            </a:p>
          </p:txBody>
        </p:sp>
        <p:sp>
          <p:nvSpPr>
            <p:cNvPr id="74" name="Oval 73"/>
            <p:cNvSpPr/>
            <p:nvPr/>
          </p:nvSpPr>
          <p:spPr bwMode="auto">
            <a:xfrm>
              <a:off x="5819327" y="5771778"/>
              <a:ext cx="75559" cy="75559"/>
            </a:xfrm>
            <a:prstGeom prst="ellipse">
              <a:avLst/>
            </a:prstGeom>
            <a:gradFill flip="none" rotWithShape="1">
              <a:gsLst>
                <a:gs pos="0">
                  <a:srgbClr val="FFF200"/>
                </a:gs>
                <a:gs pos="45000">
                  <a:srgbClr val="FF7A00"/>
                </a:gs>
                <a:gs pos="100000">
                  <a:srgbClr val="FF0300"/>
                </a:gs>
              </a:gsLst>
              <a:lin ang="16200000" scaled="0"/>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75" name="Isosceles Triangle 74"/>
            <p:cNvSpPr/>
            <p:nvPr/>
          </p:nvSpPr>
          <p:spPr bwMode="auto">
            <a:xfrm rot="21000000" flipV="1">
              <a:off x="5819327" y="5508040"/>
              <a:ext cx="314831" cy="377797"/>
            </a:xfrm>
            <a:prstGeom prst="triangle">
              <a:avLst/>
            </a:prstGeom>
            <a:solidFill>
              <a:srgbClr val="66FFFF">
                <a:alpha val="60000"/>
              </a:srgbClr>
            </a:solidFill>
            <a:ln w="9525" cap="flat" cmpd="sng" algn="ctr">
              <a:noFill/>
              <a:prstDash val="solid"/>
              <a:round/>
              <a:headEnd type="none" w="med" len="med"/>
              <a:tailEnd type="none" w="med" len="med"/>
            </a:ln>
            <a:effectLst/>
            <a:scene3d>
              <a:camera prst="obliqueTopRight"/>
              <a:lightRig rig="chilly" dir="t">
                <a:rot lat="0" lon="0" rev="4200000"/>
              </a:lightRig>
            </a:scene3d>
            <a:sp3d extrusionH="635000">
              <a:bevelT w="38100" h="38100"/>
              <a:bevelB w="38100" h="38100"/>
            </a:sp3d>
          </p:spPr>
          <p:txBody>
            <a:bodyPr/>
            <a:lstStyle/>
            <a:p>
              <a:pPr>
                <a:defRPr/>
              </a:pPr>
              <a:endParaRPr lang="en-US" sz="1400" b="1" dirty="0">
                <a:latin typeface="Arial Narrow" pitchFamily="34" charset="0"/>
                <a:cs typeface="Calibri" pitchFamily="34" charset="0"/>
              </a:endParaRPr>
            </a:p>
          </p:txBody>
        </p:sp>
        <p:sp>
          <p:nvSpPr>
            <p:cNvPr id="76" name="Oval 75"/>
            <p:cNvSpPr/>
            <p:nvPr/>
          </p:nvSpPr>
          <p:spPr bwMode="auto">
            <a:xfrm>
              <a:off x="6134158" y="5708812"/>
              <a:ext cx="75559" cy="75559"/>
            </a:xfrm>
            <a:prstGeom prst="ellipse">
              <a:avLst/>
            </a:prstGeom>
            <a:gradFill flip="none" rotWithShape="1">
              <a:gsLst>
                <a:gs pos="0">
                  <a:srgbClr val="FFF200"/>
                </a:gs>
                <a:gs pos="45000">
                  <a:srgbClr val="FF7A00"/>
                </a:gs>
                <a:gs pos="100000">
                  <a:srgbClr val="FF0300"/>
                </a:gs>
              </a:gsLst>
              <a:lin ang="14400000" scaled="0"/>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77" name="Oval 76"/>
            <p:cNvSpPr/>
            <p:nvPr/>
          </p:nvSpPr>
          <p:spPr bwMode="auto">
            <a:xfrm>
              <a:off x="6637888" y="5498924"/>
              <a:ext cx="75559" cy="75559"/>
            </a:xfrm>
            <a:prstGeom prst="ellipse">
              <a:avLst/>
            </a:prstGeom>
            <a:solidFill>
              <a:srgbClr val="FF9999"/>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78" name="Oval 77"/>
            <p:cNvSpPr/>
            <p:nvPr/>
          </p:nvSpPr>
          <p:spPr bwMode="auto">
            <a:xfrm>
              <a:off x="6889753" y="5498924"/>
              <a:ext cx="75559" cy="75559"/>
            </a:xfrm>
            <a:prstGeom prst="ellipse">
              <a:avLst/>
            </a:prstGeom>
            <a:solidFill>
              <a:srgbClr val="FF9999"/>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79" name="Oval 78"/>
            <p:cNvSpPr/>
            <p:nvPr/>
          </p:nvSpPr>
          <p:spPr bwMode="auto">
            <a:xfrm flipH="1" flipV="1">
              <a:off x="4497036" y="5519913"/>
              <a:ext cx="125932" cy="75559"/>
            </a:xfrm>
            <a:prstGeom prst="ellipse">
              <a:avLst/>
            </a:prstGeom>
            <a:gradFill>
              <a:gsLst>
                <a:gs pos="0">
                  <a:srgbClr val="FFF200"/>
                </a:gs>
                <a:gs pos="45000">
                  <a:srgbClr val="FF7A00"/>
                </a:gs>
                <a:gs pos="100000">
                  <a:srgbClr val="FF0300"/>
                </a:gs>
              </a:gsLst>
              <a:lin ang="0" scaled="0"/>
            </a:gradFill>
            <a:ln w="9525" cap="flat" cmpd="sng" algn="ctr">
              <a:noFill/>
              <a:prstDash val="solid"/>
              <a:round/>
              <a:headEnd type="none" w="med" len="med"/>
              <a:tailEnd type="none" w="med" len="med"/>
            </a:ln>
            <a:effectLst/>
            <a:scene3d>
              <a:camera prst="orthographicFront"/>
              <a:lightRig rig="threePt" dir="t">
                <a:rot lat="0" lon="0" rev="0"/>
              </a:lightRig>
            </a:scene3d>
            <a:sp3d>
              <a:bevelT/>
            </a:sp3d>
          </p:spPr>
          <p:txBody>
            <a:bodyPr/>
            <a:lstStyle/>
            <a:p>
              <a:pPr>
                <a:defRPr/>
              </a:pPr>
              <a:endParaRPr lang="en-US" sz="1400" b="1" dirty="0">
                <a:latin typeface="Arial Narrow" pitchFamily="34" charset="0"/>
                <a:cs typeface="Calibri" pitchFamily="34" charset="0"/>
              </a:endParaRPr>
            </a:p>
          </p:txBody>
        </p:sp>
        <p:sp>
          <p:nvSpPr>
            <p:cNvPr id="80" name="Rectangle 15"/>
            <p:cNvSpPr>
              <a:spLocks noChangeArrowheads="1"/>
            </p:cNvSpPr>
            <p:nvPr/>
          </p:nvSpPr>
          <p:spPr bwMode="auto">
            <a:xfrm>
              <a:off x="4685933" y="5784371"/>
              <a:ext cx="503730" cy="314831"/>
            </a:xfrm>
            <a:prstGeom prst="rect">
              <a:avLst/>
            </a:prstGeom>
            <a:noFill/>
            <a:ln w="9525">
              <a:noFill/>
              <a:miter lim="800000"/>
              <a:headEnd/>
              <a:tailEnd/>
            </a:ln>
          </p:spPr>
          <p:txBody>
            <a:bodyPr anchor="ctr"/>
            <a:lstStyle/>
            <a:p>
              <a:pPr algn="ctr" eaLnBrk="1" hangingPunct="1">
                <a:defRPr/>
              </a:pPr>
              <a:r>
                <a:rPr lang="en-US" altLang="zh-TW" sz="1050" b="1" dirty="0">
                  <a:ea typeface="PMingLiU" pitchFamily="18" charset="-120"/>
                  <a:cs typeface="Calibri" pitchFamily="34" charset="0"/>
                </a:rPr>
                <a:t>Prism</a:t>
              </a:r>
            </a:p>
          </p:txBody>
        </p:sp>
        <p:sp>
          <p:nvSpPr>
            <p:cNvPr id="81" name="Rectangle 15"/>
            <p:cNvSpPr>
              <a:spLocks noChangeArrowheads="1"/>
            </p:cNvSpPr>
            <p:nvPr/>
          </p:nvSpPr>
          <p:spPr bwMode="auto">
            <a:xfrm>
              <a:off x="5189663" y="5847338"/>
              <a:ext cx="503730" cy="314831"/>
            </a:xfrm>
            <a:prstGeom prst="rect">
              <a:avLst/>
            </a:prstGeom>
            <a:noFill/>
            <a:ln w="9525">
              <a:noFill/>
              <a:miter lim="800000"/>
              <a:headEnd/>
              <a:tailEnd/>
            </a:ln>
          </p:spPr>
          <p:txBody>
            <a:bodyPr anchor="ctr"/>
            <a:lstStyle/>
            <a:p>
              <a:pPr algn="ctr" eaLnBrk="1" hangingPunct="1">
                <a:defRPr/>
              </a:pPr>
              <a:r>
                <a:rPr lang="en-US" altLang="zh-TW" sz="1050" b="1" dirty="0">
                  <a:ea typeface="PMingLiU" pitchFamily="18" charset="-120"/>
                  <a:cs typeface="Calibri" pitchFamily="34" charset="0"/>
                </a:rPr>
                <a:t>Prism</a:t>
              </a:r>
            </a:p>
          </p:txBody>
        </p:sp>
        <p:sp>
          <p:nvSpPr>
            <p:cNvPr id="82" name="Rectangle 15"/>
            <p:cNvSpPr>
              <a:spLocks noChangeArrowheads="1"/>
            </p:cNvSpPr>
            <p:nvPr/>
          </p:nvSpPr>
          <p:spPr bwMode="auto">
            <a:xfrm>
              <a:off x="5756361" y="5847338"/>
              <a:ext cx="503730" cy="314831"/>
            </a:xfrm>
            <a:prstGeom prst="rect">
              <a:avLst/>
            </a:prstGeom>
            <a:noFill/>
            <a:ln w="9525">
              <a:noFill/>
              <a:miter lim="800000"/>
              <a:headEnd/>
              <a:tailEnd/>
            </a:ln>
          </p:spPr>
          <p:txBody>
            <a:bodyPr anchor="ctr"/>
            <a:lstStyle/>
            <a:p>
              <a:pPr algn="ctr" eaLnBrk="1" hangingPunct="1">
                <a:defRPr/>
              </a:pPr>
              <a:r>
                <a:rPr lang="en-US" altLang="zh-TW" sz="1050" b="1" dirty="0">
                  <a:ea typeface="PMingLiU" pitchFamily="18" charset="-120"/>
                  <a:cs typeface="Calibri" pitchFamily="34" charset="0"/>
                </a:rPr>
                <a:t>Prism</a:t>
              </a:r>
            </a:p>
          </p:txBody>
        </p:sp>
        <p:sp>
          <p:nvSpPr>
            <p:cNvPr id="83" name="Rectangle 15"/>
            <p:cNvSpPr>
              <a:spLocks noChangeArrowheads="1"/>
            </p:cNvSpPr>
            <p:nvPr/>
          </p:nvSpPr>
          <p:spPr bwMode="auto">
            <a:xfrm>
              <a:off x="6323057" y="5784371"/>
              <a:ext cx="503730" cy="314831"/>
            </a:xfrm>
            <a:prstGeom prst="rect">
              <a:avLst/>
            </a:prstGeom>
            <a:noFill/>
            <a:ln w="9525">
              <a:noFill/>
              <a:miter lim="800000"/>
              <a:headEnd/>
              <a:tailEnd/>
            </a:ln>
          </p:spPr>
          <p:txBody>
            <a:bodyPr anchor="ctr"/>
            <a:lstStyle/>
            <a:p>
              <a:pPr algn="ctr" eaLnBrk="1" hangingPunct="1">
                <a:defRPr/>
              </a:pPr>
              <a:r>
                <a:rPr lang="en-US" altLang="zh-TW" sz="1050" b="1" dirty="0">
                  <a:ea typeface="PMingLiU" pitchFamily="18" charset="-120"/>
                  <a:cs typeface="Calibri" pitchFamily="34" charset="0"/>
                </a:rPr>
                <a:t>Prism</a:t>
              </a:r>
            </a:p>
          </p:txBody>
        </p:sp>
        <p:sp>
          <p:nvSpPr>
            <p:cNvPr id="84" name="Oval 83"/>
            <p:cNvSpPr/>
            <p:nvPr/>
          </p:nvSpPr>
          <p:spPr bwMode="auto">
            <a:xfrm flipH="1">
              <a:off x="2796947" y="3232140"/>
              <a:ext cx="377797" cy="75559"/>
            </a:xfrm>
            <a:prstGeom prst="ellipse">
              <a:avLst/>
            </a:prstGeom>
            <a:gradFill flip="none" rotWithShape="1">
              <a:gsLst>
                <a:gs pos="0">
                  <a:srgbClr val="FFF200"/>
                </a:gs>
                <a:gs pos="45000">
                  <a:srgbClr val="FF7A00"/>
                </a:gs>
                <a:gs pos="100000">
                  <a:srgbClr val="FF0300"/>
                </a:gs>
              </a:gsLst>
              <a:lin ang="10800000" scaled="0"/>
              <a:tileRect/>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85" name="Oval 84"/>
            <p:cNvSpPr/>
            <p:nvPr/>
          </p:nvSpPr>
          <p:spPr bwMode="auto">
            <a:xfrm rot="16200000" flipV="1">
              <a:off x="2519896" y="4390718"/>
              <a:ext cx="377797" cy="75559"/>
            </a:xfrm>
            <a:prstGeom prst="ellipse">
              <a:avLst/>
            </a:prstGeom>
            <a:gradFill>
              <a:gsLst>
                <a:gs pos="0">
                  <a:srgbClr val="FFF200"/>
                </a:gs>
                <a:gs pos="45000">
                  <a:srgbClr val="FF7A00"/>
                </a:gs>
                <a:gs pos="100000">
                  <a:srgbClr val="FF0300"/>
                </a:gs>
              </a:gsLst>
              <a:lin ang="0" scaled="0"/>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86" name="Rectangle 15"/>
            <p:cNvSpPr>
              <a:spLocks noChangeArrowheads="1"/>
            </p:cNvSpPr>
            <p:nvPr/>
          </p:nvSpPr>
          <p:spPr bwMode="auto">
            <a:xfrm>
              <a:off x="2419150" y="5700416"/>
              <a:ext cx="566696" cy="314831"/>
            </a:xfrm>
            <a:prstGeom prst="rect">
              <a:avLst/>
            </a:prstGeom>
            <a:noFill/>
            <a:ln w="9525">
              <a:noFill/>
              <a:miter lim="800000"/>
              <a:headEnd/>
              <a:tailEnd/>
            </a:ln>
          </p:spPr>
          <p:txBody>
            <a:bodyPr anchor="ctr"/>
            <a:lstStyle/>
            <a:p>
              <a:pPr algn="ctr" eaLnBrk="1" hangingPunct="1">
                <a:defRPr/>
              </a:pPr>
              <a:r>
                <a:rPr lang="en-US" altLang="zh-TW" sz="1050" b="1" dirty="0" smtClean="0">
                  <a:ea typeface="PMingLiU" pitchFamily="18" charset="-120"/>
                  <a:cs typeface="Calibri" pitchFamily="34" charset="0"/>
                </a:rPr>
                <a:t>Mirror</a:t>
              </a:r>
              <a:endParaRPr lang="en-US" altLang="zh-TW" sz="1050" b="1" dirty="0">
                <a:ea typeface="PMingLiU" pitchFamily="18" charset="-120"/>
                <a:cs typeface="Calibri" pitchFamily="34" charset="0"/>
              </a:endParaRPr>
            </a:p>
          </p:txBody>
        </p:sp>
        <p:sp>
          <p:nvSpPr>
            <p:cNvPr id="87" name="Rectangle 15"/>
            <p:cNvSpPr>
              <a:spLocks noChangeArrowheads="1"/>
            </p:cNvSpPr>
            <p:nvPr/>
          </p:nvSpPr>
          <p:spPr bwMode="auto">
            <a:xfrm>
              <a:off x="2419150" y="2741003"/>
              <a:ext cx="566696" cy="314831"/>
            </a:xfrm>
            <a:prstGeom prst="rect">
              <a:avLst/>
            </a:prstGeom>
            <a:noFill/>
            <a:ln w="9525">
              <a:noFill/>
              <a:miter lim="800000"/>
              <a:headEnd/>
              <a:tailEnd/>
            </a:ln>
          </p:spPr>
          <p:txBody>
            <a:bodyPr anchor="ctr"/>
            <a:lstStyle/>
            <a:p>
              <a:pPr algn="ctr" eaLnBrk="1" hangingPunct="1">
                <a:defRPr/>
              </a:pPr>
              <a:r>
                <a:rPr lang="en-US" altLang="zh-TW" sz="1050" b="1" dirty="0" smtClean="0">
                  <a:ea typeface="PMingLiU" pitchFamily="18" charset="-120"/>
                  <a:cs typeface="Calibri" pitchFamily="34" charset="0"/>
                </a:rPr>
                <a:t>Mirror</a:t>
              </a:r>
              <a:endParaRPr lang="en-US" altLang="zh-TW" sz="1050" b="1" dirty="0">
                <a:ea typeface="PMingLiU" pitchFamily="18" charset="-120"/>
                <a:cs typeface="Calibri" pitchFamily="34" charset="0"/>
              </a:endParaRPr>
            </a:p>
          </p:txBody>
        </p:sp>
        <p:sp>
          <p:nvSpPr>
            <p:cNvPr id="88" name="Oval 87"/>
            <p:cNvSpPr/>
            <p:nvPr/>
          </p:nvSpPr>
          <p:spPr bwMode="auto">
            <a:xfrm rot="16200000" flipV="1">
              <a:off x="2519896" y="5272246"/>
              <a:ext cx="377797" cy="75559"/>
            </a:xfrm>
            <a:prstGeom prst="ellipse">
              <a:avLst/>
            </a:prstGeom>
            <a:gradFill>
              <a:gsLst>
                <a:gs pos="0">
                  <a:srgbClr val="FFF200"/>
                </a:gs>
                <a:gs pos="45000">
                  <a:srgbClr val="FF7A00"/>
                </a:gs>
                <a:gs pos="100000">
                  <a:srgbClr val="FF0300"/>
                </a:gs>
              </a:gsLst>
              <a:lin ang="0" scaled="0"/>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89" name="Rectangle 15"/>
            <p:cNvSpPr>
              <a:spLocks noChangeArrowheads="1"/>
            </p:cNvSpPr>
            <p:nvPr/>
          </p:nvSpPr>
          <p:spPr bwMode="auto">
            <a:xfrm>
              <a:off x="7082974" y="5700416"/>
              <a:ext cx="1070426" cy="440764"/>
            </a:xfrm>
            <a:prstGeom prst="rect">
              <a:avLst/>
            </a:prstGeom>
            <a:noFill/>
            <a:ln w="9525">
              <a:noFill/>
              <a:miter lim="800000"/>
              <a:headEnd/>
              <a:tailEnd/>
            </a:ln>
          </p:spPr>
          <p:txBody>
            <a:bodyPr anchor="ctr"/>
            <a:lstStyle/>
            <a:p>
              <a:pPr algn="ctr">
                <a:defRPr/>
              </a:pPr>
              <a:r>
                <a:rPr lang="en-US" altLang="zh-TW" sz="1050" b="1" dirty="0" smtClean="0">
                  <a:ea typeface="PMingLiU" pitchFamily="18" charset="-120"/>
                  <a:cs typeface="Calibri" pitchFamily="34" charset="0"/>
                </a:rPr>
                <a:t>Ti:Sapphire </a:t>
              </a:r>
              <a:r>
                <a:rPr lang="en-US" altLang="zh-TW" sz="1050" b="1" dirty="0">
                  <a:ea typeface="PMingLiU" pitchFamily="18" charset="-120"/>
                  <a:cs typeface="Calibri" pitchFamily="34" charset="0"/>
                </a:rPr>
                <a:t>L</a:t>
              </a:r>
              <a:r>
                <a:rPr lang="en-US" altLang="zh-TW" sz="1050" b="1" dirty="0" smtClean="0">
                  <a:ea typeface="PMingLiU" pitchFamily="18" charset="-120"/>
                  <a:cs typeface="Calibri" pitchFamily="34" charset="0"/>
                </a:rPr>
                <a:t>aser</a:t>
              </a:r>
              <a:endParaRPr lang="en-US" altLang="zh-TW" sz="1050" b="1" dirty="0">
                <a:ea typeface="PMingLiU" pitchFamily="18" charset="-120"/>
                <a:cs typeface="Calibri" pitchFamily="34" charset="0"/>
              </a:endParaRPr>
            </a:p>
          </p:txBody>
        </p:sp>
        <p:sp>
          <p:nvSpPr>
            <p:cNvPr id="90" name="Rectangle 15"/>
            <p:cNvSpPr>
              <a:spLocks noChangeArrowheads="1"/>
            </p:cNvSpPr>
            <p:nvPr/>
          </p:nvSpPr>
          <p:spPr bwMode="auto">
            <a:xfrm>
              <a:off x="2985846" y="1985408"/>
              <a:ext cx="3840941" cy="314831"/>
            </a:xfrm>
            <a:prstGeom prst="rect">
              <a:avLst/>
            </a:prstGeom>
            <a:noFill/>
            <a:ln w="9525">
              <a:noFill/>
              <a:miter lim="800000"/>
              <a:headEnd/>
              <a:tailEnd/>
            </a:ln>
          </p:spPr>
          <p:txBody>
            <a:bodyPr anchor="ctr"/>
            <a:lstStyle/>
            <a:p>
              <a:pPr algn="ctr" eaLnBrk="1" hangingPunct="1">
                <a:defRPr/>
              </a:pPr>
              <a:r>
                <a:rPr lang="en-US" altLang="zh-TW" sz="1400" b="1" dirty="0" smtClean="0">
                  <a:solidFill>
                    <a:srgbClr val="00B050"/>
                  </a:solidFill>
                  <a:ea typeface="PMingLiU" pitchFamily="18" charset="-120"/>
                  <a:cs typeface="Calibri" pitchFamily="34" charset="0"/>
                </a:rPr>
                <a:t>Wavelength-to-Space Mapping</a:t>
              </a:r>
              <a:endParaRPr lang="en-US" altLang="zh-TW" sz="1400" b="1" dirty="0">
                <a:solidFill>
                  <a:srgbClr val="00B050"/>
                </a:solidFill>
                <a:ea typeface="PMingLiU" pitchFamily="18" charset="-120"/>
                <a:cs typeface="Calibri" pitchFamily="34" charset="0"/>
              </a:endParaRPr>
            </a:p>
          </p:txBody>
        </p:sp>
        <p:sp>
          <p:nvSpPr>
            <p:cNvPr id="91" name="Rectangle 15"/>
            <p:cNvSpPr>
              <a:spLocks noChangeArrowheads="1"/>
            </p:cNvSpPr>
            <p:nvPr/>
          </p:nvSpPr>
          <p:spPr bwMode="auto">
            <a:xfrm>
              <a:off x="2985846" y="6162169"/>
              <a:ext cx="3840941" cy="314831"/>
            </a:xfrm>
            <a:prstGeom prst="rect">
              <a:avLst/>
            </a:prstGeom>
            <a:noFill/>
            <a:ln w="9525">
              <a:noFill/>
              <a:miter lim="800000"/>
              <a:headEnd/>
              <a:tailEnd/>
            </a:ln>
          </p:spPr>
          <p:txBody>
            <a:bodyPr anchor="ctr"/>
            <a:lstStyle/>
            <a:p>
              <a:pPr algn="ctr" eaLnBrk="1" hangingPunct="1">
                <a:defRPr/>
              </a:pPr>
              <a:r>
                <a:rPr lang="en-US" altLang="zh-TW" sz="1400" b="1" dirty="0" smtClean="0">
                  <a:solidFill>
                    <a:srgbClr val="00B050"/>
                  </a:solidFill>
                  <a:ea typeface="PMingLiU" pitchFamily="18" charset="-120"/>
                  <a:cs typeface="Calibri" pitchFamily="34" charset="0"/>
                </a:rPr>
                <a:t>Wavelength-to-Time Mapping</a:t>
              </a:r>
              <a:endParaRPr lang="en-US" altLang="zh-TW" sz="1400" b="1" dirty="0">
                <a:solidFill>
                  <a:srgbClr val="00B050"/>
                </a:solidFill>
                <a:ea typeface="PMingLiU" pitchFamily="18" charset="-120"/>
                <a:cs typeface="Calibri" pitchFamily="34" charset="0"/>
              </a:endParaRPr>
            </a:p>
          </p:txBody>
        </p:sp>
        <p:sp>
          <p:nvSpPr>
            <p:cNvPr id="92" name="Oval 91"/>
            <p:cNvSpPr/>
            <p:nvPr/>
          </p:nvSpPr>
          <p:spPr bwMode="auto">
            <a:xfrm>
              <a:off x="6889753" y="5322619"/>
              <a:ext cx="503730" cy="377797"/>
            </a:xfrm>
            <a:prstGeom prst="ellipse">
              <a:avLst/>
            </a:prstGeom>
            <a:solidFill>
              <a:srgbClr val="F88080"/>
            </a:solidFill>
            <a:ln w="9525" cap="flat" cmpd="sng" algn="ctr">
              <a:noFill/>
              <a:prstDash val="solid"/>
              <a:round/>
              <a:headEnd type="none" w="med" len="med"/>
              <a:tailEnd type="none" w="med" len="med"/>
            </a:ln>
            <a:effectLst/>
            <a:scene3d>
              <a:camera prst="isometricRightUp">
                <a:rot lat="0" lon="14999999" rev="10799999"/>
              </a:camera>
              <a:lightRig rig="balanced" dir="t"/>
            </a:scene3d>
            <a:sp3d extrusionH="1016000" prstMaterial="matte">
              <a:bevelT w="38100" h="38100"/>
              <a:bevelB w="38100" h="38100"/>
              <a:contourClr>
                <a:schemeClr val="bg1"/>
              </a:contourClr>
            </a:sp3d>
          </p:spPr>
          <p:txBody>
            <a:bodyPr/>
            <a:lstStyle/>
            <a:p>
              <a:pPr>
                <a:defRPr/>
              </a:pPr>
              <a:endParaRPr lang="en-US" sz="1400" b="1" dirty="0">
                <a:latin typeface="Arial Narrow" pitchFamily="34" charset="0"/>
                <a:cs typeface="Calibri" pitchFamily="34" charset="0"/>
              </a:endParaRPr>
            </a:p>
          </p:txBody>
        </p:sp>
        <p:grpSp>
          <p:nvGrpSpPr>
            <p:cNvPr id="93" name="Group 92"/>
            <p:cNvGrpSpPr/>
            <p:nvPr/>
          </p:nvGrpSpPr>
          <p:grpSpPr>
            <a:xfrm rot="19991526" flipV="1">
              <a:off x="6369341" y="3941451"/>
              <a:ext cx="390391" cy="390389"/>
              <a:chOff x="6874606" y="931007"/>
              <a:chExt cx="472440" cy="472438"/>
            </a:xfrm>
            <a:scene3d>
              <a:camera prst="orthographicFront"/>
              <a:lightRig rig="threePt" dir="t"/>
            </a:scene3d>
          </p:grpSpPr>
          <p:sp>
            <p:nvSpPr>
              <p:cNvPr id="94" name="Oval 93"/>
              <p:cNvSpPr/>
              <p:nvPr/>
            </p:nvSpPr>
            <p:spPr bwMode="auto">
              <a:xfrm rot="19825971" flipH="1" flipV="1">
                <a:off x="7179407" y="10072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95" name="Oval 94"/>
              <p:cNvSpPr/>
              <p:nvPr/>
            </p:nvSpPr>
            <p:spPr bwMode="auto">
              <a:xfrm rot="19825971" flipH="1" flipV="1">
                <a:off x="7255606" y="931007"/>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96" name="Oval 95"/>
              <p:cNvSpPr/>
              <p:nvPr/>
            </p:nvSpPr>
            <p:spPr bwMode="auto">
              <a:xfrm rot="19825971" flipH="1" flipV="1">
                <a:off x="7103206" y="1083407"/>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97" name="Oval 96"/>
              <p:cNvSpPr/>
              <p:nvPr/>
            </p:nvSpPr>
            <p:spPr bwMode="auto">
              <a:xfrm rot="19825971" flipH="1" flipV="1">
                <a:off x="7027007" y="1159605"/>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98" name="Oval 97"/>
              <p:cNvSpPr/>
              <p:nvPr/>
            </p:nvSpPr>
            <p:spPr bwMode="auto">
              <a:xfrm rot="19825971" flipH="1" flipV="1">
                <a:off x="6950806" y="12358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99" name="Oval 98"/>
              <p:cNvSpPr/>
              <p:nvPr/>
            </p:nvSpPr>
            <p:spPr bwMode="auto">
              <a:xfrm rot="19825971" flipH="1" flipV="1">
                <a:off x="6874606" y="1312005"/>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100" name="Group 99"/>
            <p:cNvGrpSpPr/>
            <p:nvPr/>
          </p:nvGrpSpPr>
          <p:grpSpPr>
            <a:xfrm rot="19991526" flipV="1">
              <a:off x="6873071" y="3941451"/>
              <a:ext cx="390391" cy="390389"/>
              <a:chOff x="6874606" y="931007"/>
              <a:chExt cx="472440" cy="472438"/>
            </a:xfrm>
            <a:scene3d>
              <a:camera prst="orthographicFront"/>
              <a:lightRig rig="threePt" dir="t"/>
            </a:scene3d>
          </p:grpSpPr>
          <p:sp>
            <p:nvSpPr>
              <p:cNvPr id="101" name="Oval 100"/>
              <p:cNvSpPr/>
              <p:nvPr/>
            </p:nvSpPr>
            <p:spPr bwMode="auto">
              <a:xfrm rot="19825971" flipH="1" flipV="1">
                <a:off x="7179407" y="10072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02" name="Oval 101"/>
              <p:cNvSpPr/>
              <p:nvPr/>
            </p:nvSpPr>
            <p:spPr bwMode="auto">
              <a:xfrm rot="19825971" flipH="1" flipV="1">
                <a:off x="7255606" y="931007"/>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03" name="Oval 102"/>
              <p:cNvSpPr/>
              <p:nvPr/>
            </p:nvSpPr>
            <p:spPr bwMode="auto">
              <a:xfrm rot="19825971" flipH="1" flipV="1">
                <a:off x="7103206" y="1083407"/>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04" name="Oval 103"/>
              <p:cNvSpPr/>
              <p:nvPr/>
            </p:nvSpPr>
            <p:spPr bwMode="auto">
              <a:xfrm rot="19825971" flipH="1" flipV="1">
                <a:off x="7027007" y="1159605"/>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05" name="Oval 104"/>
              <p:cNvSpPr/>
              <p:nvPr/>
            </p:nvSpPr>
            <p:spPr bwMode="auto">
              <a:xfrm rot="19825971" flipH="1" flipV="1">
                <a:off x="6950806" y="12358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06" name="Oval 105"/>
              <p:cNvSpPr/>
              <p:nvPr/>
            </p:nvSpPr>
            <p:spPr bwMode="auto">
              <a:xfrm rot="19825971" flipH="1" flipV="1">
                <a:off x="6874606" y="1312005"/>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107" name="Group 106"/>
            <p:cNvGrpSpPr/>
            <p:nvPr/>
          </p:nvGrpSpPr>
          <p:grpSpPr>
            <a:xfrm rot="19991526" flipV="1">
              <a:off x="7376801" y="3941451"/>
              <a:ext cx="390391" cy="390389"/>
              <a:chOff x="6874606" y="931007"/>
              <a:chExt cx="472440" cy="472438"/>
            </a:xfrm>
            <a:scene3d>
              <a:camera prst="orthographicFront"/>
              <a:lightRig rig="threePt" dir="t"/>
            </a:scene3d>
          </p:grpSpPr>
          <p:sp>
            <p:nvSpPr>
              <p:cNvPr id="108" name="Oval 107"/>
              <p:cNvSpPr/>
              <p:nvPr/>
            </p:nvSpPr>
            <p:spPr bwMode="auto">
              <a:xfrm rot="19825971" flipH="1" flipV="1">
                <a:off x="7179407" y="10072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09" name="Oval 108"/>
              <p:cNvSpPr/>
              <p:nvPr/>
            </p:nvSpPr>
            <p:spPr bwMode="auto">
              <a:xfrm rot="19825971" flipH="1" flipV="1">
                <a:off x="7255606" y="931007"/>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10" name="Oval 109"/>
              <p:cNvSpPr/>
              <p:nvPr/>
            </p:nvSpPr>
            <p:spPr bwMode="auto">
              <a:xfrm rot="19825971" flipH="1" flipV="1">
                <a:off x="7103206" y="1083407"/>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11" name="Oval 110"/>
              <p:cNvSpPr/>
              <p:nvPr/>
            </p:nvSpPr>
            <p:spPr bwMode="auto">
              <a:xfrm rot="19825971" flipH="1" flipV="1">
                <a:off x="7027007" y="1159605"/>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12" name="Oval 111"/>
              <p:cNvSpPr/>
              <p:nvPr/>
            </p:nvSpPr>
            <p:spPr bwMode="auto">
              <a:xfrm rot="19825971" flipH="1" flipV="1">
                <a:off x="6950806" y="12358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13" name="Oval 112"/>
              <p:cNvSpPr/>
              <p:nvPr/>
            </p:nvSpPr>
            <p:spPr bwMode="auto">
              <a:xfrm rot="19825971" flipH="1" flipV="1">
                <a:off x="6874606" y="1312005"/>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114" name="Group 113"/>
            <p:cNvGrpSpPr/>
            <p:nvPr/>
          </p:nvGrpSpPr>
          <p:grpSpPr>
            <a:xfrm rot="8400000">
              <a:off x="5470027" y="3751492"/>
              <a:ext cx="79704" cy="377797"/>
              <a:chOff x="8091923" y="2110033"/>
              <a:chExt cx="96454" cy="630230"/>
            </a:xfrm>
            <a:scene3d>
              <a:camera prst="orthographicFront"/>
              <a:lightRig rig="threePt" dir="t"/>
            </a:scene3d>
          </p:grpSpPr>
          <p:sp>
            <p:nvSpPr>
              <p:cNvPr id="115" name="Oval 114"/>
              <p:cNvSpPr/>
              <p:nvPr/>
            </p:nvSpPr>
            <p:spPr bwMode="auto">
              <a:xfrm rot="17157959" flipH="1" flipV="1">
                <a:off x="8095935" y="2217790"/>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16" name="Oval 115"/>
              <p:cNvSpPr/>
              <p:nvPr/>
            </p:nvSpPr>
            <p:spPr bwMode="auto">
              <a:xfrm rot="17157959" flipH="1" flipV="1">
                <a:off x="8096937" y="2110033"/>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17" name="Oval 116"/>
              <p:cNvSpPr/>
              <p:nvPr/>
            </p:nvSpPr>
            <p:spPr bwMode="auto">
              <a:xfrm rot="17157959" flipH="1" flipV="1">
                <a:off x="8094932" y="2325550"/>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18" name="Oval 117"/>
              <p:cNvSpPr/>
              <p:nvPr/>
            </p:nvSpPr>
            <p:spPr bwMode="auto">
              <a:xfrm rot="17157959" flipH="1" flipV="1">
                <a:off x="8093929" y="2433306"/>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19" name="Oval 118"/>
              <p:cNvSpPr/>
              <p:nvPr/>
            </p:nvSpPr>
            <p:spPr bwMode="auto">
              <a:xfrm rot="17157959" flipH="1" flipV="1">
                <a:off x="8092926" y="254106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20" name="Oval 119"/>
              <p:cNvSpPr/>
              <p:nvPr/>
            </p:nvSpPr>
            <p:spPr bwMode="auto">
              <a:xfrm rot="17157959" flipH="1" flipV="1">
                <a:off x="8091923" y="2648823"/>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sp>
          <p:nvSpPr>
            <p:cNvPr id="121" name="Rectangle 120"/>
            <p:cNvSpPr/>
            <p:nvPr/>
          </p:nvSpPr>
          <p:spPr bwMode="auto">
            <a:xfrm>
              <a:off x="7519416" y="4000328"/>
              <a:ext cx="125932" cy="755595"/>
            </a:xfrm>
            <a:prstGeom prst="rect">
              <a:avLst/>
            </a:prstGeom>
            <a:solidFill>
              <a:srgbClr val="E2CFF1"/>
            </a:solidFill>
            <a:ln>
              <a:noFill/>
              <a:headEnd type="none" w="med" len="med"/>
              <a:tailEnd type="none" w="med" len="med"/>
            </a:ln>
            <a:scene3d>
              <a:camera prst="obliqueTopRight"/>
              <a:lightRig rig="threePt" dir="t">
                <a:rot lat="0" lon="0" rev="3600000"/>
              </a:lightRig>
            </a:scene3d>
            <a:sp3d extrusionH="1270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400" b="1" dirty="0">
                <a:solidFill>
                  <a:schemeClr val="tx1"/>
                </a:solidFill>
                <a:latin typeface="Arial Narrow" pitchFamily="34" charset="0"/>
                <a:cs typeface="Calibri" pitchFamily="34" charset="0"/>
              </a:endParaRPr>
            </a:p>
          </p:txBody>
        </p:sp>
        <p:grpSp>
          <p:nvGrpSpPr>
            <p:cNvPr id="122" name="Group 121"/>
            <p:cNvGrpSpPr/>
            <p:nvPr/>
          </p:nvGrpSpPr>
          <p:grpSpPr>
            <a:xfrm rot="8400000">
              <a:off x="5628676" y="3550238"/>
              <a:ext cx="79704" cy="302238"/>
              <a:chOff x="8091923" y="2110033"/>
              <a:chExt cx="96454" cy="630230"/>
            </a:xfrm>
            <a:scene3d>
              <a:camera prst="orthographicFront"/>
              <a:lightRig rig="threePt" dir="t"/>
            </a:scene3d>
          </p:grpSpPr>
          <p:sp>
            <p:nvSpPr>
              <p:cNvPr id="123" name="Oval 122"/>
              <p:cNvSpPr/>
              <p:nvPr/>
            </p:nvSpPr>
            <p:spPr bwMode="auto">
              <a:xfrm rot="17157959" flipH="1" flipV="1">
                <a:off x="8095935" y="2217790"/>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24" name="Oval 123"/>
              <p:cNvSpPr/>
              <p:nvPr/>
            </p:nvSpPr>
            <p:spPr bwMode="auto">
              <a:xfrm rot="17157959" flipH="1" flipV="1">
                <a:off x="8096937" y="2110033"/>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25" name="Oval 124"/>
              <p:cNvSpPr/>
              <p:nvPr/>
            </p:nvSpPr>
            <p:spPr bwMode="auto">
              <a:xfrm rot="17157959" flipH="1" flipV="1">
                <a:off x="8094932" y="2325550"/>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26" name="Oval 125"/>
              <p:cNvSpPr/>
              <p:nvPr/>
            </p:nvSpPr>
            <p:spPr bwMode="auto">
              <a:xfrm rot="17157959" flipH="1" flipV="1">
                <a:off x="8093929" y="2433306"/>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27" name="Oval 126"/>
              <p:cNvSpPr/>
              <p:nvPr/>
            </p:nvSpPr>
            <p:spPr bwMode="auto">
              <a:xfrm rot="17157959" flipH="1" flipV="1">
                <a:off x="8092926" y="254106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28" name="Oval 127"/>
              <p:cNvSpPr/>
              <p:nvPr/>
            </p:nvSpPr>
            <p:spPr bwMode="auto">
              <a:xfrm rot="17157959" flipH="1" flipV="1">
                <a:off x="8091923" y="2648823"/>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129" name="Group 128"/>
            <p:cNvGrpSpPr/>
            <p:nvPr/>
          </p:nvGrpSpPr>
          <p:grpSpPr>
            <a:xfrm rot="8400000">
              <a:off x="5787328" y="3348508"/>
              <a:ext cx="79704" cy="226678"/>
              <a:chOff x="8091923" y="2110033"/>
              <a:chExt cx="96454" cy="630230"/>
            </a:xfrm>
            <a:effectLst/>
            <a:scene3d>
              <a:camera prst="orthographicFront"/>
              <a:lightRig rig="threePt" dir="t"/>
            </a:scene3d>
          </p:grpSpPr>
          <p:sp>
            <p:nvSpPr>
              <p:cNvPr id="130" name="Oval 129"/>
              <p:cNvSpPr/>
              <p:nvPr/>
            </p:nvSpPr>
            <p:spPr bwMode="auto">
              <a:xfrm rot="17157959" flipH="1" flipV="1">
                <a:off x="8095935" y="2217790"/>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31" name="Oval 130"/>
              <p:cNvSpPr/>
              <p:nvPr/>
            </p:nvSpPr>
            <p:spPr bwMode="auto">
              <a:xfrm rot="17157959" flipH="1" flipV="1">
                <a:off x="8096937" y="2110033"/>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32" name="Oval 131"/>
              <p:cNvSpPr/>
              <p:nvPr/>
            </p:nvSpPr>
            <p:spPr bwMode="auto">
              <a:xfrm rot="17157959" flipH="1" flipV="1">
                <a:off x="8094932" y="2325550"/>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33" name="Oval 132"/>
              <p:cNvSpPr/>
              <p:nvPr/>
            </p:nvSpPr>
            <p:spPr bwMode="auto">
              <a:xfrm rot="17157959" flipH="1" flipV="1">
                <a:off x="8093929" y="2433306"/>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34" name="Oval 133"/>
              <p:cNvSpPr/>
              <p:nvPr/>
            </p:nvSpPr>
            <p:spPr bwMode="auto">
              <a:xfrm rot="17157959" flipH="1" flipV="1">
                <a:off x="8092926" y="254106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35" name="Oval 134"/>
              <p:cNvSpPr/>
              <p:nvPr/>
            </p:nvSpPr>
            <p:spPr bwMode="auto">
              <a:xfrm rot="17157959" flipH="1" flipV="1">
                <a:off x="8091923" y="2648823"/>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136" name="Group 135"/>
            <p:cNvGrpSpPr/>
            <p:nvPr/>
          </p:nvGrpSpPr>
          <p:grpSpPr>
            <a:xfrm rot="8400000">
              <a:off x="5927804" y="3178499"/>
              <a:ext cx="79704" cy="151119"/>
              <a:chOff x="8091923" y="2110033"/>
              <a:chExt cx="96454" cy="630230"/>
            </a:xfrm>
            <a:effectLst/>
            <a:scene3d>
              <a:camera prst="orthographicFront"/>
              <a:lightRig rig="threePt" dir="t"/>
            </a:scene3d>
          </p:grpSpPr>
          <p:sp>
            <p:nvSpPr>
              <p:cNvPr id="137" name="Oval 136"/>
              <p:cNvSpPr/>
              <p:nvPr/>
            </p:nvSpPr>
            <p:spPr bwMode="auto">
              <a:xfrm rot="17157959" flipH="1" flipV="1">
                <a:off x="8095935" y="2217790"/>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38" name="Oval 137"/>
              <p:cNvSpPr/>
              <p:nvPr/>
            </p:nvSpPr>
            <p:spPr bwMode="auto">
              <a:xfrm rot="17157959" flipH="1" flipV="1">
                <a:off x="8096937" y="2110033"/>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39" name="Oval 138"/>
              <p:cNvSpPr/>
              <p:nvPr/>
            </p:nvSpPr>
            <p:spPr bwMode="auto">
              <a:xfrm rot="17157959" flipH="1" flipV="1">
                <a:off x="8094932" y="2325550"/>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40" name="Oval 139"/>
              <p:cNvSpPr/>
              <p:nvPr/>
            </p:nvSpPr>
            <p:spPr bwMode="auto">
              <a:xfrm rot="17157959" flipH="1" flipV="1">
                <a:off x="8093929" y="2433306"/>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41" name="Oval 140"/>
              <p:cNvSpPr/>
              <p:nvPr/>
            </p:nvSpPr>
            <p:spPr bwMode="auto">
              <a:xfrm rot="17157959" flipH="1" flipV="1">
                <a:off x="8092926" y="254106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42" name="Oval 141"/>
              <p:cNvSpPr/>
              <p:nvPr/>
            </p:nvSpPr>
            <p:spPr bwMode="auto">
              <a:xfrm rot="17157959" flipH="1" flipV="1">
                <a:off x="8091923" y="2648823"/>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sp>
          <p:nvSpPr>
            <p:cNvPr id="143" name="Rectangle 142"/>
            <p:cNvSpPr/>
            <p:nvPr/>
          </p:nvSpPr>
          <p:spPr bwMode="auto">
            <a:xfrm>
              <a:off x="7078652" y="2367577"/>
              <a:ext cx="1057833" cy="931900"/>
            </a:xfrm>
            <a:prstGeom prst="rect">
              <a:avLst/>
            </a:prstGeom>
            <a:solidFill>
              <a:srgbClr val="E2CFF1"/>
            </a:solidFill>
            <a:ln>
              <a:noFill/>
              <a:headEnd type="none" w="med" len="med"/>
              <a:tailEnd type="none" w="med" len="med"/>
            </a:ln>
            <a:scene3d>
              <a:camera prst="obliqueTopRight"/>
              <a:lightRig rig="threePt" dir="t">
                <a:rot lat="0" lon="0" rev="3600000"/>
              </a:lightRig>
            </a:scene3d>
            <a:sp3d extrusionH="127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400" b="1" dirty="0">
                <a:solidFill>
                  <a:schemeClr val="tx1"/>
                </a:solidFill>
                <a:latin typeface="Arial Narrow" pitchFamily="34" charset="0"/>
                <a:cs typeface="Calibri" pitchFamily="34" charset="0"/>
              </a:endParaRPr>
            </a:p>
          </p:txBody>
        </p:sp>
        <p:grpSp>
          <p:nvGrpSpPr>
            <p:cNvPr id="144" name="Group 143"/>
            <p:cNvGrpSpPr/>
            <p:nvPr/>
          </p:nvGrpSpPr>
          <p:grpSpPr>
            <a:xfrm rot="10800000">
              <a:off x="7263180" y="2489139"/>
              <a:ext cx="705225" cy="705224"/>
              <a:chOff x="8391950" y="1686350"/>
              <a:chExt cx="853444" cy="853443"/>
            </a:xfrm>
          </p:grpSpPr>
          <p:sp>
            <p:nvSpPr>
              <p:cNvPr id="145" name="Oval 144"/>
              <p:cNvSpPr/>
              <p:nvPr/>
            </p:nvSpPr>
            <p:spPr bwMode="auto">
              <a:xfrm rot="865775" flipH="1" flipV="1">
                <a:off x="9001550" y="1686351"/>
                <a:ext cx="91440" cy="91440"/>
              </a:xfrm>
              <a:prstGeom prst="ellipse">
                <a:avLst/>
              </a:prstGeom>
              <a:solidFill>
                <a:srgbClr val="FFCA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46" name="Oval 145"/>
              <p:cNvSpPr/>
              <p:nvPr/>
            </p:nvSpPr>
            <p:spPr bwMode="auto">
              <a:xfrm rot="865775" flipH="1" flipV="1">
                <a:off x="9153952" y="1686351"/>
                <a:ext cx="91440" cy="91440"/>
              </a:xfrm>
              <a:prstGeom prst="ellipse">
                <a:avLst/>
              </a:prstGeom>
              <a:solidFill>
                <a:srgbClr val="FFF2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47" name="Oval 146"/>
              <p:cNvSpPr/>
              <p:nvPr/>
            </p:nvSpPr>
            <p:spPr bwMode="auto">
              <a:xfrm rot="865775" flipH="1" flipV="1">
                <a:off x="8849152" y="1686351"/>
                <a:ext cx="91440" cy="91440"/>
              </a:xfrm>
              <a:prstGeom prst="ellipse">
                <a:avLst/>
              </a:prstGeom>
              <a:solidFill>
                <a:srgbClr val="FFA2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48" name="Oval 147"/>
              <p:cNvSpPr/>
              <p:nvPr/>
            </p:nvSpPr>
            <p:spPr bwMode="auto">
              <a:xfrm rot="865775" flipH="1" flipV="1">
                <a:off x="8696750" y="1686350"/>
                <a:ext cx="91440" cy="91440"/>
              </a:xfrm>
              <a:prstGeom prst="ellipse">
                <a:avLst/>
              </a:prstGeom>
              <a:solidFill>
                <a:srgbClr val="FF7A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49" name="Oval 148"/>
              <p:cNvSpPr/>
              <p:nvPr/>
            </p:nvSpPr>
            <p:spPr bwMode="auto">
              <a:xfrm rot="865775" flipH="1" flipV="1">
                <a:off x="8544352" y="1686351"/>
                <a:ext cx="91440" cy="91440"/>
              </a:xfrm>
              <a:prstGeom prst="ellipse">
                <a:avLst/>
              </a:prstGeom>
              <a:solidFill>
                <a:srgbClr val="FF40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50" name="Oval 149"/>
              <p:cNvSpPr/>
              <p:nvPr/>
            </p:nvSpPr>
            <p:spPr bwMode="auto">
              <a:xfrm rot="865775" flipH="1" flipV="1">
                <a:off x="8391950" y="1686351"/>
                <a:ext cx="91440" cy="91440"/>
              </a:xfrm>
              <a:prstGeom prst="ellipse">
                <a:avLst/>
              </a:prstGeom>
              <a:solidFill>
                <a:srgbClr val="FF03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51" name="Oval 150"/>
              <p:cNvSpPr/>
              <p:nvPr/>
            </p:nvSpPr>
            <p:spPr bwMode="auto">
              <a:xfrm rot="865775" flipH="1" flipV="1">
                <a:off x="9001551" y="1838751"/>
                <a:ext cx="91440" cy="91440"/>
              </a:xfrm>
              <a:prstGeom prst="ellipse">
                <a:avLst/>
              </a:prstGeom>
              <a:solidFill>
                <a:srgbClr val="FFCA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52" name="Oval 151"/>
              <p:cNvSpPr/>
              <p:nvPr/>
            </p:nvSpPr>
            <p:spPr bwMode="auto">
              <a:xfrm rot="865775" flipH="1" flipV="1">
                <a:off x="9153953" y="1838751"/>
                <a:ext cx="91440" cy="91440"/>
              </a:xfrm>
              <a:prstGeom prst="ellipse">
                <a:avLst/>
              </a:prstGeom>
              <a:solidFill>
                <a:srgbClr val="FFF2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53" name="Oval 152"/>
              <p:cNvSpPr/>
              <p:nvPr/>
            </p:nvSpPr>
            <p:spPr bwMode="auto">
              <a:xfrm rot="865775" flipH="1" flipV="1">
                <a:off x="8849153" y="1838751"/>
                <a:ext cx="91440" cy="91440"/>
              </a:xfrm>
              <a:prstGeom prst="ellipse">
                <a:avLst/>
              </a:prstGeom>
              <a:solidFill>
                <a:srgbClr val="FFA2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54" name="Oval 153"/>
              <p:cNvSpPr/>
              <p:nvPr/>
            </p:nvSpPr>
            <p:spPr bwMode="auto">
              <a:xfrm rot="865775" flipH="1" flipV="1">
                <a:off x="8696751" y="1838750"/>
                <a:ext cx="91440" cy="91440"/>
              </a:xfrm>
              <a:prstGeom prst="ellipse">
                <a:avLst/>
              </a:prstGeom>
              <a:solidFill>
                <a:srgbClr val="FF7A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55" name="Oval 154"/>
              <p:cNvSpPr/>
              <p:nvPr/>
            </p:nvSpPr>
            <p:spPr bwMode="auto">
              <a:xfrm rot="865775" flipH="1" flipV="1">
                <a:off x="8544353" y="1838751"/>
                <a:ext cx="91440" cy="91440"/>
              </a:xfrm>
              <a:prstGeom prst="ellipse">
                <a:avLst/>
              </a:prstGeom>
              <a:solidFill>
                <a:srgbClr val="FF40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56" name="Oval 155"/>
              <p:cNvSpPr/>
              <p:nvPr/>
            </p:nvSpPr>
            <p:spPr bwMode="auto">
              <a:xfrm rot="865775" flipH="1" flipV="1">
                <a:off x="8391951" y="1838751"/>
                <a:ext cx="91440" cy="91440"/>
              </a:xfrm>
              <a:prstGeom prst="ellipse">
                <a:avLst/>
              </a:prstGeom>
              <a:solidFill>
                <a:srgbClr val="FF03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57" name="Oval 156"/>
              <p:cNvSpPr/>
              <p:nvPr/>
            </p:nvSpPr>
            <p:spPr bwMode="auto">
              <a:xfrm rot="865775" flipH="1" flipV="1">
                <a:off x="9001551" y="1991152"/>
                <a:ext cx="91440" cy="91440"/>
              </a:xfrm>
              <a:prstGeom prst="ellipse">
                <a:avLst/>
              </a:prstGeom>
              <a:solidFill>
                <a:srgbClr val="FFCA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58" name="Oval 157"/>
              <p:cNvSpPr/>
              <p:nvPr/>
            </p:nvSpPr>
            <p:spPr bwMode="auto">
              <a:xfrm rot="865775" flipH="1" flipV="1">
                <a:off x="9153953" y="1991152"/>
                <a:ext cx="91440" cy="91440"/>
              </a:xfrm>
              <a:prstGeom prst="ellipse">
                <a:avLst/>
              </a:prstGeom>
              <a:solidFill>
                <a:srgbClr val="FFF2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59" name="Oval 158"/>
              <p:cNvSpPr/>
              <p:nvPr/>
            </p:nvSpPr>
            <p:spPr bwMode="auto">
              <a:xfrm rot="865775" flipH="1" flipV="1">
                <a:off x="8849153" y="1991152"/>
                <a:ext cx="91440" cy="91440"/>
              </a:xfrm>
              <a:prstGeom prst="ellipse">
                <a:avLst/>
              </a:prstGeom>
              <a:solidFill>
                <a:srgbClr val="FFA2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60" name="Oval 159"/>
              <p:cNvSpPr/>
              <p:nvPr/>
            </p:nvSpPr>
            <p:spPr bwMode="auto">
              <a:xfrm rot="865775" flipH="1" flipV="1">
                <a:off x="8696751" y="1991151"/>
                <a:ext cx="91440" cy="91440"/>
              </a:xfrm>
              <a:prstGeom prst="ellipse">
                <a:avLst/>
              </a:prstGeom>
              <a:solidFill>
                <a:srgbClr val="FF7A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61" name="Oval 160"/>
              <p:cNvSpPr/>
              <p:nvPr/>
            </p:nvSpPr>
            <p:spPr bwMode="auto">
              <a:xfrm rot="865775" flipH="1" flipV="1">
                <a:off x="8544353" y="1991152"/>
                <a:ext cx="91440" cy="91440"/>
              </a:xfrm>
              <a:prstGeom prst="ellipse">
                <a:avLst/>
              </a:prstGeom>
              <a:solidFill>
                <a:srgbClr val="FF40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62" name="Oval 161"/>
              <p:cNvSpPr/>
              <p:nvPr/>
            </p:nvSpPr>
            <p:spPr bwMode="auto">
              <a:xfrm rot="865775" flipH="1" flipV="1">
                <a:off x="8391951" y="1991152"/>
                <a:ext cx="91440" cy="91440"/>
              </a:xfrm>
              <a:prstGeom prst="ellipse">
                <a:avLst/>
              </a:prstGeom>
              <a:solidFill>
                <a:srgbClr val="FF03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63" name="Oval 162"/>
              <p:cNvSpPr/>
              <p:nvPr/>
            </p:nvSpPr>
            <p:spPr bwMode="auto">
              <a:xfrm rot="865775" flipH="1" flipV="1">
                <a:off x="9001551" y="2143552"/>
                <a:ext cx="91440" cy="91440"/>
              </a:xfrm>
              <a:prstGeom prst="ellipse">
                <a:avLst/>
              </a:prstGeom>
              <a:solidFill>
                <a:srgbClr val="FFCA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64" name="Oval 163"/>
              <p:cNvSpPr/>
              <p:nvPr/>
            </p:nvSpPr>
            <p:spPr bwMode="auto">
              <a:xfrm rot="865775" flipH="1" flipV="1">
                <a:off x="9153953" y="2143552"/>
                <a:ext cx="91440" cy="91440"/>
              </a:xfrm>
              <a:prstGeom prst="ellipse">
                <a:avLst/>
              </a:prstGeom>
              <a:solidFill>
                <a:srgbClr val="FFF2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65" name="Oval 164"/>
              <p:cNvSpPr/>
              <p:nvPr/>
            </p:nvSpPr>
            <p:spPr bwMode="auto">
              <a:xfrm rot="865775" flipH="1" flipV="1">
                <a:off x="8849153" y="2143552"/>
                <a:ext cx="91440" cy="91440"/>
              </a:xfrm>
              <a:prstGeom prst="ellipse">
                <a:avLst/>
              </a:prstGeom>
              <a:solidFill>
                <a:srgbClr val="FFA2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66" name="Oval 165"/>
              <p:cNvSpPr/>
              <p:nvPr/>
            </p:nvSpPr>
            <p:spPr bwMode="auto">
              <a:xfrm rot="865775" flipH="1" flipV="1">
                <a:off x="8696751" y="2143551"/>
                <a:ext cx="91440" cy="91440"/>
              </a:xfrm>
              <a:prstGeom prst="ellipse">
                <a:avLst/>
              </a:prstGeom>
              <a:solidFill>
                <a:srgbClr val="FF7A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67" name="Oval 166"/>
              <p:cNvSpPr/>
              <p:nvPr/>
            </p:nvSpPr>
            <p:spPr bwMode="auto">
              <a:xfrm rot="865775" flipH="1" flipV="1">
                <a:off x="8544353" y="2143552"/>
                <a:ext cx="91440" cy="91440"/>
              </a:xfrm>
              <a:prstGeom prst="ellipse">
                <a:avLst/>
              </a:prstGeom>
              <a:solidFill>
                <a:srgbClr val="FF40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68" name="Oval 167"/>
              <p:cNvSpPr/>
              <p:nvPr/>
            </p:nvSpPr>
            <p:spPr bwMode="auto">
              <a:xfrm rot="865775" flipH="1" flipV="1">
                <a:off x="8391951" y="2143552"/>
                <a:ext cx="91440" cy="91440"/>
              </a:xfrm>
              <a:prstGeom prst="ellipse">
                <a:avLst/>
              </a:prstGeom>
              <a:solidFill>
                <a:srgbClr val="FF03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69" name="Oval 168"/>
              <p:cNvSpPr/>
              <p:nvPr/>
            </p:nvSpPr>
            <p:spPr bwMode="auto">
              <a:xfrm rot="865775" flipH="1" flipV="1">
                <a:off x="9001552" y="2295952"/>
                <a:ext cx="91440" cy="91440"/>
              </a:xfrm>
              <a:prstGeom prst="ellipse">
                <a:avLst/>
              </a:prstGeom>
              <a:solidFill>
                <a:srgbClr val="FFCA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70" name="Oval 169"/>
              <p:cNvSpPr/>
              <p:nvPr/>
            </p:nvSpPr>
            <p:spPr bwMode="auto">
              <a:xfrm rot="865775" flipH="1" flipV="1">
                <a:off x="9153954" y="2295952"/>
                <a:ext cx="91440" cy="91440"/>
              </a:xfrm>
              <a:prstGeom prst="ellipse">
                <a:avLst/>
              </a:prstGeom>
              <a:solidFill>
                <a:srgbClr val="FFF2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71" name="Oval 170"/>
              <p:cNvSpPr/>
              <p:nvPr/>
            </p:nvSpPr>
            <p:spPr bwMode="auto">
              <a:xfrm rot="865775" flipH="1" flipV="1">
                <a:off x="8849154" y="2295952"/>
                <a:ext cx="91440" cy="91440"/>
              </a:xfrm>
              <a:prstGeom prst="ellipse">
                <a:avLst/>
              </a:prstGeom>
              <a:solidFill>
                <a:srgbClr val="FFA2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72" name="Oval 171"/>
              <p:cNvSpPr/>
              <p:nvPr/>
            </p:nvSpPr>
            <p:spPr bwMode="auto">
              <a:xfrm rot="865775" flipH="1" flipV="1">
                <a:off x="8696752" y="2295951"/>
                <a:ext cx="91440" cy="91440"/>
              </a:xfrm>
              <a:prstGeom prst="ellipse">
                <a:avLst/>
              </a:prstGeom>
              <a:solidFill>
                <a:srgbClr val="FF7A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73" name="Oval 172"/>
              <p:cNvSpPr/>
              <p:nvPr/>
            </p:nvSpPr>
            <p:spPr bwMode="auto">
              <a:xfrm rot="865775" flipH="1" flipV="1">
                <a:off x="8544354" y="2295952"/>
                <a:ext cx="91440" cy="91440"/>
              </a:xfrm>
              <a:prstGeom prst="ellipse">
                <a:avLst/>
              </a:prstGeom>
              <a:solidFill>
                <a:srgbClr val="FF40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74" name="Oval 173"/>
              <p:cNvSpPr/>
              <p:nvPr/>
            </p:nvSpPr>
            <p:spPr bwMode="auto">
              <a:xfrm rot="865775" flipH="1" flipV="1">
                <a:off x="8391952" y="2295952"/>
                <a:ext cx="91440" cy="91440"/>
              </a:xfrm>
              <a:prstGeom prst="ellipse">
                <a:avLst/>
              </a:prstGeom>
              <a:solidFill>
                <a:srgbClr val="FF03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75" name="Oval 174"/>
              <p:cNvSpPr/>
              <p:nvPr/>
            </p:nvSpPr>
            <p:spPr bwMode="auto">
              <a:xfrm rot="865775" flipH="1" flipV="1">
                <a:off x="9001552" y="2448353"/>
                <a:ext cx="91440" cy="91440"/>
              </a:xfrm>
              <a:prstGeom prst="ellipse">
                <a:avLst/>
              </a:prstGeom>
              <a:solidFill>
                <a:srgbClr val="FFCA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76" name="Oval 175"/>
              <p:cNvSpPr/>
              <p:nvPr/>
            </p:nvSpPr>
            <p:spPr bwMode="auto">
              <a:xfrm rot="865775" flipH="1" flipV="1">
                <a:off x="9153954" y="2448353"/>
                <a:ext cx="91440" cy="91440"/>
              </a:xfrm>
              <a:prstGeom prst="ellipse">
                <a:avLst/>
              </a:prstGeom>
              <a:solidFill>
                <a:srgbClr val="FFF2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77" name="Oval 176"/>
              <p:cNvSpPr/>
              <p:nvPr/>
            </p:nvSpPr>
            <p:spPr bwMode="auto">
              <a:xfrm rot="865775" flipH="1" flipV="1">
                <a:off x="8849154" y="2448353"/>
                <a:ext cx="91440" cy="91440"/>
              </a:xfrm>
              <a:prstGeom prst="ellipse">
                <a:avLst/>
              </a:prstGeom>
              <a:solidFill>
                <a:srgbClr val="FFA2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78" name="Oval 177"/>
              <p:cNvSpPr/>
              <p:nvPr/>
            </p:nvSpPr>
            <p:spPr bwMode="auto">
              <a:xfrm rot="865775" flipH="1" flipV="1">
                <a:off x="8696752" y="2448352"/>
                <a:ext cx="91440" cy="91440"/>
              </a:xfrm>
              <a:prstGeom prst="ellipse">
                <a:avLst/>
              </a:prstGeom>
              <a:solidFill>
                <a:srgbClr val="FF7A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79" name="Oval 178"/>
              <p:cNvSpPr/>
              <p:nvPr/>
            </p:nvSpPr>
            <p:spPr bwMode="auto">
              <a:xfrm rot="865775" flipH="1" flipV="1">
                <a:off x="8544354" y="2448353"/>
                <a:ext cx="91440" cy="91440"/>
              </a:xfrm>
              <a:prstGeom prst="ellipse">
                <a:avLst/>
              </a:prstGeom>
              <a:solidFill>
                <a:srgbClr val="FF40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sp>
            <p:nvSpPr>
              <p:cNvPr id="180" name="Oval 179"/>
              <p:cNvSpPr/>
              <p:nvPr/>
            </p:nvSpPr>
            <p:spPr bwMode="auto">
              <a:xfrm rot="865775" flipH="1" flipV="1">
                <a:off x="8391952" y="2448353"/>
                <a:ext cx="91440" cy="91440"/>
              </a:xfrm>
              <a:prstGeom prst="ellipse">
                <a:avLst/>
              </a:prstGeom>
              <a:solidFill>
                <a:srgbClr val="FF0300"/>
              </a:soli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grpSp>
        <p:sp>
          <p:nvSpPr>
            <p:cNvPr id="181" name="Up Arrow 180"/>
            <p:cNvSpPr/>
            <p:nvPr/>
          </p:nvSpPr>
          <p:spPr bwMode="auto">
            <a:xfrm>
              <a:off x="7456450" y="3370665"/>
              <a:ext cx="314831" cy="251865"/>
            </a:xfrm>
            <a:prstGeom prst="upArrow">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Narrow" pitchFamily="34" charset="0"/>
              </a:endParaRPr>
            </a:p>
          </p:txBody>
        </p:sp>
        <p:sp>
          <p:nvSpPr>
            <p:cNvPr id="182" name="Rectangle 15"/>
            <p:cNvSpPr>
              <a:spLocks noChangeArrowheads="1"/>
            </p:cNvSpPr>
            <p:nvPr/>
          </p:nvSpPr>
          <p:spPr bwMode="auto">
            <a:xfrm>
              <a:off x="7267551" y="2048374"/>
              <a:ext cx="692629" cy="251865"/>
            </a:xfrm>
            <a:prstGeom prst="rect">
              <a:avLst/>
            </a:prstGeom>
            <a:noFill/>
            <a:ln w="9525">
              <a:noFill/>
              <a:miter lim="800000"/>
              <a:headEnd/>
              <a:tailEnd/>
            </a:ln>
          </p:spPr>
          <p:txBody>
            <a:bodyPr anchor="ctr"/>
            <a:lstStyle/>
            <a:p>
              <a:pPr algn="ctr" eaLnBrk="1" hangingPunct="1">
                <a:defRPr/>
              </a:pPr>
              <a:r>
                <a:rPr lang="en-US" altLang="zh-TW" sz="1050" b="1" dirty="0" smtClean="0">
                  <a:ea typeface="PMingLiU" pitchFamily="18" charset="-120"/>
                  <a:cs typeface="Calibri" pitchFamily="34" charset="0"/>
                </a:rPr>
                <a:t>Target</a:t>
              </a:r>
              <a:endParaRPr lang="en-US" altLang="zh-TW" sz="1050" b="1" dirty="0">
                <a:ea typeface="PMingLiU" pitchFamily="18" charset="-120"/>
                <a:cs typeface="Calibri" pitchFamily="34" charset="0"/>
              </a:endParaRPr>
            </a:p>
          </p:txBody>
        </p:sp>
        <p:grpSp>
          <p:nvGrpSpPr>
            <p:cNvPr id="183" name="Group 182"/>
            <p:cNvGrpSpPr/>
            <p:nvPr/>
          </p:nvGrpSpPr>
          <p:grpSpPr>
            <a:xfrm rot="19991526" flipV="1">
              <a:off x="5865612" y="3941451"/>
              <a:ext cx="390391" cy="390389"/>
              <a:chOff x="6874606" y="931007"/>
              <a:chExt cx="472440" cy="472438"/>
            </a:xfrm>
            <a:scene3d>
              <a:camera prst="orthographicFront"/>
              <a:lightRig rig="threePt" dir="t"/>
            </a:scene3d>
          </p:grpSpPr>
          <p:sp>
            <p:nvSpPr>
              <p:cNvPr id="184" name="Oval 183"/>
              <p:cNvSpPr/>
              <p:nvPr/>
            </p:nvSpPr>
            <p:spPr bwMode="auto">
              <a:xfrm rot="19825971" flipH="1" flipV="1">
                <a:off x="7179407" y="10072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85" name="Oval 184"/>
              <p:cNvSpPr/>
              <p:nvPr/>
            </p:nvSpPr>
            <p:spPr bwMode="auto">
              <a:xfrm rot="19825971" flipH="1" flipV="1">
                <a:off x="7255606" y="931007"/>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86" name="Oval 185"/>
              <p:cNvSpPr/>
              <p:nvPr/>
            </p:nvSpPr>
            <p:spPr bwMode="auto">
              <a:xfrm rot="19825971" flipH="1" flipV="1">
                <a:off x="7103206" y="1083407"/>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87" name="Oval 186"/>
              <p:cNvSpPr/>
              <p:nvPr/>
            </p:nvSpPr>
            <p:spPr bwMode="auto">
              <a:xfrm rot="19825971" flipH="1" flipV="1">
                <a:off x="7027007" y="1159605"/>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88" name="Oval 187"/>
              <p:cNvSpPr/>
              <p:nvPr/>
            </p:nvSpPr>
            <p:spPr bwMode="auto">
              <a:xfrm rot="19825971" flipH="1" flipV="1">
                <a:off x="6950806" y="12358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89" name="Oval 188"/>
              <p:cNvSpPr/>
              <p:nvPr/>
            </p:nvSpPr>
            <p:spPr bwMode="auto">
              <a:xfrm rot="19825971" flipH="1" flipV="1">
                <a:off x="6874606" y="1312005"/>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190" name="Group 189"/>
            <p:cNvGrpSpPr/>
            <p:nvPr/>
          </p:nvGrpSpPr>
          <p:grpSpPr>
            <a:xfrm>
              <a:off x="7141618" y="2526918"/>
              <a:ext cx="944494" cy="629662"/>
              <a:chOff x="7924800" y="1676400"/>
              <a:chExt cx="990600" cy="762000"/>
            </a:xfrm>
          </p:grpSpPr>
          <p:cxnSp>
            <p:nvCxnSpPr>
              <p:cNvPr id="191" name="Straight Connector 190"/>
              <p:cNvCxnSpPr/>
              <p:nvPr/>
            </p:nvCxnSpPr>
            <p:spPr bwMode="auto">
              <a:xfrm flipH="1">
                <a:off x="7924800" y="1676400"/>
                <a:ext cx="9906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92" name="Straight Connector 191"/>
              <p:cNvCxnSpPr/>
              <p:nvPr/>
            </p:nvCxnSpPr>
            <p:spPr bwMode="auto">
              <a:xfrm flipH="1">
                <a:off x="7924800" y="1828800"/>
                <a:ext cx="9906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93" name="Straight Connector 192"/>
              <p:cNvCxnSpPr/>
              <p:nvPr/>
            </p:nvCxnSpPr>
            <p:spPr bwMode="auto">
              <a:xfrm flipH="1">
                <a:off x="7924800" y="1981200"/>
                <a:ext cx="9906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94" name="Straight Connector 193"/>
              <p:cNvCxnSpPr/>
              <p:nvPr/>
            </p:nvCxnSpPr>
            <p:spPr bwMode="auto">
              <a:xfrm flipH="1">
                <a:off x="7924800" y="2133600"/>
                <a:ext cx="9906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95" name="Straight Connector 194"/>
              <p:cNvCxnSpPr/>
              <p:nvPr/>
            </p:nvCxnSpPr>
            <p:spPr bwMode="auto">
              <a:xfrm flipH="1">
                <a:off x="7924800" y="2286000"/>
                <a:ext cx="9906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96" name="Straight Connector 195"/>
              <p:cNvCxnSpPr/>
              <p:nvPr/>
            </p:nvCxnSpPr>
            <p:spPr bwMode="auto">
              <a:xfrm flipH="1">
                <a:off x="7924800" y="2438400"/>
                <a:ext cx="990600" cy="0"/>
              </a:xfrm>
              <a:prstGeom prst="line">
                <a:avLst/>
              </a:prstGeom>
              <a:solidFill>
                <a:schemeClr val="accent1"/>
              </a:solidFill>
              <a:ln w="19050" cap="flat" cmpd="sng" algn="ctr">
                <a:solidFill>
                  <a:schemeClr val="tx1"/>
                </a:solidFill>
                <a:prstDash val="solid"/>
                <a:round/>
                <a:headEnd type="none" w="med" len="med"/>
                <a:tailEnd type="arrow" w="med" len="med"/>
              </a:ln>
              <a:effectLst/>
            </p:spPr>
          </p:cxnSp>
          <p:cxnSp>
            <p:nvCxnSpPr>
              <p:cNvPr id="197" name="Straight Connector 196"/>
              <p:cNvCxnSpPr/>
              <p:nvPr/>
            </p:nvCxnSpPr>
            <p:spPr bwMode="auto">
              <a:xfrm flipH="1" flipV="1">
                <a:off x="7924800" y="1676400"/>
                <a:ext cx="990600" cy="1524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98" name="Straight Connector 197"/>
              <p:cNvCxnSpPr/>
              <p:nvPr/>
            </p:nvCxnSpPr>
            <p:spPr bwMode="auto">
              <a:xfrm flipH="1" flipV="1">
                <a:off x="7924800" y="1828800"/>
                <a:ext cx="990600" cy="1524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99" name="Straight Connector 198"/>
              <p:cNvCxnSpPr/>
              <p:nvPr/>
            </p:nvCxnSpPr>
            <p:spPr bwMode="auto">
              <a:xfrm flipH="1" flipV="1">
                <a:off x="7924800" y="1981200"/>
                <a:ext cx="990600" cy="1524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00" name="Straight Connector 199"/>
              <p:cNvCxnSpPr/>
              <p:nvPr/>
            </p:nvCxnSpPr>
            <p:spPr bwMode="auto">
              <a:xfrm flipH="1" flipV="1">
                <a:off x="7924800" y="2133600"/>
                <a:ext cx="990600" cy="1524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01" name="Straight Connector 200"/>
              <p:cNvCxnSpPr/>
              <p:nvPr/>
            </p:nvCxnSpPr>
            <p:spPr bwMode="auto">
              <a:xfrm flipH="1" flipV="1">
                <a:off x="7924800" y="2286000"/>
                <a:ext cx="990600" cy="152400"/>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grpSp>
          <p:nvGrpSpPr>
            <p:cNvPr id="202" name="Group 201"/>
            <p:cNvGrpSpPr/>
            <p:nvPr/>
          </p:nvGrpSpPr>
          <p:grpSpPr>
            <a:xfrm rot="19991526" flipV="1">
              <a:off x="5382651" y="3941449"/>
              <a:ext cx="390391" cy="390389"/>
              <a:chOff x="6874606" y="931007"/>
              <a:chExt cx="472440" cy="472438"/>
            </a:xfrm>
            <a:scene3d>
              <a:camera prst="orthographicFront"/>
              <a:lightRig rig="threePt" dir="t"/>
            </a:scene3d>
          </p:grpSpPr>
          <p:sp>
            <p:nvSpPr>
              <p:cNvPr id="203" name="Oval 202"/>
              <p:cNvSpPr/>
              <p:nvPr/>
            </p:nvSpPr>
            <p:spPr bwMode="auto">
              <a:xfrm rot="19825971" flipH="1" flipV="1">
                <a:off x="7179407" y="10072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04" name="Oval 203"/>
              <p:cNvSpPr/>
              <p:nvPr/>
            </p:nvSpPr>
            <p:spPr bwMode="auto">
              <a:xfrm rot="19825971" flipH="1" flipV="1">
                <a:off x="7255606" y="931007"/>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05" name="Oval 204"/>
              <p:cNvSpPr/>
              <p:nvPr/>
            </p:nvSpPr>
            <p:spPr bwMode="auto">
              <a:xfrm rot="19825971" flipH="1" flipV="1">
                <a:off x="7103206" y="1083407"/>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06" name="Oval 205"/>
              <p:cNvSpPr/>
              <p:nvPr/>
            </p:nvSpPr>
            <p:spPr bwMode="auto">
              <a:xfrm rot="19825971" flipH="1" flipV="1">
                <a:off x="7027007" y="1159605"/>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07" name="Oval 206"/>
              <p:cNvSpPr/>
              <p:nvPr/>
            </p:nvSpPr>
            <p:spPr bwMode="auto">
              <a:xfrm rot="19825971" flipH="1" flipV="1">
                <a:off x="6950806" y="12358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08" name="Oval 207"/>
              <p:cNvSpPr/>
              <p:nvPr/>
            </p:nvSpPr>
            <p:spPr bwMode="auto">
              <a:xfrm rot="19825971" flipH="1" flipV="1">
                <a:off x="6874606" y="1312005"/>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209" name="Group 129"/>
            <p:cNvGrpSpPr/>
            <p:nvPr/>
          </p:nvGrpSpPr>
          <p:grpSpPr>
            <a:xfrm>
              <a:off x="4761494" y="3761056"/>
              <a:ext cx="680035" cy="302238"/>
              <a:chOff x="6858000" y="2057400"/>
              <a:chExt cx="1828800" cy="381000"/>
            </a:xfrm>
            <a:scene3d>
              <a:camera prst="isometricOffAxis2Top">
                <a:rot lat="19800000" lon="4200000" rev="16800000"/>
              </a:camera>
              <a:lightRig rig="threePt" dir="t">
                <a:rot lat="0" lon="0" rev="2400000"/>
              </a:lightRig>
            </a:scene3d>
          </p:grpSpPr>
          <p:sp>
            <p:nvSpPr>
              <p:cNvPr id="210" name="Rectangle 209"/>
              <p:cNvSpPr/>
              <p:nvPr/>
            </p:nvSpPr>
            <p:spPr bwMode="auto">
              <a:xfrm>
                <a:off x="6858000" y="2362200"/>
                <a:ext cx="1828800" cy="76200"/>
              </a:xfrm>
              <a:prstGeom prst="rect">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latin typeface="Arial Narrow" pitchFamily="34" charset="0"/>
                  <a:cs typeface="Calibri" pitchFamily="34" charset="0"/>
                </a:endParaRPr>
              </a:p>
            </p:txBody>
          </p:sp>
          <p:sp>
            <p:nvSpPr>
              <p:cNvPr id="211" name="Isosceles Triangle 210"/>
              <p:cNvSpPr/>
              <p:nvPr/>
            </p:nvSpPr>
            <p:spPr bwMode="auto">
              <a:xfrm>
                <a:off x="68580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latin typeface="Arial Narrow" pitchFamily="34" charset="0"/>
                  <a:cs typeface="Calibri" pitchFamily="34" charset="0"/>
                </a:endParaRPr>
              </a:p>
            </p:txBody>
          </p:sp>
          <p:sp>
            <p:nvSpPr>
              <p:cNvPr id="212" name="Isosceles Triangle 211"/>
              <p:cNvSpPr/>
              <p:nvPr/>
            </p:nvSpPr>
            <p:spPr bwMode="auto">
              <a:xfrm>
                <a:off x="70866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latin typeface="Arial Narrow" pitchFamily="34" charset="0"/>
                  <a:cs typeface="Calibri" pitchFamily="34" charset="0"/>
                </a:endParaRPr>
              </a:p>
            </p:txBody>
          </p:sp>
          <p:sp>
            <p:nvSpPr>
              <p:cNvPr id="213" name="Isosceles Triangle 212"/>
              <p:cNvSpPr/>
              <p:nvPr/>
            </p:nvSpPr>
            <p:spPr bwMode="auto">
              <a:xfrm>
                <a:off x="73152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latin typeface="Arial Narrow" pitchFamily="34" charset="0"/>
                  <a:cs typeface="Calibri" pitchFamily="34" charset="0"/>
                </a:endParaRPr>
              </a:p>
            </p:txBody>
          </p:sp>
          <p:sp>
            <p:nvSpPr>
              <p:cNvPr id="214" name="Isosceles Triangle 213"/>
              <p:cNvSpPr/>
              <p:nvPr/>
            </p:nvSpPr>
            <p:spPr bwMode="auto">
              <a:xfrm>
                <a:off x="75438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latin typeface="Arial Narrow" pitchFamily="34" charset="0"/>
                  <a:cs typeface="Calibri" pitchFamily="34" charset="0"/>
                </a:endParaRPr>
              </a:p>
            </p:txBody>
          </p:sp>
          <p:sp>
            <p:nvSpPr>
              <p:cNvPr id="215" name="Isosceles Triangle 214"/>
              <p:cNvSpPr/>
              <p:nvPr/>
            </p:nvSpPr>
            <p:spPr bwMode="auto">
              <a:xfrm>
                <a:off x="77724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latin typeface="Arial Narrow" pitchFamily="34" charset="0"/>
                  <a:cs typeface="Calibri" pitchFamily="34" charset="0"/>
                </a:endParaRPr>
              </a:p>
            </p:txBody>
          </p:sp>
          <p:sp>
            <p:nvSpPr>
              <p:cNvPr id="216" name="Isosceles Triangle 215"/>
              <p:cNvSpPr/>
              <p:nvPr/>
            </p:nvSpPr>
            <p:spPr bwMode="auto">
              <a:xfrm>
                <a:off x="80010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latin typeface="Arial Narrow" pitchFamily="34" charset="0"/>
                  <a:cs typeface="Calibri" pitchFamily="34" charset="0"/>
                </a:endParaRPr>
              </a:p>
            </p:txBody>
          </p:sp>
          <p:sp>
            <p:nvSpPr>
              <p:cNvPr id="217" name="Isosceles Triangle 216"/>
              <p:cNvSpPr/>
              <p:nvPr/>
            </p:nvSpPr>
            <p:spPr bwMode="auto">
              <a:xfrm>
                <a:off x="82296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latin typeface="Arial Narrow" pitchFamily="34" charset="0"/>
                  <a:cs typeface="Calibri" pitchFamily="34" charset="0"/>
                </a:endParaRPr>
              </a:p>
            </p:txBody>
          </p:sp>
          <p:sp>
            <p:nvSpPr>
              <p:cNvPr id="218" name="Isosceles Triangle 217"/>
              <p:cNvSpPr/>
              <p:nvPr/>
            </p:nvSpPr>
            <p:spPr bwMode="auto">
              <a:xfrm>
                <a:off x="8458200" y="2057400"/>
                <a:ext cx="228600" cy="304800"/>
              </a:xfrm>
              <a:prstGeom prst="triangle">
                <a:avLst/>
              </a:prstGeom>
              <a:solidFill>
                <a:srgbClr val="FFC000"/>
              </a:solidFill>
              <a:ln w="9525" cap="flat" cmpd="sng" algn="ctr">
                <a:noFill/>
                <a:prstDash val="solid"/>
                <a:round/>
                <a:headEnd type="none" w="med" len="med"/>
                <a:tailEnd type="none" w="med" len="med"/>
              </a:ln>
              <a:effectLst/>
              <a:sp3d extrusionH="889000" contourW="12700" prstMaterial="matte">
                <a:contourClr>
                  <a:srgbClr val="CC6600"/>
                </a:contourClr>
              </a:sp3d>
            </p:spPr>
            <p:txBody>
              <a:bodyPr/>
              <a:lstStyle/>
              <a:p>
                <a:pPr>
                  <a:defRPr/>
                </a:pPr>
                <a:endParaRPr lang="en-US" sz="1400" dirty="0">
                  <a:latin typeface="Arial Narrow" pitchFamily="34" charset="0"/>
                  <a:cs typeface="Calibri" pitchFamily="34" charset="0"/>
                </a:endParaRPr>
              </a:p>
            </p:txBody>
          </p:sp>
        </p:grpSp>
        <p:sp>
          <p:nvSpPr>
            <p:cNvPr id="219" name="Rectangle 15"/>
            <p:cNvSpPr>
              <a:spLocks noChangeArrowheads="1"/>
            </p:cNvSpPr>
            <p:nvPr/>
          </p:nvSpPr>
          <p:spPr bwMode="auto">
            <a:xfrm>
              <a:off x="1987153" y="4472105"/>
              <a:ext cx="744108" cy="314831"/>
            </a:xfrm>
            <a:prstGeom prst="rect">
              <a:avLst/>
            </a:prstGeom>
            <a:noFill/>
            <a:ln w="9525">
              <a:noFill/>
              <a:miter lim="800000"/>
              <a:headEnd/>
              <a:tailEnd/>
            </a:ln>
          </p:spPr>
          <p:txBody>
            <a:bodyPr anchor="ctr"/>
            <a:lstStyle/>
            <a:p>
              <a:pPr algn="ctr" eaLnBrk="1" hangingPunct="1">
                <a:defRPr/>
              </a:pPr>
              <a:r>
                <a:rPr lang="en-US" altLang="zh-TW" sz="1050" b="1" dirty="0" smtClean="0">
                  <a:ea typeface="PMingLiU" pitchFamily="18" charset="-120"/>
                  <a:cs typeface="Calibri" pitchFamily="34" charset="0"/>
                </a:rPr>
                <a:t>Optical Circulator</a:t>
              </a:r>
              <a:endParaRPr lang="en-US" altLang="zh-TW" sz="1050" b="1" dirty="0">
                <a:ea typeface="PMingLiU" pitchFamily="18" charset="-120"/>
                <a:cs typeface="Calibri" pitchFamily="34" charset="0"/>
              </a:endParaRPr>
            </a:p>
          </p:txBody>
        </p:sp>
        <p:cxnSp>
          <p:nvCxnSpPr>
            <p:cNvPr id="220" name="Straight Arrow Connector 219"/>
            <p:cNvCxnSpPr/>
            <p:nvPr/>
          </p:nvCxnSpPr>
          <p:spPr>
            <a:xfrm flipH="1">
              <a:off x="3050515" y="3139111"/>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1" name="Straight Arrow Connector 220"/>
            <p:cNvCxnSpPr/>
            <p:nvPr/>
          </p:nvCxnSpPr>
          <p:spPr>
            <a:xfrm flipH="1">
              <a:off x="6883715" y="541558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2" name="Straight Arrow Connector 221"/>
            <p:cNvCxnSpPr/>
            <p:nvPr/>
          </p:nvCxnSpPr>
          <p:spPr>
            <a:xfrm rot="5400000" flipH="1">
              <a:off x="2798207" y="5221755"/>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flipH="1">
              <a:off x="7130599" y="3946442"/>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7130599" y="4337731"/>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p:nvPr/>
          </p:nvCxnSpPr>
          <p:spPr>
            <a:xfrm flipH="1">
              <a:off x="5454199" y="2948611"/>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a:off x="5454199" y="3253411"/>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p:nvPr/>
          </p:nvCxnSpPr>
          <p:spPr>
            <a:xfrm>
              <a:off x="3050515" y="3405811"/>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8" name="Straight Arrow Connector 227"/>
            <p:cNvCxnSpPr/>
            <p:nvPr/>
          </p:nvCxnSpPr>
          <p:spPr>
            <a:xfrm flipH="1">
              <a:off x="2310949" y="400588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29" name="Group 228"/>
            <p:cNvGrpSpPr/>
            <p:nvPr/>
          </p:nvGrpSpPr>
          <p:grpSpPr>
            <a:xfrm rot="10800000">
              <a:off x="7282999" y="5362246"/>
              <a:ext cx="570042" cy="320040"/>
              <a:chOff x="1526916" y="2354836"/>
              <a:chExt cx="1140084" cy="640080"/>
            </a:xfrm>
            <a:scene3d>
              <a:camera prst="orthographicFront">
                <a:rot lat="0" lon="0" rev="0"/>
              </a:camera>
              <a:lightRig rig="threePt" dir="t"/>
            </a:scene3d>
          </p:grpSpPr>
          <p:grpSp>
            <p:nvGrpSpPr>
              <p:cNvPr id="230" name="Group 229"/>
              <p:cNvGrpSpPr/>
              <p:nvPr/>
            </p:nvGrpSpPr>
            <p:grpSpPr>
              <a:xfrm rot="1320000">
                <a:off x="1627688" y="2455608"/>
                <a:ext cx="438537" cy="438537"/>
                <a:chOff x="1483803" y="2311724"/>
                <a:chExt cx="438537" cy="438537"/>
              </a:xfrm>
            </p:grpSpPr>
            <p:cxnSp>
              <p:nvCxnSpPr>
                <p:cNvPr id="236" name="Straight Connector 235"/>
                <p:cNvCxnSpPr/>
                <p:nvPr/>
              </p:nvCxnSpPr>
              <p:spPr>
                <a:xfrm>
                  <a:off x="1703072" y="2311724"/>
                  <a:ext cx="0" cy="438537"/>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rot="16200000">
                  <a:off x="1703072" y="2311724"/>
                  <a:ext cx="0" cy="438537"/>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rot="18900000">
                  <a:off x="1703072" y="2311724"/>
                  <a:ext cx="0" cy="438537"/>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rot="13500000">
                  <a:off x="1703072" y="2311724"/>
                  <a:ext cx="0" cy="438537"/>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grpSp>
          <p:cxnSp>
            <p:nvCxnSpPr>
              <p:cNvPr id="231" name="Straight Connector 230"/>
              <p:cNvCxnSpPr/>
              <p:nvPr/>
            </p:nvCxnSpPr>
            <p:spPr>
              <a:xfrm>
                <a:off x="1846956" y="2354836"/>
                <a:ext cx="0" cy="64008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526916" y="2674877"/>
                <a:ext cx="1140084" cy="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rot="18900000">
                <a:off x="1846956" y="2354836"/>
                <a:ext cx="0" cy="64008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rot="13500000">
                <a:off x="1846956" y="2354836"/>
                <a:ext cx="0" cy="64008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
            <p:nvSpPr>
              <p:cNvPr id="235" name="Oval 234"/>
              <p:cNvSpPr/>
              <p:nvPr/>
            </p:nvSpPr>
            <p:spPr>
              <a:xfrm>
                <a:off x="1746943" y="2574863"/>
                <a:ext cx="200026" cy="20002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2490113" y="3723769"/>
              <a:ext cx="331376" cy="724077"/>
              <a:chOff x="1350586" y="7388236"/>
              <a:chExt cx="331376" cy="724077"/>
            </a:xfrm>
          </p:grpSpPr>
          <p:sp>
            <p:nvSpPr>
              <p:cNvPr id="241" name="Rounded Rectangle 240"/>
              <p:cNvSpPr/>
              <p:nvPr/>
            </p:nvSpPr>
            <p:spPr>
              <a:xfrm>
                <a:off x="1350586" y="7466123"/>
                <a:ext cx="331376" cy="646190"/>
              </a:xfrm>
              <a:prstGeom prst="roundRect">
                <a:avLst>
                  <a:gd name="adj" fmla="val 9785"/>
                </a:avLst>
              </a:prstGeom>
              <a:solidFill>
                <a:srgbClr val="53875F"/>
              </a:solidFill>
              <a:ln>
                <a:noFill/>
              </a:ln>
              <a:scene3d>
                <a:camera prst="obliqueTopRight"/>
                <a:lightRig rig="threePt" dir="t"/>
              </a:scene3d>
              <a:sp3d extrusionH="5080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2" name="Oval 241"/>
              <p:cNvSpPr/>
              <p:nvPr/>
            </p:nvSpPr>
            <p:spPr>
              <a:xfrm>
                <a:off x="1497809" y="7388236"/>
                <a:ext cx="141981" cy="53517"/>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3" name="Arc 242"/>
              <p:cNvSpPr/>
              <p:nvPr/>
            </p:nvSpPr>
            <p:spPr>
              <a:xfrm flipV="1">
                <a:off x="1425001" y="7689478"/>
                <a:ext cx="186354" cy="186354"/>
              </a:xfrm>
              <a:prstGeom prst="arc">
                <a:avLst>
                  <a:gd name="adj1" fmla="val 15879737"/>
                  <a:gd name="adj2" fmla="val 11966400"/>
                </a:avLst>
              </a:prstGeom>
              <a:ln w="19050">
                <a:solidFill>
                  <a:srgbClr val="FFFF99"/>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44" name="Oval 243"/>
            <p:cNvSpPr/>
            <p:nvPr/>
          </p:nvSpPr>
          <p:spPr bwMode="auto">
            <a:xfrm rot="16200000" flipV="1">
              <a:off x="2519896" y="3509191"/>
              <a:ext cx="377797" cy="75559"/>
            </a:xfrm>
            <a:prstGeom prst="ellipse">
              <a:avLst/>
            </a:prstGeom>
            <a:gradFill>
              <a:gsLst>
                <a:gs pos="0">
                  <a:srgbClr val="FFF200"/>
                </a:gs>
                <a:gs pos="45000">
                  <a:srgbClr val="FF7A00"/>
                </a:gs>
                <a:gs pos="100000">
                  <a:srgbClr val="FF0300"/>
                </a:gs>
              </a:gsLst>
              <a:lin ang="0" scaled="0"/>
            </a:gradFill>
            <a:ln w="9525" cap="flat" cmpd="sng" algn="ctr">
              <a:noFill/>
              <a:prstDash val="solid"/>
              <a:round/>
              <a:headEnd type="none" w="med" len="med"/>
              <a:tailEnd type="none" w="med" len="med"/>
            </a:ln>
            <a:effectLst/>
            <a:scene3d>
              <a:camera prst="orthographicFront"/>
              <a:lightRig rig="threePt" dir="t"/>
            </a:scene3d>
            <a:sp3d>
              <a:bevelT/>
            </a:sp3d>
          </p:spPr>
          <p:txBody>
            <a:bodyPr/>
            <a:lstStyle/>
            <a:p>
              <a:pPr>
                <a:defRPr/>
              </a:pPr>
              <a:endParaRPr lang="en-US" sz="1400" b="1" dirty="0">
                <a:latin typeface="Arial Narrow" pitchFamily="34" charset="0"/>
                <a:cs typeface="Calibri" pitchFamily="34" charset="0"/>
              </a:endParaRPr>
            </a:p>
          </p:txBody>
        </p:sp>
        <p:cxnSp>
          <p:nvCxnSpPr>
            <p:cNvPr id="245" name="Straight Arrow Connector 244"/>
            <p:cNvCxnSpPr/>
            <p:nvPr/>
          </p:nvCxnSpPr>
          <p:spPr>
            <a:xfrm rot="5400000" flipH="1">
              <a:off x="2798207" y="360038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46" name="Straight Arrow Connector 245"/>
            <p:cNvCxnSpPr/>
            <p:nvPr/>
          </p:nvCxnSpPr>
          <p:spPr>
            <a:xfrm rot="16200000" flipH="1" flipV="1">
              <a:off x="2509893" y="3609909"/>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248" name="TextBox 247"/>
          <p:cNvSpPr txBox="1"/>
          <p:nvPr/>
        </p:nvSpPr>
        <p:spPr>
          <a:xfrm>
            <a:off x="1015423" y="1737438"/>
            <a:ext cx="2061049" cy="646331"/>
          </a:xfrm>
          <a:prstGeom prst="rect">
            <a:avLst/>
          </a:prstGeom>
          <a:solidFill>
            <a:srgbClr val="FFFF00"/>
          </a:solidFill>
        </p:spPr>
        <p:txBody>
          <a:bodyPr wrap="square" rtlCol="0">
            <a:spAutoFit/>
          </a:bodyPr>
          <a:lstStyle/>
          <a:p>
            <a:pPr algn="ctr"/>
            <a:r>
              <a:rPr lang="en-US" b="1" i="1" dirty="0" smtClean="0">
                <a:solidFill>
                  <a:schemeClr val="accent6">
                    <a:lumMod val="75000"/>
                  </a:schemeClr>
                </a:solidFill>
              </a:rPr>
              <a:t>Scan rate limited to ~100 KHz by AOD</a:t>
            </a:r>
            <a:endParaRPr lang="en-US" b="1" i="1" dirty="0">
              <a:solidFill>
                <a:schemeClr val="accent6">
                  <a:lumMod val="75000"/>
                </a:schemeClr>
              </a:solidFill>
            </a:endParaRPr>
          </a:p>
        </p:txBody>
      </p:sp>
      <p:cxnSp>
        <p:nvCxnSpPr>
          <p:cNvPr id="249" name="Straight Arrow Connector 248"/>
          <p:cNvCxnSpPr/>
          <p:nvPr/>
        </p:nvCxnSpPr>
        <p:spPr>
          <a:xfrm>
            <a:off x="2658425" y="2371788"/>
            <a:ext cx="465775" cy="371412"/>
          </a:xfrm>
          <a:prstGeom prst="straightConnector1">
            <a:avLst/>
          </a:prstGeom>
          <a:ln w="38100">
            <a:solidFill>
              <a:srgbClr val="FF33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19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Used an interferometer, to measure axial profile </a:t>
            </a:r>
            <a:br>
              <a:rPr lang="en-US" dirty="0" smtClean="0"/>
            </a:br>
            <a:r>
              <a:rPr lang="en-US" dirty="0" smtClean="0"/>
              <a:t>and achieve 3D scans</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28</a:t>
            </a:fld>
            <a:endParaRPr lang="en-US" dirty="0"/>
          </a:p>
        </p:txBody>
      </p:sp>
      <p:grpSp>
        <p:nvGrpSpPr>
          <p:cNvPr id="2" name="Group 1"/>
          <p:cNvGrpSpPr/>
          <p:nvPr/>
        </p:nvGrpSpPr>
        <p:grpSpPr>
          <a:xfrm>
            <a:off x="1600200" y="2362200"/>
            <a:ext cx="6206603" cy="3233684"/>
            <a:chOff x="1600200" y="2524125"/>
            <a:chExt cx="6206603" cy="3233684"/>
          </a:xfrm>
        </p:grpSpPr>
        <p:sp>
          <p:nvSpPr>
            <p:cNvPr id="5" name="Freeform 4"/>
            <p:cNvSpPr/>
            <p:nvPr/>
          </p:nvSpPr>
          <p:spPr>
            <a:xfrm>
              <a:off x="6629400" y="3121623"/>
              <a:ext cx="248332" cy="1374177"/>
            </a:xfrm>
            <a:custGeom>
              <a:avLst/>
              <a:gdLst>
                <a:gd name="connsiteX0" fmla="*/ 123825 w 247650"/>
                <a:gd name="connsiteY0" fmla="*/ 1600200 h 1619250"/>
                <a:gd name="connsiteX1" fmla="*/ 171450 w 247650"/>
                <a:gd name="connsiteY1" fmla="*/ 1095375 h 1619250"/>
                <a:gd name="connsiteX2" fmla="*/ 28575 w 247650"/>
                <a:gd name="connsiteY2" fmla="*/ 628650 h 1619250"/>
                <a:gd name="connsiteX3" fmla="*/ 76200 w 247650"/>
                <a:gd name="connsiteY3" fmla="*/ 276225 h 1619250"/>
                <a:gd name="connsiteX4" fmla="*/ 0 w 247650"/>
                <a:gd name="connsiteY4" fmla="*/ 28575 h 1619250"/>
                <a:gd name="connsiteX5" fmla="*/ 66675 w 247650"/>
                <a:gd name="connsiteY5" fmla="*/ 0 h 1619250"/>
                <a:gd name="connsiteX6" fmla="*/ 152400 w 247650"/>
                <a:gd name="connsiteY6" fmla="*/ 304800 h 1619250"/>
                <a:gd name="connsiteX7" fmla="*/ 104775 w 247650"/>
                <a:gd name="connsiteY7" fmla="*/ 609600 h 1619250"/>
                <a:gd name="connsiteX8" fmla="*/ 247650 w 247650"/>
                <a:gd name="connsiteY8" fmla="*/ 1114425 h 1619250"/>
                <a:gd name="connsiteX9" fmla="*/ 190500 w 247650"/>
                <a:gd name="connsiteY9" fmla="*/ 1619250 h 1619250"/>
                <a:gd name="connsiteX10" fmla="*/ 123825 w 247650"/>
                <a:gd name="connsiteY10" fmla="*/ 1600200 h 1619250"/>
                <a:gd name="connsiteX0" fmla="*/ 123825 w 247650"/>
                <a:gd name="connsiteY0" fmla="*/ 1600200 h 1619250"/>
                <a:gd name="connsiteX1" fmla="*/ 171450 w 247650"/>
                <a:gd name="connsiteY1" fmla="*/ 1095375 h 1619250"/>
                <a:gd name="connsiteX2" fmla="*/ 28575 w 247650"/>
                <a:gd name="connsiteY2" fmla="*/ 628650 h 1619250"/>
                <a:gd name="connsiteX3" fmla="*/ 76200 w 247650"/>
                <a:gd name="connsiteY3" fmla="*/ 276225 h 1619250"/>
                <a:gd name="connsiteX4" fmla="*/ 0 w 247650"/>
                <a:gd name="connsiteY4" fmla="*/ 28575 h 1619250"/>
                <a:gd name="connsiteX5" fmla="*/ 66675 w 247650"/>
                <a:gd name="connsiteY5" fmla="*/ 0 h 1619250"/>
                <a:gd name="connsiteX6" fmla="*/ 152400 w 247650"/>
                <a:gd name="connsiteY6" fmla="*/ 304800 h 1619250"/>
                <a:gd name="connsiteX7" fmla="*/ 104775 w 247650"/>
                <a:gd name="connsiteY7" fmla="*/ 609600 h 1619250"/>
                <a:gd name="connsiteX8" fmla="*/ 247650 w 247650"/>
                <a:gd name="connsiteY8" fmla="*/ 1114425 h 1619250"/>
                <a:gd name="connsiteX9" fmla="*/ 190500 w 247650"/>
                <a:gd name="connsiteY9" fmla="*/ 1619250 h 1619250"/>
                <a:gd name="connsiteX10" fmla="*/ 123825 w 247650"/>
                <a:gd name="connsiteY10" fmla="*/ 1600200 h 1619250"/>
                <a:gd name="connsiteX0" fmla="*/ 123825 w 247650"/>
                <a:gd name="connsiteY0" fmla="*/ 1600200 h 1619250"/>
                <a:gd name="connsiteX1" fmla="*/ 171450 w 247650"/>
                <a:gd name="connsiteY1" fmla="*/ 1095375 h 1619250"/>
                <a:gd name="connsiteX2" fmla="*/ 28575 w 247650"/>
                <a:gd name="connsiteY2" fmla="*/ 628650 h 1619250"/>
                <a:gd name="connsiteX3" fmla="*/ 76200 w 247650"/>
                <a:gd name="connsiteY3" fmla="*/ 276225 h 1619250"/>
                <a:gd name="connsiteX4" fmla="*/ 0 w 247650"/>
                <a:gd name="connsiteY4" fmla="*/ 28575 h 1619250"/>
                <a:gd name="connsiteX5" fmla="*/ 66675 w 247650"/>
                <a:gd name="connsiteY5" fmla="*/ 0 h 1619250"/>
                <a:gd name="connsiteX6" fmla="*/ 152400 w 247650"/>
                <a:gd name="connsiteY6" fmla="*/ 304800 h 1619250"/>
                <a:gd name="connsiteX7" fmla="*/ 104775 w 247650"/>
                <a:gd name="connsiteY7" fmla="*/ 609600 h 1619250"/>
                <a:gd name="connsiteX8" fmla="*/ 247650 w 247650"/>
                <a:gd name="connsiteY8" fmla="*/ 1114425 h 1619250"/>
                <a:gd name="connsiteX9" fmla="*/ 190500 w 247650"/>
                <a:gd name="connsiteY9" fmla="*/ 1619250 h 1619250"/>
                <a:gd name="connsiteX10" fmla="*/ 123825 w 247650"/>
                <a:gd name="connsiteY10" fmla="*/ 1600200 h 1619250"/>
                <a:gd name="connsiteX0" fmla="*/ 123825 w 247650"/>
                <a:gd name="connsiteY0" fmla="*/ 1600200 h 1619250"/>
                <a:gd name="connsiteX1" fmla="*/ 171450 w 247650"/>
                <a:gd name="connsiteY1" fmla="*/ 1095375 h 1619250"/>
                <a:gd name="connsiteX2" fmla="*/ 28575 w 247650"/>
                <a:gd name="connsiteY2" fmla="*/ 628650 h 1619250"/>
                <a:gd name="connsiteX3" fmla="*/ 76200 w 247650"/>
                <a:gd name="connsiteY3" fmla="*/ 276225 h 1619250"/>
                <a:gd name="connsiteX4" fmla="*/ 0 w 247650"/>
                <a:gd name="connsiteY4" fmla="*/ 28575 h 1619250"/>
                <a:gd name="connsiteX5" fmla="*/ 66675 w 247650"/>
                <a:gd name="connsiteY5" fmla="*/ 0 h 1619250"/>
                <a:gd name="connsiteX6" fmla="*/ 152400 w 247650"/>
                <a:gd name="connsiteY6" fmla="*/ 304800 h 1619250"/>
                <a:gd name="connsiteX7" fmla="*/ 104775 w 247650"/>
                <a:gd name="connsiteY7" fmla="*/ 609600 h 1619250"/>
                <a:gd name="connsiteX8" fmla="*/ 247650 w 247650"/>
                <a:gd name="connsiteY8" fmla="*/ 1114425 h 1619250"/>
                <a:gd name="connsiteX9" fmla="*/ 190500 w 247650"/>
                <a:gd name="connsiteY9" fmla="*/ 1619250 h 1619250"/>
                <a:gd name="connsiteX10" fmla="*/ 123825 w 247650"/>
                <a:gd name="connsiteY10" fmla="*/ 1600200 h 1619250"/>
                <a:gd name="connsiteX0" fmla="*/ 123825 w 250146"/>
                <a:gd name="connsiteY0" fmla="*/ 1600200 h 1619250"/>
                <a:gd name="connsiteX1" fmla="*/ 171450 w 250146"/>
                <a:gd name="connsiteY1" fmla="*/ 1095375 h 1619250"/>
                <a:gd name="connsiteX2" fmla="*/ 28575 w 250146"/>
                <a:gd name="connsiteY2" fmla="*/ 628650 h 1619250"/>
                <a:gd name="connsiteX3" fmla="*/ 76200 w 250146"/>
                <a:gd name="connsiteY3" fmla="*/ 276225 h 1619250"/>
                <a:gd name="connsiteX4" fmla="*/ 0 w 250146"/>
                <a:gd name="connsiteY4" fmla="*/ 28575 h 1619250"/>
                <a:gd name="connsiteX5" fmla="*/ 66675 w 250146"/>
                <a:gd name="connsiteY5" fmla="*/ 0 h 1619250"/>
                <a:gd name="connsiteX6" fmla="*/ 152400 w 250146"/>
                <a:gd name="connsiteY6" fmla="*/ 304800 h 1619250"/>
                <a:gd name="connsiteX7" fmla="*/ 104775 w 250146"/>
                <a:gd name="connsiteY7" fmla="*/ 609600 h 1619250"/>
                <a:gd name="connsiteX8" fmla="*/ 247650 w 250146"/>
                <a:gd name="connsiteY8" fmla="*/ 1114425 h 1619250"/>
                <a:gd name="connsiteX9" fmla="*/ 190500 w 250146"/>
                <a:gd name="connsiteY9" fmla="*/ 1619250 h 1619250"/>
                <a:gd name="connsiteX10" fmla="*/ 123825 w 250146"/>
                <a:gd name="connsiteY10" fmla="*/ 1600200 h 1619250"/>
                <a:gd name="connsiteX0" fmla="*/ 123825 w 250146"/>
                <a:gd name="connsiteY0" fmla="*/ 1600200 h 1619250"/>
                <a:gd name="connsiteX1" fmla="*/ 171450 w 250146"/>
                <a:gd name="connsiteY1" fmla="*/ 1095375 h 1619250"/>
                <a:gd name="connsiteX2" fmla="*/ 28575 w 250146"/>
                <a:gd name="connsiteY2" fmla="*/ 628650 h 1619250"/>
                <a:gd name="connsiteX3" fmla="*/ 76200 w 250146"/>
                <a:gd name="connsiteY3" fmla="*/ 276225 h 1619250"/>
                <a:gd name="connsiteX4" fmla="*/ 0 w 250146"/>
                <a:gd name="connsiteY4" fmla="*/ 28575 h 1619250"/>
                <a:gd name="connsiteX5" fmla="*/ 66675 w 250146"/>
                <a:gd name="connsiteY5" fmla="*/ 0 h 1619250"/>
                <a:gd name="connsiteX6" fmla="*/ 152400 w 250146"/>
                <a:gd name="connsiteY6" fmla="*/ 304800 h 1619250"/>
                <a:gd name="connsiteX7" fmla="*/ 104775 w 250146"/>
                <a:gd name="connsiteY7" fmla="*/ 609600 h 1619250"/>
                <a:gd name="connsiteX8" fmla="*/ 247650 w 250146"/>
                <a:gd name="connsiteY8" fmla="*/ 1114425 h 1619250"/>
                <a:gd name="connsiteX9" fmla="*/ 190500 w 250146"/>
                <a:gd name="connsiteY9" fmla="*/ 1619250 h 1619250"/>
                <a:gd name="connsiteX10" fmla="*/ 123825 w 250146"/>
                <a:gd name="connsiteY10" fmla="*/ 1600200 h 1619250"/>
                <a:gd name="connsiteX0" fmla="*/ 123825 w 250146"/>
                <a:gd name="connsiteY0" fmla="*/ 1600200 h 1619250"/>
                <a:gd name="connsiteX1" fmla="*/ 171450 w 250146"/>
                <a:gd name="connsiteY1" fmla="*/ 1095375 h 1619250"/>
                <a:gd name="connsiteX2" fmla="*/ 28575 w 250146"/>
                <a:gd name="connsiteY2" fmla="*/ 628650 h 1619250"/>
                <a:gd name="connsiteX3" fmla="*/ 76200 w 250146"/>
                <a:gd name="connsiteY3" fmla="*/ 276225 h 1619250"/>
                <a:gd name="connsiteX4" fmla="*/ 0 w 250146"/>
                <a:gd name="connsiteY4" fmla="*/ 28575 h 1619250"/>
                <a:gd name="connsiteX5" fmla="*/ 66675 w 250146"/>
                <a:gd name="connsiteY5" fmla="*/ 0 h 1619250"/>
                <a:gd name="connsiteX6" fmla="*/ 152400 w 250146"/>
                <a:gd name="connsiteY6" fmla="*/ 304800 h 1619250"/>
                <a:gd name="connsiteX7" fmla="*/ 104775 w 250146"/>
                <a:gd name="connsiteY7" fmla="*/ 609600 h 1619250"/>
                <a:gd name="connsiteX8" fmla="*/ 247650 w 250146"/>
                <a:gd name="connsiteY8" fmla="*/ 1114425 h 1619250"/>
                <a:gd name="connsiteX9" fmla="*/ 190500 w 250146"/>
                <a:gd name="connsiteY9" fmla="*/ 1619250 h 1619250"/>
                <a:gd name="connsiteX10" fmla="*/ 123825 w 250146"/>
                <a:gd name="connsiteY10" fmla="*/ 1600200 h 1619250"/>
                <a:gd name="connsiteX0" fmla="*/ 123825 w 250146"/>
                <a:gd name="connsiteY0" fmla="*/ 1600200 h 1619250"/>
                <a:gd name="connsiteX1" fmla="*/ 171450 w 250146"/>
                <a:gd name="connsiteY1" fmla="*/ 1095375 h 1619250"/>
                <a:gd name="connsiteX2" fmla="*/ 28575 w 250146"/>
                <a:gd name="connsiteY2" fmla="*/ 628650 h 1619250"/>
                <a:gd name="connsiteX3" fmla="*/ 76200 w 250146"/>
                <a:gd name="connsiteY3" fmla="*/ 375362 h 1619250"/>
                <a:gd name="connsiteX4" fmla="*/ 0 w 250146"/>
                <a:gd name="connsiteY4" fmla="*/ 28575 h 1619250"/>
                <a:gd name="connsiteX5" fmla="*/ 66675 w 250146"/>
                <a:gd name="connsiteY5" fmla="*/ 0 h 1619250"/>
                <a:gd name="connsiteX6" fmla="*/ 152400 w 250146"/>
                <a:gd name="connsiteY6" fmla="*/ 304800 h 1619250"/>
                <a:gd name="connsiteX7" fmla="*/ 104775 w 250146"/>
                <a:gd name="connsiteY7" fmla="*/ 609600 h 1619250"/>
                <a:gd name="connsiteX8" fmla="*/ 247650 w 250146"/>
                <a:gd name="connsiteY8" fmla="*/ 1114425 h 1619250"/>
                <a:gd name="connsiteX9" fmla="*/ 190500 w 250146"/>
                <a:gd name="connsiteY9" fmla="*/ 1619250 h 1619250"/>
                <a:gd name="connsiteX10" fmla="*/ 123825 w 250146"/>
                <a:gd name="connsiteY10" fmla="*/ 1600200 h 1619250"/>
                <a:gd name="connsiteX0" fmla="*/ 123825 w 250146"/>
                <a:gd name="connsiteY0" fmla="*/ 1600200 h 1619250"/>
                <a:gd name="connsiteX1" fmla="*/ 171450 w 250146"/>
                <a:gd name="connsiteY1" fmla="*/ 1095375 h 1619250"/>
                <a:gd name="connsiteX2" fmla="*/ 28575 w 250146"/>
                <a:gd name="connsiteY2" fmla="*/ 628650 h 1619250"/>
                <a:gd name="connsiteX3" fmla="*/ 76200 w 250146"/>
                <a:gd name="connsiteY3" fmla="*/ 375362 h 1619250"/>
                <a:gd name="connsiteX4" fmla="*/ 0 w 250146"/>
                <a:gd name="connsiteY4" fmla="*/ 28575 h 1619250"/>
                <a:gd name="connsiteX5" fmla="*/ 66675 w 250146"/>
                <a:gd name="connsiteY5" fmla="*/ 0 h 1619250"/>
                <a:gd name="connsiteX6" fmla="*/ 152400 w 250146"/>
                <a:gd name="connsiteY6" fmla="*/ 403937 h 1619250"/>
                <a:gd name="connsiteX7" fmla="*/ 104775 w 250146"/>
                <a:gd name="connsiteY7" fmla="*/ 609600 h 1619250"/>
                <a:gd name="connsiteX8" fmla="*/ 247650 w 250146"/>
                <a:gd name="connsiteY8" fmla="*/ 1114425 h 1619250"/>
                <a:gd name="connsiteX9" fmla="*/ 190500 w 250146"/>
                <a:gd name="connsiteY9" fmla="*/ 1619250 h 1619250"/>
                <a:gd name="connsiteX10" fmla="*/ 123825 w 250146"/>
                <a:gd name="connsiteY10" fmla="*/ 1600200 h 1619250"/>
                <a:gd name="connsiteX0" fmla="*/ 123825 w 250146"/>
                <a:gd name="connsiteY0" fmla="*/ 1600200 h 1619250"/>
                <a:gd name="connsiteX1" fmla="*/ 171450 w 250146"/>
                <a:gd name="connsiteY1" fmla="*/ 1095375 h 1619250"/>
                <a:gd name="connsiteX2" fmla="*/ 57150 w 250146"/>
                <a:gd name="connsiteY2" fmla="*/ 782864 h 1619250"/>
                <a:gd name="connsiteX3" fmla="*/ 76200 w 250146"/>
                <a:gd name="connsiteY3" fmla="*/ 375362 h 1619250"/>
                <a:gd name="connsiteX4" fmla="*/ 0 w 250146"/>
                <a:gd name="connsiteY4" fmla="*/ 28575 h 1619250"/>
                <a:gd name="connsiteX5" fmla="*/ 66675 w 250146"/>
                <a:gd name="connsiteY5" fmla="*/ 0 h 1619250"/>
                <a:gd name="connsiteX6" fmla="*/ 152400 w 250146"/>
                <a:gd name="connsiteY6" fmla="*/ 403937 h 1619250"/>
                <a:gd name="connsiteX7" fmla="*/ 104775 w 250146"/>
                <a:gd name="connsiteY7" fmla="*/ 609600 h 1619250"/>
                <a:gd name="connsiteX8" fmla="*/ 247650 w 250146"/>
                <a:gd name="connsiteY8" fmla="*/ 1114425 h 1619250"/>
                <a:gd name="connsiteX9" fmla="*/ 190500 w 250146"/>
                <a:gd name="connsiteY9" fmla="*/ 1619250 h 1619250"/>
                <a:gd name="connsiteX10" fmla="*/ 123825 w 250146"/>
                <a:gd name="connsiteY10" fmla="*/ 1600200 h 1619250"/>
                <a:gd name="connsiteX0" fmla="*/ 123825 w 249714"/>
                <a:gd name="connsiteY0" fmla="*/ 1600200 h 1619250"/>
                <a:gd name="connsiteX1" fmla="*/ 171450 w 249714"/>
                <a:gd name="connsiteY1" fmla="*/ 1095375 h 1619250"/>
                <a:gd name="connsiteX2" fmla="*/ 57150 w 249714"/>
                <a:gd name="connsiteY2" fmla="*/ 782864 h 1619250"/>
                <a:gd name="connsiteX3" fmla="*/ 76200 w 249714"/>
                <a:gd name="connsiteY3" fmla="*/ 375362 h 1619250"/>
                <a:gd name="connsiteX4" fmla="*/ 0 w 249714"/>
                <a:gd name="connsiteY4" fmla="*/ 28575 h 1619250"/>
                <a:gd name="connsiteX5" fmla="*/ 66675 w 249714"/>
                <a:gd name="connsiteY5" fmla="*/ 0 h 1619250"/>
                <a:gd name="connsiteX6" fmla="*/ 152400 w 249714"/>
                <a:gd name="connsiteY6" fmla="*/ 403937 h 1619250"/>
                <a:gd name="connsiteX7" fmla="*/ 114300 w 249714"/>
                <a:gd name="connsiteY7" fmla="*/ 763815 h 1619250"/>
                <a:gd name="connsiteX8" fmla="*/ 247650 w 249714"/>
                <a:gd name="connsiteY8" fmla="*/ 1114425 h 1619250"/>
                <a:gd name="connsiteX9" fmla="*/ 190500 w 249714"/>
                <a:gd name="connsiteY9" fmla="*/ 1619250 h 1619250"/>
                <a:gd name="connsiteX10" fmla="*/ 123825 w 249714"/>
                <a:gd name="connsiteY10" fmla="*/ 1600200 h 1619250"/>
                <a:gd name="connsiteX0" fmla="*/ 123825 w 249308"/>
                <a:gd name="connsiteY0" fmla="*/ 1600200 h 1619250"/>
                <a:gd name="connsiteX1" fmla="*/ 171450 w 249308"/>
                <a:gd name="connsiteY1" fmla="*/ 1095375 h 1619250"/>
                <a:gd name="connsiteX2" fmla="*/ 57150 w 249308"/>
                <a:gd name="connsiteY2" fmla="*/ 782864 h 1619250"/>
                <a:gd name="connsiteX3" fmla="*/ 76200 w 249308"/>
                <a:gd name="connsiteY3" fmla="*/ 375362 h 1619250"/>
                <a:gd name="connsiteX4" fmla="*/ 0 w 249308"/>
                <a:gd name="connsiteY4" fmla="*/ 28575 h 1619250"/>
                <a:gd name="connsiteX5" fmla="*/ 66675 w 249308"/>
                <a:gd name="connsiteY5" fmla="*/ 0 h 1619250"/>
                <a:gd name="connsiteX6" fmla="*/ 152400 w 249308"/>
                <a:gd name="connsiteY6" fmla="*/ 403937 h 1619250"/>
                <a:gd name="connsiteX7" fmla="*/ 123825 w 249308"/>
                <a:gd name="connsiteY7" fmla="*/ 763815 h 1619250"/>
                <a:gd name="connsiteX8" fmla="*/ 247650 w 249308"/>
                <a:gd name="connsiteY8" fmla="*/ 1114425 h 1619250"/>
                <a:gd name="connsiteX9" fmla="*/ 190500 w 249308"/>
                <a:gd name="connsiteY9" fmla="*/ 1619250 h 1619250"/>
                <a:gd name="connsiteX10" fmla="*/ 123825 w 249308"/>
                <a:gd name="connsiteY10" fmla="*/ 1600200 h 1619250"/>
                <a:gd name="connsiteX0" fmla="*/ 123825 w 249308"/>
                <a:gd name="connsiteY0" fmla="*/ 1600200 h 1619250"/>
                <a:gd name="connsiteX1" fmla="*/ 180975 w 249308"/>
                <a:gd name="connsiteY1" fmla="*/ 1183497 h 1619250"/>
                <a:gd name="connsiteX2" fmla="*/ 57150 w 249308"/>
                <a:gd name="connsiteY2" fmla="*/ 782864 h 1619250"/>
                <a:gd name="connsiteX3" fmla="*/ 76200 w 249308"/>
                <a:gd name="connsiteY3" fmla="*/ 375362 h 1619250"/>
                <a:gd name="connsiteX4" fmla="*/ 0 w 249308"/>
                <a:gd name="connsiteY4" fmla="*/ 28575 h 1619250"/>
                <a:gd name="connsiteX5" fmla="*/ 66675 w 249308"/>
                <a:gd name="connsiteY5" fmla="*/ 0 h 1619250"/>
                <a:gd name="connsiteX6" fmla="*/ 152400 w 249308"/>
                <a:gd name="connsiteY6" fmla="*/ 403937 h 1619250"/>
                <a:gd name="connsiteX7" fmla="*/ 123825 w 249308"/>
                <a:gd name="connsiteY7" fmla="*/ 763815 h 1619250"/>
                <a:gd name="connsiteX8" fmla="*/ 247650 w 249308"/>
                <a:gd name="connsiteY8" fmla="*/ 1114425 h 1619250"/>
                <a:gd name="connsiteX9" fmla="*/ 190500 w 249308"/>
                <a:gd name="connsiteY9" fmla="*/ 1619250 h 1619250"/>
                <a:gd name="connsiteX10" fmla="*/ 123825 w 249308"/>
                <a:gd name="connsiteY10" fmla="*/ 1600200 h 1619250"/>
                <a:gd name="connsiteX0" fmla="*/ 123825 w 249308"/>
                <a:gd name="connsiteY0" fmla="*/ 1600200 h 1619250"/>
                <a:gd name="connsiteX1" fmla="*/ 180975 w 249308"/>
                <a:gd name="connsiteY1" fmla="*/ 1183497 h 1619250"/>
                <a:gd name="connsiteX2" fmla="*/ 57150 w 249308"/>
                <a:gd name="connsiteY2" fmla="*/ 782864 h 1619250"/>
                <a:gd name="connsiteX3" fmla="*/ 76200 w 249308"/>
                <a:gd name="connsiteY3" fmla="*/ 375362 h 1619250"/>
                <a:gd name="connsiteX4" fmla="*/ 0 w 249308"/>
                <a:gd name="connsiteY4" fmla="*/ 28575 h 1619250"/>
                <a:gd name="connsiteX5" fmla="*/ 66675 w 249308"/>
                <a:gd name="connsiteY5" fmla="*/ 0 h 1619250"/>
                <a:gd name="connsiteX6" fmla="*/ 152400 w 249308"/>
                <a:gd name="connsiteY6" fmla="*/ 403937 h 1619250"/>
                <a:gd name="connsiteX7" fmla="*/ 123825 w 249308"/>
                <a:gd name="connsiteY7" fmla="*/ 763815 h 1619250"/>
                <a:gd name="connsiteX8" fmla="*/ 247650 w 249308"/>
                <a:gd name="connsiteY8" fmla="*/ 1235594 h 1619250"/>
                <a:gd name="connsiteX9" fmla="*/ 190500 w 249308"/>
                <a:gd name="connsiteY9" fmla="*/ 1619250 h 1619250"/>
                <a:gd name="connsiteX10" fmla="*/ 123825 w 249308"/>
                <a:gd name="connsiteY10" fmla="*/ 1600200 h 1619250"/>
                <a:gd name="connsiteX0" fmla="*/ 123825 w 249308"/>
                <a:gd name="connsiteY0" fmla="*/ 1600200 h 1619250"/>
                <a:gd name="connsiteX1" fmla="*/ 190500 w 249308"/>
                <a:gd name="connsiteY1" fmla="*/ 1260604 h 1619250"/>
                <a:gd name="connsiteX2" fmla="*/ 57150 w 249308"/>
                <a:gd name="connsiteY2" fmla="*/ 782864 h 1619250"/>
                <a:gd name="connsiteX3" fmla="*/ 76200 w 249308"/>
                <a:gd name="connsiteY3" fmla="*/ 375362 h 1619250"/>
                <a:gd name="connsiteX4" fmla="*/ 0 w 249308"/>
                <a:gd name="connsiteY4" fmla="*/ 28575 h 1619250"/>
                <a:gd name="connsiteX5" fmla="*/ 66675 w 249308"/>
                <a:gd name="connsiteY5" fmla="*/ 0 h 1619250"/>
                <a:gd name="connsiteX6" fmla="*/ 152400 w 249308"/>
                <a:gd name="connsiteY6" fmla="*/ 403937 h 1619250"/>
                <a:gd name="connsiteX7" fmla="*/ 123825 w 249308"/>
                <a:gd name="connsiteY7" fmla="*/ 763815 h 1619250"/>
                <a:gd name="connsiteX8" fmla="*/ 247650 w 249308"/>
                <a:gd name="connsiteY8" fmla="*/ 1235594 h 1619250"/>
                <a:gd name="connsiteX9" fmla="*/ 190500 w 249308"/>
                <a:gd name="connsiteY9" fmla="*/ 1619250 h 1619250"/>
                <a:gd name="connsiteX10" fmla="*/ 123825 w 249308"/>
                <a:gd name="connsiteY10" fmla="*/ 1600200 h 1619250"/>
                <a:gd name="connsiteX0" fmla="*/ 123825 w 248332"/>
                <a:gd name="connsiteY0" fmla="*/ 1600200 h 1600200"/>
                <a:gd name="connsiteX1" fmla="*/ 190500 w 248332"/>
                <a:gd name="connsiteY1" fmla="*/ 1260604 h 1600200"/>
                <a:gd name="connsiteX2" fmla="*/ 57150 w 248332"/>
                <a:gd name="connsiteY2" fmla="*/ 782864 h 1600200"/>
                <a:gd name="connsiteX3" fmla="*/ 76200 w 248332"/>
                <a:gd name="connsiteY3" fmla="*/ 375362 h 1600200"/>
                <a:gd name="connsiteX4" fmla="*/ 0 w 248332"/>
                <a:gd name="connsiteY4" fmla="*/ 28575 h 1600200"/>
                <a:gd name="connsiteX5" fmla="*/ 66675 w 248332"/>
                <a:gd name="connsiteY5" fmla="*/ 0 h 1600200"/>
                <a:gd name="connsiteX6" fmla="*/ 152400 w 248332"/>
                <a:gd name="connsiteY6" fmla="*/ 403937 h 1600200"/>
                <a:gd name="connsiteX7" fmla="*/ 123825 w 248332"/>
                <a:gd name="connsiteY7" fmla="*/ 763815 h 1600200"/>
                <a:gd name="connsiteX8" fmla="*/ 247650 w 248332"/>
                <a:gd name="connsiteY8" fmla="*/ 1235594 h 1600200"/>
                <a:gd name="connsiteX9" fmla="*/ 171450 w 248332"/>
                <a:gd name="connsiteY9" fmla="*/ 1586204 h 1600200"/>
                <a:gd name="connsiteX10" fmla="*/ 123825 w 248332"/>
                <a:gd name="connsiteY10" fmla="*/ 1600200 h 1600200"/>
                <a:gd name="connsiteX0" fmla="*/ 123825 w 248738"/>
                <a:gd name="connsiteY0" fmla="*/ 1600200 h 1600200"/>
                <a:gd name="connsiteX1" fmla="*/ 190500 w 248738"/>
                <a:gd name="connsiteY1" fmla="*/ 1260604 h 1600200"/>
                <a:gd name="connsiteX2" fmla="*/ 57150 w 248738"/>
                <a:gd name="connsiteY2" fmla="*/ 782864 h 1600200"/>
                <a:gd name="connsiteX3" fmla="*/ 76200 w 248738"/>
                <a:gd name="connsiteY3" fmla="*/ 375362 h 1600200"/>
                <a:gd name="connsiteX4" fmla="*/ 0 w 248738"/>
                <a:gd name="connsiteY4" fmla="*/ 28575 h 1600200"/>
                <a:gd name="connsiteX5" fmla="*/ 66675 w 248738"/>
                <a:gd name="connsiteY5" fmla="*/ 0 h 1600200"/>
                <a:gd name="connsiteX6" fmla="*/ 152400 w 248738"/>
                <a:gd name="connsiteY6" fmla="*/ 403937 h 1600200"/>
                <a:gd name="connsiteX7" fmla="*/ 123825 w 248738"/>
                <a:gd name="connsiteY7" fmla="*/ 763815 h 1600200"/>
                <a:gd name="connsiteX8" fmla="*/ 247650 w 248738"/>
                <a:gd name="connsiteY8" fmla="*/ 1235594 h 1600200"/>
                <a:gd name="connsiteX9" fmla="*/ 180975 w 248738"/>
                <a:gd name="connsiteY9" fmla="*/ 1597220 h 1600200"/>
                <a:gd name="connsiteX10" fmla="*/ 123825 w 248738"/>
                <a:gd name="connsiteY10" fmla="*/ 1600200 h 1600200"/>
                <a:gd name="connsiteX0" fmla="*/ 123825 w 248332"/>
                <a:gd name="connsiteY0" fmla="*/ 1600200 h 1600200"/>
                <a:gd name="connsiteX1" fmla="*/ 190500 w 248332"/>
                <a:gd name="connsiteY1" fmla="*/ 1260604 h 1600200"/>
                <a:gd name="connsiteX2" fmla="*/ 57150 w 248332"/>
                <a:gd name="connsiteY2" fmla="*/ 782864 h 1600200"/>
                <a:gd name="connsiteX3" fmla="*/ 76200 w 248332"/>
                <a:gd name="connsiteY3" fmla="*/ 375362 h 1600200"/>
                <a:gd name="connsiteX4" fmla="*/ 0 w 248332"/>
                <a:gd name="connsiteY4" fmla="*/ 28575 h 1600200"/>
                <a:gd name="connsiteX5" fmla="*/ 66675 w 248332"/>
                <a:gd name="connsiteY5" fmla="*/ 0 h 1600200"/>
                <a:gd name="connsiteX6" fmla="*/ 152400 w 248332"/>
                <a:gd name="connsiteY6" fmla="*/ 403937 h 1600200"/>
                <a:gd name="connsiteX7" fmla="*/ 123825 w 248332"/>
                <a:gd name="connsiteY7" fmla="*/ 763815 h 1600200"/>
                <a:gd name="connsiteX8" fmla="*/ 247650 w 248332"/>
                <a:gd name="connsiteY8" fmla="*/ 1235594 h 1600200"/>
                <a:gd name="connsiteX9" fmla="*/ 171450 w 248332"/>
                <a:gd name="connsiteY9" fmla="*/ 1586204 h 1600200"/>
                <a:gd name="connsiteX10" fmla="*/ 123825 w 248332"/>
                <a:gd name="connsiteY10" fmla="*/ 1600200 h 1600200"/>
                <a:gd name="connsiteX0" fmla="*/ 123825 w 248332"/>
                <a:gd name="connsiteY0" fmla="*/ 1600200 h 1600200"/>
                <a:gd name="connsiteX1" fmla="*/ 190500 w 248332"/>
                <a:gd name="connsiteY1" fmla="*/ 1260604 h 1600200"/>
                <a:gd name="connsiteX2" fmla="*/ 57150 w 248332"/>
                <a:gd name="connsiteY2" fmla="*/ 782864 h 1600200"/>
                <a:gd name="connsiteX3" fmla="*/ 76200 w 248332"/>
                <a:gd name="connsiteY3" fmla="*/ 375362 h 1600200"/>
                <a:gd name="connsiteX4" fmla="*/ 0 w 248332"/>
                <a:gd name="connsiteY4" fmla="*/ 28575 h 1600200"/>
                <a:gd name="connsiteX5" fmla="*/ 66675 w 248332"/>
                <a:gd name="connsiteY5" fmla="*/ 0 h 1600200"/>
                <a:gd name="connsiteX6" fmla="*/ 171450 w 248332"/>
                <a:gd name="connsiteY6" fmla="*/ 403937 h 1600200"/>
                <a:gd name="connsiteX7" fmla="*/ 123825 w 248332"/>
                <a:gd name="connsiteY7" fmla="*/ 763815 h 1600200"/>
                <a:gd name="connsiteX8" fmla="*/ 247650 w 248332"/>
                <a:gd name="connsiteY8" fmla="*/ 1235594 h 1600200"/>
                <a:gd name="connsiteX9" fmla="*/ 171450 w 248332"/>
                <a:gd name="connsiteY9" fmla="*/ 1586204 h 1600200"/>
                <a:gd name="connsiteX10" fmla="*/ 123825 w 248332"/>
                <a:gd name="connsiteY10" fmla="*/ 1600200 h 1600200"/>
                <a:gd name="connsiteX0" fmla="*/ 123825 w 248332"/>
                <a:gd name="connsiteY0" fmla="*/ 1600200 h 1600200"/>
                <a:gd name="connsiteX1" fmla="*/ 190500 w 248332"/>
                <a:gd name="connsiteY1" fmla="*/ 1260604 h 1600200"/>
                <a:gd name="connsiteX2" fmla="*/ 57150 w 248332"/>
                <a:gd name="connsiteY2" fmla="*/ 782864 h 1600200"/>
                <a:gd name="connsiteX3" fmla="*/ 114300 w 248332"/>
                <a:gd name="connsiteY3" fmla="*/ 375362 h 1600200"/>
                <a:gd name="connsiteX4" fmla="*/ 0 w 248332"/>
                <a:gd name="connsiteY4" fmla="*/ 28575 h 1600200"/>
                <a:gd name="connsiteX5" fmla="*/ 66675 w 248332"/>
                <a:gd name="connsiteY5" fmla="*/ 0 h 1600200"/>
                <a:gd name="connsiteX6" fmla="*/ 171450 w 248332"/>
                <a:gd name="connsiteY6" fmla="*/ 403937 h 1600200"/>
                <a:gd name="connsiteX7" fmla="*/ 123825 w 248332"/>
                <a:gd name="connsiteY7" fmla="*/ 763815 h 1600200"/>
                <a:gd name="connsiteX8" fmla="*/ 247650 w 248332"/>
                <a:gd name="connsiteY8" fmla="*/ 1235594 h 1600200"/>
                <a:gd name="connsiteX9" fmla="*/ 171450 w 248332"/>
                <a:gd name="connsiteY9" fmla="*/ 1586204 h 1600200"/>
                <a:gd name="connsiteX10" fmla="*/ 123825 w 248332"/>
                <a:gd name="connsiteY10" fmla="*/ 1600200 h 1600200"/>
                <a:gd name="connsiteX0" fmla="*/ 123825 w 248332"/>
                <a:gd name="connsiteY0" fmla="*/ 1589185 h 1589185"/>
                <a:gd name="connsiteX1" fmla="*/ 190500 w 248332"/>
                <a:gd name="connsiteY1" fmla="*/ 1249589 h 1589185"/>
                <a:gd name="connsiteX2" fmla="*/ 57150 w 248332"/>
                <a:gd name="connsiteY2" fmla="*/ 771849 h 1589185"/>
                <a:gd name="connsiteX3" fmla="*/ 114300 w 248332"/>
                <a:gd name="connsiteY3" fmla="*/ 364347 h 1589185"/>
                <a:gd name="connsiteX4" fmla="*/ 0 w 248332"/>
                <a:gd name="connsiteY4" fmla="*/ 17560 h 1589185"/>
                <a:gd name="connsiteX5" fmla="*/ 47625 w 248332"/>
                <a:gd name="connsiteY5" fmla="*/ 0 h 1589185"/>
                <a:gd name="connsiteX6" fmla="*/ 171450 w 248332"/>
                <a:gd name="connsiteY6" fmla="*/ 392922 h 1589185"/>
                <a:gd name="connsiteX7" fmla="*/ 123825 w 248332"/>
                <a:gd name="connsiteY7" fmla="*/ 752800 h 1589185"/>
                <a:gd name="connsiteX8" fmla="*/ 247650 w 248332"/>
                <a:gd name="connsiteY8" fmla="*/ 1224579 h 1589185"/>
                <a:gd name="connsiteX9" fmla="*/ 171450 w 248332"/>
                <a:gd name="connsiteY9" fmla="*/ 1575189 h 1589185"/>
                <a:gd name="connsiteX10" fmla="*/ 123825 w 248332"/>
                <a:gd name="connsiteY10" fmla="*/ 1589185 h 1589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332" h="1589185">
                  <a:moveTo>
                    <a:pt x="123825" y="1589185"/>
                  </a:moveTo>
                  <a:cubicBezTo>
                    <a:pt x="120650" y="1501873"/>
                    <a:pt x="201612" y="1385812"/>
                    <a:pt x="190500" y="1249589"/>
                  </a:cubicBezTo>
                  <a:cubicBezTo>
                    <a:pt x="179388" y="1113366"/>
                    <a:pt x="69850" y="919389"/>
                    <a:pt x="57150" y="771849"/>
                  </a:cubicBezTo>
                  <a:cubicBezTo>
                    <a:pt x="44450" y="624309"/>
                    <a:pt x="123825" y="490062"/>
                    <a:pt x="114300" y="364347"/>
                  </a:cubicBezTo>
                  <a:cubicBezTo>
                    <a:pt x="104775" y="238632"/>
                    <a:pt x="1587" y="63597"/>
                    <a:pt x="0" y="17560"/>
                  </a:cubicBezTo>
                  <a:lnTo>
                    <a:pt x="47625" y="0"/>
                  </a:lnTo>
                  <a:cubicBezTo>
                    <a:pt x="73025" y="46037"/>
                    <a:pt x="158750" y="267455"/>
                    <a:pt x="171450" y="392922"/>
                  </a:cubicBezTo>
                  <a:cubicBezTo>
                    <a:pt x="184150" y="518389"/>
                    <a:pt x="111125" y="614191"/>
                    <a:pt x="123825" y="752800"/>
                  </a:cubicBezTo>
                  <a:cubicBezTo>
                    <a:pt x="136525" y="891410"/>
                    <a:pt x="239713" y="1087514"/>
                    <a:pt x="247650" y="1224579"/>
                  </a:cubicBezTo>
                  <a:cubicBezTo>
                    <a:pt x="255587" y="1361644"/>
                    <a:pt x="192087" y="1494227"/>
                    <a:pt x="171450" y="1575189"/>
                  </a:cubicBezTo>
                  <a:lnTo>
                    <a:pt x="123825" y="1589185"/>
                  </a:lnTo>
                  <a:close/>
                </a:path>
              </a:pathLst>
            </a:custGeom>
            <a:solidFill>
              <a:srgbClr val="E2CFF1">
                <a:alpha val="80000"/>
              </a:srgbClr>
            </a:solidFill>
            <a:ln>
              <a:noFill/>
              <a:headEnd type="none" w="med" len="med"/>
              <a:tailEnd type="none" w="med" len="med"/>
            </a:ln>
            <a:scene3d>
              <a:camera prst="obliqueTopLeft">
                <a:rot lat="21597409" lon="10932909" rev="11158324"/>
              </a:camera>
              <a:lightRig rig="balanced" dir="t">
                <a:rot lat="0" lon="0" rev="10800000"/>
              </a:lightRig>
            </a:scene3d>
            <a:sp3d extrusionH="1143000">
              <a:bevelT w="25400" h="25400"/>
              <a:bevelB w="25400" h="25400"/>
            </a:sp3d>
          </p:spPr>
          <p:style>
            <a:lnRef idx="3">
              <a:schemeClr val="lt1"/>
            </a:lnRef>
            <a:fillRef idx="1">
              <a:schemeClr val="dk1"/>
            </a:fillRef>
            <a:effectRef idx="1">
              <a:schemeClr val="dk1"/>
            </a:effectRef>
            <a:fontRef idx="minor">
              <a:schemeClr val="lt1"/>
            </a:fontRef>
          </p:style>
          <p:txBody>
            <a:bodyPr/>
            <a:lstStyle/>
            <a:p>
              <a:endParaRPr lang="en-US" sz="1400" b="1" dirty="0">
                <a:solidFill>
                  <a:schemeClr val="tx1"/>
                </a:solidFill>
                <a:latin typeface="Arial Narrow" pitchFamily="34" charset="0"/>
                <a:cs typeface="Calibri" pitchFamily="34" charset="0"/>
              </a:endParaRPr>
            </a:p>
          </p:txBody>
        </p:sp>
        <p:sp>
          <p:nvSpPr>
            <p:cNvPr id="6" name="Oval 5"/>
            <p:cNvSpPr/>
            <p:nvPr/>
          </p:nvSpPr>
          <p:spPr bwMode="auto">
            <a:xfrm>
              <a:off x="2362200" y="2895600"/>
              <a:ext cx="1600200" cy="1371600"/>
            </a:xfrm>
            <a:prstGeom prst="ellipse">
              <a:avLst/>
            </a:prstGeom>
            <a:solidFill>
              <a:schemeClr val="bg1">
                <a:lumMod val="95000"/>
                <a:alpha val="80000"/>
              </a:schemeClr>
            </a:solidFill>
            <a:ln>
              <a:noFill/>
              <a:headEnd type="none" w="med" len="med"/>
              <a:tailEnd type="none" w="med" len="med"/>
            </a:ln>
            <a:scene3d>
              <a:camera prst="obliqueTopLeft">
                <a:rot lat="0" lon="8520001" rev="0"/>
              </a:camera>
              <a:lightRig rig="balanced" dir="t">
                <a:rot lat="0" lon="0" rev="0"/>
              </a:lightRig>
            </a:scene3d>
            <a:sp3d extrusionH="63500">
              <a:bevelT w="25400" h="25400"/>
              <a:bevelB w="25400" h="25400"/>
            </a:sp3d>
          </p:spPr>
          <p:style>
            <a:lnRef idx="3">
              <a:schemeClr val="lt1"/>
            </a:lnRef>
            <a:fillRef idx="1">
              <a:schemeClr val="dk1"/>
            </a:fillRef>
            <a:effectRef idx="1">
              <a:schemeClr val="dk1"/>
            </a:effectRef>
            <a:fontRef idx="minor">
              <a:schemeClr val="lt1"/>
            </a:fontRef>
          </p:style>
          <p:txBody>
            <a:bodyPr/>
            <a:lstStyle/>
            <a:p>
              <a:pPr>
                <a:defRPr/>
              </a:pPr>
              <a:endParaRPr lang="en-US" sz="1400" b="1" dirty="0">
                <a:solidFill>
                  <a:schemeClr val="tx1"/>
                </a:solidFill>
                <a:latin typeface="Arial Narrow" pitchFamily="34" charset="0"/>
                <a:cs typeface="Calibri" pitchFamily="34" charset="0"/>
              </a:endParaRPr>
            </a:p>
          </p:txBody>
        </p:sp>
        <p:grpSp>
          <p:nvGrpSpPr>
            <p:cNvPr id="7" name="Group 6"/>
            <p:cNvGrpSpPr/>
            <p:nvPr/>
          </p:nvGrpSpPr>
          <p:grpSpPr>
            <a:xfrm>
              <a:off x="2971800" y="3038582"/>
              <a:ext cx="853438" cy="1228618"/>
              <a:chOff x="5062590" y="3620612"/>
              <a:chExt cx="853438" cy="1228618"/>
            </a:xfrm>
            <a:scene3d>
              <a:camera prst="orthographicFront">
                <a:rot lat="0" lon="8669735" rev="0"/>
              </a:camera>
              <a:lightRig rig="threePt" dir="t">
                <a:rot lat="0" lon="0" rev="13200000"/>
              </a:lightRig>
            </a:scene3d>
          </p:grpSpPr>
          <p:grpSp>
            <p:nvGrpSpPr>
              <p:cNvPr id="8" name="Group 232"/>
              <p:cNvGrpSpPr/>
              <p:nvPr/>
            </p:nvGrpSpPr>
            <p:grpSpPr>
              <a:xfrm rot="15671424">
                <a:off x="5443589" y="3620613"/>
                <a:ext cx="472440" cy="472438"/>
                <a:chOff x="6874606" y="931007"/>
                <a:chExt cx="472440" cy="472438"/>
              </a:xfrm>
            </p:grpSpPr>
            <p:sp>
              <p:nvSpPr>
                <p:cNvPr id="44" name="Oval 43"/>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45" name="Oval 44"/>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46" name="Oval 45"/>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47" name="Oval 46"/>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48" name="Oval 47"/>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49" name="Oval 48"/>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grpSp>
          <p:grpSp>
            <p:nvGrpSpPr>
              <p:cNvPr id="9" name="Group 239"/>
              <p:cNvGrpSpPr/>
              <p:nvPr/>
            </p:nvGrpSpPr>
            <p:grpSpPr>
              <a:xfrm rot="15671424">
                <a:off x="5367389" y="3767191"/>
                <a:ext cx="472440" cy="472438"/>
                <a:chOff x="6874606" y="931007"/>
                <a:chExt cx="472440" cy="472438"/>
              </a:xfrm>
            </p:grpSpPr>
            <p:sp>
              <p:nvSpPr>
                <p:cNvPr id="38" name="Oval 37"/>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39" name="Oval 38"/>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40" name="Oval 39"/>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41" name="Oval 40"/>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42" name="Oval 41"/>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43" name="Oval 42"/>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grpSp>
          <p:grpSp>
            <p:nvGrpSpPr>
              <p:cNvPr id="10" name="Group 246"/>
              <p:cNvGrpSpPr/>
              <p:nvPr/>
            </p:nvGrpSpPr>
            <p:grpSpPr>
              <a:xfrm rot="15671424">
                <a:off x="5291189" y="3919591"/>
                <a:ext cx="472440" cy="472438"/>
                <a:chOff x="6874606" y="931007"/>
                <a:chExt cx="472440" cy="472438"/>
              </a:xfrm>
            </p:grpSpPr>
            <p:sp>
              <p:nvSpPr>
                <p:cNvPr id="32" name="Oval 31"/>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33" name="Oval 32"/>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34" name="Oval 33"/>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35" name="Oval 34"/>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36" name="Oval 35"/>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37" name="Oval 36"/>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grpSp>
          <p:grpSp>
            <p:nvGrpSpPr>
              <p:cNvPr id="11" name="Group 253"/>
              <p:cNvGrpSpPr/>
              <p:nvPr/>
            </p:nvGrpSpPr>
            <p:grpSpPr>
              <a:xfrm rot="15671424">
                <a:off x="5214989" y="4071991"/>
                <a:ext cx="472440" cy="472438"/>
                <a:chOff x="6874606" y="931007"/>
                <a:chExt cx="472440" cy="472438"/>
              </a:xfrm>
            </p:grpSpPr>
            <p:sp>
              <p:nvSpPr>
                <p:cNvPr id="26" name="Oval 25"/>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27" name="Oval 26"/>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28" name="Oval 27"/>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29" name="Oval 28"/>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30" name="Oval 29"/>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31" name="Oval 30"/>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grpSp>
          <p:grpSp>
            <p:nvGrpSpPr>
              <p:cNvPr id="12" name="Group 260"/>
              <p:cNvGrpSpPr/>
              <p:nvPr/>
            </p:nvGrpSpPr>
            <p:grpSpPr>
              <a:xfrm rot="15671424">
                <a:off x="5138789" y="4224391"/>
                <a:ext cx="472440" cy="472438"/>
                <a:chOff x="6874606" y="931007"/>
                <a:chExt cx="472440" cy="472438"/>
              </a:xfrm>
            </p:grpSpPr>
            <p:sp>
              <p:nvSpPr>
                <p:cNvPr id="20" name="Oval 19"/>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21" name="Oval 20"/>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22" name="Oval 21"/>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23" name="Oval 22"/>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24" name="Oval 23"/>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25" name="Oval 24"/>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grpSp>
          <p:grpSp>
            <p:nvGrpSpPr>
              <p:cNvPr id="13" name="Group 267"/>
              <p:cNvGrpSpPr/>
              <p:nvPr/>
            </p:nvGrpSpPr>
            <p:grpSpPr>
              <a:xfrm rot="15671424">
                <a:off x="5062589" y="4376791"/>
                <a:ext cx="472440" cy="472438"/>
                <a:chOff x="6874606" y="931007"/>
                <a:chExt cx="472440" cy="472438"/>
              </a:xfrm>
            </p:grpSpPr>
            <p:sp>
              <p:nvSpPr>
                <p:cNvPr id="14" name="Oval 13"/>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15" name="Oval 14"/>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16" name="Oval 15"/>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17" name="Oval 16"/>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18" name="Oval 17"/>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19" name="Oval 18"/>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grpSp>
        </p:grpSp>
        <p:grpSp>
          <p:nvGrpSpPr>
            <p:cNvPr id="50" name="Group 49"/>
            <p:cNvGrpSpPr/>
            <p:nvPr/>
          </p:nvGrpSpPr>
          <p:grpSpPr>
            <a:xfrm>
              <a:off x="3825238" y="3581400"/>
              <a:ext cx="853438" cy="1228618"/>
              <a:chOff x="5062590" y="3620612"/>
              <a:chExt cx="853438" cy="1228618"/>
            </a:xfrm>
            <a:scene3d>
              <a:camera prst="orthographicFront">
                <a:rot lat="0" lon="8669735" rev="0"/>
              </a:camera>
              <a:lightRig rig="threePt" dir="t">
                <a:rot lat="0" lon="0" rev="13200000"/>
              </a:lightRig>
            </a:scene3d>
          </p:grpSpPr>
          <p:grpSp>
            <p:nvGrpSpPr>
              <p:cNvPr id="51" name="Group 50"/>
              <p:cNvGrpSpPr/>
              <p:nvPr/>
            </p:nvGrpSpPr>
            <p:grpSpPr>
              <a:xfrm rot="15671424">
                <a:off x="5443589" y="3620613"/>
                <a:ext cx="472440" cy="472438"/>
                <a:chOff x="6874606" y="931007"/>
                <a:chExt cx="472440" cy="472438"/>
              </a:xfrm>
            </p:grpSpPr>
            <p:sp>
              <p:nvSpPr>
                <p:cNvPr id="87" name="Oval 86"/>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88" name="Oval 87"/>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89" name="Oval 88"/>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90" name="Oval 89"/>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91" name="Oval 90"/>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92" name="Oval 91"/>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grpSp>
          <p:grpSp>
            <p:nvGrpSpPr>
              <p:cNvPr id="52" name="Group 51"/>
              <p:cNvGrpSpPr/>
              <p:nvPr/>
            </p:nvGrpSpPr>
            <p:grpSpPr>
              <a:xfrm rot="15671424">
                <a:off x="5367389" y="3767191"/>
                <a:ext cx="472440" cy="472438"/>
                <a:chOff x="6874606" y="931007"/>
                <a:chExt cx="472440" cy="472438"/>
              </a:xfrm>
            </p:grpSpPr>
            <p:sp>
              <p:nvSpPr>
                <p:cNvPr id="81" name="Oval 80"/>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82" name="Oval 81"/>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83" name="Oval 82"/>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84" name="Oval 83"/>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85" name="Oval 84"/>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86" name="Oval 85"/>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grpSp>
          <p:grpSp>
            <p:nvGrpSpPr>
              <p:cNvPr id="53" name="Group 52"/>
              <p:cNvGrpSpPr/>
              <p:nvPr/>
            </p:nvGrpSpPr>
            <p:grpSpPr>
              <a:xfrm rot="15671424">
                <a:off x="5291189" y="3919591"/>
                <a:ext cx="472440" cy="472438"/>
                <a:chOff x="6874606" y="931007"/>
                <a:chExt cx="472440" cy="472438"/>
              </a:xfrm>
            </p:grpSpPr>
            <p:sp>
              <p:nvSpPr>
                <p:cNvPr id="75" name="Oval 74"/>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76" name="Oval 75"/>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77" name="Oval 76"/>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78" name="Oval 77"/>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79" name="Oval 78"/>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80" name="Oval 79"/>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grpSp>
          <p:grpSp>
            <p:nvGrpSpPr>
              <p:cNvPr id="54" name="Group 53"/>
              <p:cNvGrpSpPr/>
              <p:nvPr/>
            </p:nvGrpSpPr>
            <p:grpSpPr>
              <a:xfrm rot="15671424">
                <a:off x="5214989" y="4071991"/>
                <a:ext cx="472440" cy="472438"/>
                <a:chOff x="6874606" y="931007"/>
                <a:chExt cx="472440" cy="472438"/>
              </a:xfrm>
            </p:grpSpPr>
            <p:sp>
              <p:nvSpPr>
                <p:cNvPr id="69" name="Oval 68"/>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70" name="Oval 69"/>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71" name="Oval 70"/>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72" name="Oval 71"/>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73" name="Oval 72"/>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74" name="Oval 73"/>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grpSp>
          <p:grpSp>
            <p:nvGrpSpPr>
              <p:cNvPr id="55" name="Group 54"/>
              <p:cNvGrpSpPr/>
              <p:nvPr/>
            </p:nvGrpSpPr>
            <p:grpSpPr>
              <a:xfrm rot="15671424">
                <a:off x="5138789" y="4224391"/>
                <a:ext cx="472440" cy="472438"/>
                <a:chOff x="6874606" y="931007"/>
                <a:chExt cx="472440" cy="472438"/>
              </a:xfrm>
            </p:grpSpPr>
            <p:sp>
              <p:nvSpPr>
                <p:cNvPr id="63" name="Oval 62"/>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64" name="Oval 63"/>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65" name="Oval 64"/>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66" name="Oval 65"/>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67" name="Oval 66"/>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68" name="Oval 67"/>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grpSp>
          <p:grpSp>
            <p:nvGrpSpPr>
              <p:cNvPr id="56" name="Group 55"/>
              <p:cNvGrpSpPr/>
              <p:nvPr/>
            </p:nvGrpSpPr>
            <p:grpSpPr>
              <a:xfrm rot="15671424">
                <a:off x="5062589" y="4376791"/>
                <a:ext cx="472440" cy="472438"/>
                <a:chOff x="6874606" y="931007"/>
                <a:chExt cx="472440" cy="472438"/>
              </a:xfrm>
            </p:grpSpPr>
            <p:sp>
              <p:nvSpPr>
                <p:cNvPr id="57" name="Oval 56"/>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58" name="Oval 57"/>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59" name="Oval 58"/>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60" name="Oval 59"/>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61" name="Oval 60"/>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sp>
              <p:nvSpPr>
                <p:cNvPr id="62" name="Oval 61"/>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bevelB/>
                </a:sp3d>
              </p:spPr>
              <p:txBody>
                <a:bodyPr/>
                <a:lstStyle/>
                <a:p>
                  <a:pPr>
                    <a:defRPr/>
                  </a:pPr>
                  <a:endParaRPr lang="en-US" sz="1400" b="1" dirty="0">
                    <a:latin typeface="Arial Narrow" pitchFamily="34" charset="0"/>
                    <a:cs typeface="Calibri" pitchFamily="34" charset="0"/>
                  </a:endParaRPr>
                </a:p>
              </p:txBody>
            </p:sp>
          </p:grpSp>
        </p:grpSp>
        <p:grpSp>
          <p:nvGrpSpPr>
            <p:cNvPr id="93" name="Group 92"/>
            <p:cNvGrpSpPr/>
            <p:nvPr/>
          </p:nvGrpSpPr>
          <p:grpSpPr>
            <a:xfrm rot="15671424">
              <a:off x="5458828" y="3620612"/>
              <a:ext cx="472440" cy="472438"/>
              <a:chOff x="6874606" y="931007"/>
              <a:chExt cx="472440" cy="472438"/>
            </a:xfrm>
            <a:scene3d>
              <a:camera prst="orthographicFront"/>
              <a:lightRig rig="threePt" dir="t">
                <a:rot lat="0" lon="0" rev="16200000"/>
              </a:lightRig>
            </a:scene3d>
          </p:grpSpPr>
          <p:sp>
            <p:nvSpPr>
              <p:cNvPr id="94" name="Oval 93"/>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95" name="Oval 94"/>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96" name="Oval 95"/>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97" name="Oval 96"/>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98" name="Oval 97"/>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99" name="Oval 98"/>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100" name="Group 99"/>
            <p:cNvGrpSpPr/>
            <p:nvPr/>
          </p:nvGrpSpPr>
          <p:grpSpPr>
            <a:xfrm rot="15671424">
              <a:off x="5382628" y="3767190"/>
              <a:ext cx="472440" cy="472438"/>
              <a:chOff x="6874606" y="931007"/>
              <a:chExt cx="472440" cy="472438"/>
            </a:xfrm>
            <a:scene3d>
              <a:camera prst="orthographicFront"/>
              <a:lightRig rig="threePt" dir="t">
                <a:rot lat="0" lon="0" rev="16200000"/>
              </a:lightRig>
            </a:scene3d>
          </p:grpSpPr>
          <p:sp>
            <p:nvSpPr>
              <p:cNvPr id="101" name="Oval 100"/>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02" name="Oval 101"/>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03" name="Oval 102"/>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04" name="Oval 103"/>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05" name="Oval 104"/>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06" name="Oval 105"/>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107" name="Group 106"/>
            <p:cNvGrpSpPr/>
            <p:nvPr/>
          </p:nvGrpSpPr>
          <p:grpSpPr>
            <a:xfrm rot="15671424">
              <a:off x="5306428" y="3919590"/>
              <a:ext cx="472440" cy="472438"/>
              <a:chOff x="6874606" y="931007"/>
              <a:chExt cx="472440" cy="472438"/>
            </a:xfrm>
            <a:scene3d>
              <a:camera prst="orthographicFront"/>
              <a:lightRig rig="threePt" dir="t">
                <a:rot lat="0" lon="0" rev="16200000"/>
              </a:lightRig>
            </a:scene3d>
          </p:grpSpPr>
          <p:sp>
            <p:nvSpPr>
              <p:cNvPr id="108" name="Oval 107"/>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09" name="Oval 108"/>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10" name="Oval 109"/>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11" name="Oval 110"/>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12" name="Oval 111"/>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13" name="Oval 112"/>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114" name="Group 113"/>
            <p:cNvGrpSpPr/>
            <p:nvPr/>
          </p:nvGrpSpPr>
          <p:grpSpPr>
            <a:xfrm rot="15671424">
              <a:off x="5230228" y="4071990"/>
              <a:ext cx="472440" cy="472438"/>
              <a:chOff x="6874606" y="931007"/>
              <a:chExt cx="472440" cy="472438"/>
            </a:xfrm>
            <a:scene3d>
              <a:camera prst="orthographicFront"/>
              <a:lightRig rig="threePt" dir="t">
                <a:rot lat="0" lon="0" rev="16200000"/>
              </a:lightRig>
            </a:scene3d>
          </p:grpSpPr>
          <p:sp>
            <p:nvSpPr>
              <p:cNvPr id="115" name="Oval 114"/>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16" name="Oval 115"/>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17" name="Oval 116"/>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18" name="Oval 117"/>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19" name="Oval 118"/>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20" name="Oval 119"/>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121" name="Group 120"/>
            <p:cNvGrpSpPr/>
            <p:nvPr/>
          </p:nvGrpSpPr>
          <p:grpSpPr>
            <a:xfrm rot="15671424">
              <a:off x="5154028" y="4224390"/>
              <a:ext cx="472440" cy="472438"/>
              <a:chOff x="6874606" y="931007"/>
              <a:chExt cx="472440" cy="472438"/>
            </a:xfrm>
            <a:scene3d>
              <a:camera prst="orthographicFront"/>
              <a:lightRig rig="threePt" dir="t">
                <a:rot lat="0" lon="0" rev="16200000"/>
              </a:lightRig>
            </a:scene3d>
          </p:grpSpPr>
          <p:sp>
            <p:nvSpPr>
              <p:cNvPr id="122" name="Oval 121"/>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23" name="Oval 122"/>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24" name="Oval 123"/>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25" name="Oval 124"/>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26" name="Oval 125"/>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27" name="Oval 126"/>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128" name="Group 127"/>
            <p:cNvGrpSpPr/>
            <p:nvPr/>
          </p:nvGrpSpPr>
          <p:grpSpPr>
            <a:xfrm rot="15671424">
              <a:off x="5077828" y="4376790"/>
              <a:ext cx="472440" cy="472438"/>
              <a:chOff x="6874606" y="931007"/>
              <a:chExt cx="472440" cy="472438"/>
            </a:xfrm>
            <a:scene3d>
              <a:camera prst="orthographicFront"/>
              <a:lightRig rig="threePt" dir="t">
                <a:rot lat="0" lon="0" rev="16200000"/>
              </a:lightRig>
            </a:scene3d>
          </p:grpSpPr>
          <p:sp>
            <p:nvSpPr>
              <p:cNvPr id="129" name="Oval 128"/>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30" name="Oval 129"/>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31" name="Oval 130"/>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32" name="Oval 131"/>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33" name="Oval 132"/>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34" name="Oval 133"/>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sp>
          <p:nvSpPr>
            <p:cNvPr id="135" name="Rectangle 134"/>
            <p:cNvSpPr/>
            <p:nvPr/>
          </p:nvSpPr>
          <p:spPr bwMode="auto">
            <a:xfrm>
              <a:off x="4800600" y="3352800"/>
              <a:ext cx="69106" cy="1600200"/>
            </a:xfrm>
            <a:prstGeom prst="rect">
              <a:avLst/>
            </a:prstGeom>
            <a:solidFill>
              <a:srgbClr val="CCFFFF">
                <a:alpha val="80000"/>
              </a:srgbClr>
            </a:solidFill>
            <a:ln>
              <a:noFill/>
              <a:headEnd type="none" w="med" len="med"/>
              <a:tailEnd type="none" w="med" len="med"/>
            </a:ln>
            <a:scene3d>
              <a:camera prst="obliqueTopLeft">
                <a:rot lat="0" lon="11340000" rev="0"/>
              </a:camera>
              <a:lightRig rig="balanced" dir="t">
                <a:rot lat="0" lon="0" rev="0"/>
              </a:lightRig>
            </a:scene3d>
            <a:sp3d extrusionH="3810000">
              <a:bevelT w="25400" h="25400"/>
              <a:bevelB w="25400" h="25400"/>
            </a:sp3d>
          </p:spPr>
          <p:style>
            <a:lnRef idx="3">
              <a:schemeClr val="lt1"/>
            </a:lnRef>
            <a:fillRef idx="1">
              <a:schemeClr val="dk1"/>
            </a:fillRef>
            <a:effectRef idx="1">
              <a:schemeClr val="dk1"/>
            </a:effectRef>
            <a:fontRef idx="minor">
              <a:schemeClr val="lt1"/>
            </a:fontRef>
          </p:style>
          <p:txBody>
            <a:bodyPr/>
            <a:lstStyle/>
            <a:p>
              <a:pPr>
                <a:defRPr/>
              </a:pPr>
              <a:endParaRPr lang="en-US" sz="1400" b="1" dirty="0">
                <a:solidFill>
                  <a:schemeClr val="tx1"/>
                </a:solidFill>
                <a:latin typeface="Arial Narrow" pitchFamily="34" charset="0"/>
                <a:cs typeface="Calibri" pitchFamily="34" charset="0"/>
              </a:endParaRPr>
            </a:p>
          </p:txBody>
        </p:sp>
        <p:grpSp>
          <p:nvGrpSpPr>
            <p:cNvPr id="136" name="Group 135"/>
            <p:cNvGrpSpPr/>
            <p:nvPr/>
          </p:nvGrpSpPr>
          <p:grpSpPr>
            <a:xfrm rot="15671424">
              <a:off x="4468228" y="3925412"/>
              <a:ext cx="472440" cy="472438"/>
              <a:chOff x="6874606" y="931007"/>
              <a:chExt cx="472440" cy="472438"/>
            </a:xfrm>
            <a:scene3d>
              <a:camera prst="orthographicFront"/>
              <a:lightRig rig="threePt" dir="t">
                <a:rot lat="0" lon="0" rev="16200000"/>
              </a:lightRig>
            </a:scene3d>
          </p:grpSpPr>
          <p:sp>
            <p:nvSpPr>
              <p:cNvPr id="137" name="Oval 136"/>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38" name="Oval 137"/>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39" name="Oval 138"/>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40" name="Oval 139"/>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41" name="Oval 140"/>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42" name="Oval 141"/>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143" name="Group 142"/>
            <p:cNvGrpSpPr/>
            <p:nvPr/>
          </p:nvGrpSpPr>
          <p:grpSpPr>
            <a:xfrm rot="15671424">
              <a:off x="4392028" y="4071990"/>
              <a:ext cx="472440" cy="472438"/>
              <a:chOff x="6874606" y="931007"/>
              <a:chExt cx="472440" cy="472438"/>
            </a:xfrm>
            <a:scene3d>
              <a:camera prst="orthographicFront"/>
              <a:lightRig rig="threePt" dir="t">
                <a:rot lat="0" lon="0" rev="16200000"/>
              </a:lightRig>
            </a:scene3d>
          </p:grpSpPr>
          <p:sp>
            <p:nvSpPr>
              <p:cNvPr id="144" name="Oval 143"/>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45" name="Oval 144"/>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46" name="Oval 145"/>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47" name="Oval 146"/>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48" name="Oval 147"/>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49" name="Oval 148"/>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150" name="Group 149"/>
            <p:cNvGrpSpPr/>
            <p:nvPr/>
          </p:nvGrpSpPr>
          <p:grpSpPr>
            <a:xfrm rot="15671424">
              <a:off x="4315828" y="4224390"/>
              <a:ext cx="472440" cy="472438"/>
              <a:chOff x="6874606" y="931007"/>
              <a:chExt cx="472440" cy="472438"/>
            </a:xfrm>
            <a:scene3d>
              <a:camera prst="orthographicFront"/>
              <a:lightRig rig="threePt" dir="t">
                <a:rot lat="0" lon="0" rev="16200000"/>
              </a:lightRig>
            </a:scene3d>
          </p:grpSpPr>
          <p:sp>
            <p:nvSpPr>
              <p:cNvPr id="151" name="Oval 150"/>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52" name="Oval 151"/>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53" name="Oval 152"/>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54" name="Oval 153"/>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55" name="Oval 154"/>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56" name="Oval 155"/>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157" name="Group 156"/>
            <p:cNvGrpSpPr/>
            <p:nvPr/>
          </p:nvGrpSpPr>
          <p:grpSpPr>
            <a:xfrm rot="15671424">
              <a:off x="4239628" y="4376790"/>
              <a:ext cx="472440" cy="472438"/>
              <a:chOff x="6874606" y="931007"/>
              <a:chExt cx="472440" cy="472438"/>
            </a:xfrm>
            <a:scene3d>
              <a:camera prst="orthographicFront"/>
              <a:lightRig rig="threePt" dir="t">
                <a:rot lat="0" lon="0" rev="16200000"/>
              </a:lightRig>
            </a:scene3d>
          </p:grpSpPr>
          <p:sp>
            <p:nvSpPr>
              <p:cNvPr id="158" name="Oval 157"/>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59" name="Oval 158"/>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60" name="Oval 159"/>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61" name="Oval 160"/>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62" name="Oval 161"/>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63" name="Oval 162"/>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164" name="Group 163"/>
            <p:cNvGrpSpPr/>
            <p:nvPr/>
          </p:nvGrpSpPr>
          <p:grpSpPr>
            <a:xfrm rot="15671424">
              <a:off x="4163428" y="4529190"/>
              <a:ext cx="472440" cy="472438"/>
              <a:chOff x="6874606" y="931007"/>
              <a:chExt cx="472440" cy="472438"/>
            </a:xfrm>
            <a:scene3d>
              <a:camera prst="orthographicFront"/>
              <a:lightRig rig="threePt" dir="t">
                <a:rot lat="0" lon="0" rev="16200000"/>
              </a:lightRig>
            </a:scene3d>
          </p:grpSpPr>
          <p:sp>
            <p:nvSpPr>
              <p:cNvPr id="165" name="Oval 164"/>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66" name="Oval 165"/>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67" name="Oval 166"/>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68" name="Oval 167"/>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69" name="Oval 168"/>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70" name="Oval 169"/>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171" name="Group 170"/>
            <p:cNvGrpSpPr/>
            <p:nvPr/>
          </p:nvGrpSpPr>
          <p:grpSpPr>
            <a:xfrm rot="15671424">
              <a:off x="4087228" y="4681590"/>
              <a:ext cx="472440" cy="472438"/>
              <a:chOff x="6874606" y="931007"/>
              <a:chExt cx="472440" cy="472438"/>
            </a:xfrm>
            <a:scene3d>
              <a:camera prst="orthographicFront"/>
              <a:lightRig rig="threePt" dir="t">
                <a:rot lat="0" lon="0" rev="16200000"/>
              </a:lightRig>
            </a:scene3d>
          </p:grpSpPr>
          <p:sp>
            <p:nvSpPr>
              <p:cNvPr id="172" name="Oval 171"/>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73" name="Oval 172"/>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74" name="Oval 173"/>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75" name="Oval 174"/>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76" name="Oval 175"/>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77" name="Oval 176"/>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178" name="Group 177"/>
            <p:cNvGrpSpPr/>
            <p:nvPr/>
          </p:nvGrpSpPr>
          <p:grpSpPr>
            <a:xfrm rot="15671424">
              <a:off x="6373228" y="3462390"/>
              <a:ext cx="472440" cy="472438"/>
              <a:chOff x="6874606" y="931007"/>
              <a:chExt cx="472440" cy="472438"/>
            </a:xfrm>
            <a:scene3d>
              <a:camera prst="orthographicFront"/>
              <a:lightRig rig="threePt" dir="t">
                <a:rot lat="0" lon="0" rev="16200000"/>
              </a:lightRig>
            </a:scene3d>
          </p:grpSpPr>
          <p:sp>
            <p:nvSpPr>
              <p:cNvPr id="179" name="Oval 178"/>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80" name="Oval 179"/>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81" name="Oval 180"/>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82" name="Oval 181"/>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83" name="Oval 182"/>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84" name="Oval 183"/>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185" name="Group 184"/>
            <p:cNvGrpSpPr/>
            <p:nvPr/>
          </p:nvGrpSpPr>
          <p:grpSpPr>
            <a:xfrm rot="15671424">
              <a:off x="6297028" y="3614790"/>
              <a:ext cx="472440" cy="472438"/>
              <a:chOff x="6874606" y="931007"/>
              <a:chExt cx="472440" cy="472438"/>
            </a:xfrm>
            <a:scene3d>
              <a:camera prst="orthographicFront"/>
              <a:lightRig rig="threePt" dir="t">
                <a:rot lat="0" lon="0" rev="16200000"/>
              </a:lightRig>
            </a:scene3d>
          </p:grpSpPr>
          <p:sp>
            <p:nvSpPr>
              <p:cNvPr id="186" name="Oval 185"/>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87" name="Oval 186"/>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88" name="Oval 187"/>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89" name="Oval 188"/>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90" name="Oval 189"/>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91" name="Oval 190"/>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192" name="Group 191"/>
            <p:cNvGrpSpPr/>
            <p:nvPr/>
          </p:nvGrpSpPr>
          <p:grpSpPr>
            <a:xfrm rot="15671424">
              <a:off x="6220828" y="3767190"/>
              <a:ext cx="472440" cy="472438"/>
              <a:chOff x="6874606" y="931007"/>
              <a:chExt cx="472440" cy="472438"/>
            </a:xfrm>
            <a:scene3d>
              <a:camera prst="orthographicFront"/>
              <a:lightRig rig="threePt" dir="t">
                <a:rot lat="0" lon="0" rev="16200000"/>
              </a:lightRig>
            </a:scene3d>
          </p:grpSpPr>
          <p:sp>
            <p:nvSpPr>
              <p:cNvPr id="193" name="Oval 192"/>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94" name="Oval 193"/>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95" name="Oval 194"/>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96" name="Oval 195"/>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97" name="Oval 196"/>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198" name="Oval 197"/>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199" name="Group 198"/>
            <p:cNvGrpSpPr/>
            <p:nvPr/>
          </p:nvGrpSpPr>
          <p:grpSpPr>
            <a:xfrm rot="15671424">
              <a:off x="6144628" y="3919590"/>
              <a:ext cx="472440" cy="472438"/>
              <a:chOff x="6874606" y="931007"/>
              <a:chExt cx="472440" cy="472438"/>
            </a:xfrm>
            <a:scene3d>
              <a:camera prst="orthographicFront"/>
              <a:lightRig rig="threePt" dir="t">
                <a:rot lat="0" lon="0" rev="16200000"/>
              </a:lightRig>
            </a:scene3d>
          </p:grpSpPr>
          <p:sp>
            <p:nvSpPr>
              <p:cNvPr id="200" name="Oval 199"/>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01" name="Oval 200"/>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02" name="Oval 201"/>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03" name="Oval 202"/>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04" name="Oval 203"/>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05" name="Oval 204"/>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206" name="Group 205"/>
            <p:cNvGrpSpPr/>
            <p:nvPr/>
          </p:nvGrpSpPr>
          <p:grpSpPr>
            <a:xfrm rot="15671424">
              <a:off x="6068428" y="4071990"/>
              <a:ext cx="472440" cy="472438"/>
              <a:chOff x="6874606" y="931007"/>
              <a:chExt cx="472440" cy="472438"/>
            </a:xfrm>
            <a:scene3d>
              <a:camera prst="orthographicFront"/>
              <a:lightRig rig="threePt" dir="t">
                <a:rot lat="0" lon="0" rev="16200000"/>
              </a:lightRig>
            </a:scene3d>
          </p:grpSpPr>
          <p:sp>
            <p:nvSpPr>
              <p:cNvPr id="207" name="Oval 206"/>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08" name="Oval 207"/>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09" name="Oval 208"/>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10" name="Oval 209"/>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11" name="Oval 210"/>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12" name="Oval 211"/>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213" name="Group 212"/>
            <p:cNvGrpSpPr/>
            <p:nvPr/>
          </p:nvGrpSpPr>
          <p:grpSpPr>
            <a:xfrm rot="15671424">
              <a:off x="6449428" y="3315812"/>
              <a:ext cx="472440" cy="472438"/>
              <a:chOff x="6874606" y="931007"/>
              <a:chExt cx="472440" cy="472438"/>
            </a:xfrm>
            <a:scene3d>
              <a:camera prst="orthographicFront"/>
              <a:lightRig rig="threePt" dir="t">
                <a:rot lat="0" lon="0" rev="16200000"/>
              </a:lightRig>
            </a:scene3d>
          </p:grpSpPr>
          <p:sp>
            <p:nvSpPr>
              <p:cNvPr id="214" name="Oval 213"/>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15" name="Oval 214"/>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16" name="Oval 215"/>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17" name="Oval 216"/>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18" name="Oval 217"/>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19" name="Oval 218"/>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220" name="Group 219"/>
            <p:cNvGrpSpPr/>
            <p:nvPr/>
          </p:nvGrpSpPr>
          <p:grpSpPr>
            <a:xfrm rot="15671424">
              <a:off x="3096628" y="4986390"/>
              <a:ext cx="472440" cy="472438"/>
              <a:chOff x="6874606" y="931007"/>
              <a:chExt cx="472440" cy="472438"/>
            </a:xfrm>
            <a:scene3d>
              <a:camera prst="orthographicFront"/>
              <a:lightRig rig="threePt" dir="t">
                <a:rot lat="0" lon="0" rev="16200000"/>
              </a:lightRig>
            </a:scene3d>
          </p:grpSpPr>
          <p:sp>
            <p:nvSpPr>
              <p:cNvPr id="221" name="Oval 220"/>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22" name="Oval 221"/>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23" name="Oval 222"/>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24" name="Oval 223"/>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25" name="Oval 224"/>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26" name="Oval 225"/>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227" name="Group 226"/>
            <p:cNvGrpSpPr/>
            <p:nvPr/>
          </p:nvGrpSpPr>
          <p:grpSpPr>
            <a:xfrm rot="15671424">
              <a:off x="2410828" y="4675770"/>
              <a:ext cx="472440" cy="472438"/>
              <a:chOff x="6874606" y="931007"/>
              <a:chExt cx="472440" cy="472438"/>
            </a:xfrm>
            <a:scene3d>
              <a:camera prst="orthographicFront"/>
              <a:lightRig rig="threePt" dir="t">
                <a:rot lat="0" lon="0" rev="16200000"/>
              </a:lightRig>
            </a:scene3d>
          </p:grpSpPr>
          <p:sp>
            <p:nvSpPr>
              <p:cNvPr id="228" name="Oval 227"/>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29" name="Oval 228"/>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30" name="Oval 229"/>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31" name="Oval 230"/>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32" name="Oval 231"/>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33" name="Oval 232"/>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234" name="Group 233"/>
            <p:cNvGrpSpPr/>
            <p:nvPr/>
          </p:nvGrpSpPr>
          <p:grpSpPr>
            <a:xfrm rot="15671424">
              <a:off x="2334628" y="4828170"/>
              <a:ext cx="472440" cy="472438"/>
              <a:chOff x="6874606" y="931007"/>
              <a:chExt cx="472440" cy="472438"/>
            </a:xfrm>
            <a:scene3d>
              <a:camera prst="orthographicFront"/>
              <a:lightRig rig="threePt" dir="t">
                <a:rot lat="0" lon="0" rev="16200000"/>
              </a:lightRig>
            </a:scene3d>
          </p:grpSpPr>
          <p:sp>
            <p:nvSpPr>
              <p:cNvPr id="235" name="Oval 234"/>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36" name="Oval 235"/>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37" name="Oval 236"/>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38" name="Oval 237"/>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39" name="Oval 238"/>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40" name="Oval 239"/>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241" name="Group 240"/>
            <p:cNvGrpSpPr/>
            <p:nvPr/>
          </p:nvGrpSpPr>
          <p:grpSpPr>
            <a:xfrm rot="15671424">
              <a:off x="2258428" y="4980570"/>
              <a:ext cx="472440" cy="472438"/>
              <a:chOff x="6874606" y="931007"/>
              <a:chExt cx="472440" cy="472438"/>
            </a:xfrm>
            <a:scene3d>
              <a:camera prst="orthographicFront"/>
              <a:lightRig rig="threePt" dir="t">
                <a:rot lat="0" lon="0" rev="16200000"/>
              </a:lightRig>
            </a:scene3d>
          </p:grpSpPr>
          <p:sp>
            <p:nvSpPr>
              <p:cNvPr id="242" name="Oval 241"/>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43" name="Oval 242"/>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44" name="Oval 243"/>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45" name="Oval 244"/>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46" name="Oval 245"/>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47" name="Oval 246"/>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248" name="Group 247"/>
            <p:cNvGrpSpPr/>
            <p:nvPr/>
          </p:nvGrpSpPr>
          <p:grpSpPr>
            <a:xfrm rot="15671424">
              <a:off x="2182228" y="5132970"/>
              <a:ext cx="472440" cy="472438"/>
              <a:chOff x="6874606" y="931007"/>
              <a:chExt cx="472440" cy="472438"/>
            </a:xfrm>
            <a:scene3d>
              <a:camera prst="orthographicFront"/>
              <a:lightRig rig="threePt" dir="t">
                <a:rot lat="0" lon="0" rev="16200000"/>
              </a:lightRig>
            </a:scene3d>
          </p:grpSpPr>
          <p:sp>
            <p:nvSpPr>
              <p:cNvPr id="249" name="Oval 248"/>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50" name="Oval 249"/>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51" name="Oval 250"/>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52" name="Oval 251"/>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53" name="Oval 252"/>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54" name="Oval 253"/>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255" name="Group 254"/>
            <p:cNvGrpSpPr/>
            <p:nvPr/>
          </p:nvGrpSpPr>
          <p:grpSpPr>
            <a:xfrm rot="15671424">
              <a:off x="2106028" y="5285370"/>
              <a:ext cx="472440" cy="472438"/>
              <a:chOff x="6874606" y="931007"/>
              <a:chExt cx="472440" cy="472438"/>
            </a:xfrm>
            <a:scene3d>
              <a:camera prst="orthographicFront"/>
              <a:lightRig rig="threePt" dir="t">
                <a:rot lat="0" lon="0" rev="16200000"/>
              </a:lightRig>
            </a:scene3d>
          </p:grpSpPr>
          <p:sp>
            <p:nvSpPr>
              <p:cNvPr id="256" name="Oval 255"/>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57" name="Oval 256"/>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58" name="Oval 257"/>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59" name="Oval 258"/>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60" name="Oval 259"/>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61" name="Oval 260"/>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262" name="Group 261"/>
            <p:cNvGrpSpPr/>
            <p:nvPr/>
          </p:nvGrpSpPr>
          <p:grpSpPr>
            <a:xfrm rot="15671424">
              <a:off x="2487028" y="4529192"/>
              <a:ext cx="472440" cy="472438"/>
              <a:chOff x="6874606" y="931007"/>
              <a:chExt cx="472440" cy="472438"/>
            </a:xfrm>
            <a:scene3d>
              <a:camera prst="orthographicFront"/>
              <a:lightRig rig="threePt" dir="t">
                <a:rot lat="0" lon="0" rev="16200000"/>
              </a:lightRig>
            </a:scene3d>
          </p:grpSpPr>
          <p:sp>
            <p:nvSpPr>
              <p:cNvPr id="263" name="Oval 262"/>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64" name="Oval 263"/>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65" name="Oval 264"/>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66" name="Oval 265"/>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67" name="Oval 266"/>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68" name="Oval 267"/>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269" name="Group 268"/>
            <p:cNvGrpSpPr/>
            <p:nvPr/>
          </p:nvGrpSpPr>
          <p:grpSpPr>
            <a:xfrm rot="15671424">
              <a:off x="3477628" y="4230212"/>
              <a:ext cx="472440" cy="472438"/>
              <a:chOff x="6874606" y="931007"/>
              <a:chExt cx="472440" cy="472438"/>
            </a:xfrm>
            <a:scene3d>
              <a:camera prst="orthographicFront"/>
              <a:lightRig rig="threePt" dir="t">
                <a:rot lat="0" lon="0" rev="16200000"/>
              </a:lightRig>
            </a:scene3d>
          </p:grpSpPr>
          <p:sp>
            <p:nvSpPr>
              <p:cNvPr id="270" name="Oval 269"/>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71" name="Oval 270"/>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72" name="Oval 271"/>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73" name="Oval 272"/>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74" name="Oval 273"/>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75" name="Oval 274"/>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276" name="Group 275"/>
            <p:cNvGrpSpPr/>
            <p:nvPr/>
          </p:nvGrpSpPr>
          <p:grpSpPr>
            <a:xfrm rot="15671424">
              <a:off x="3401428" y="4376790"/>
              <a:ext cx="472440" cy="472438"/>
              <a:chOff x="6874606" y="931007"/>
              <a:chExt cx="472440" cy="472438"/>
            </a:xfrm>
            <a:scene3d>
              <a:camera prst="orthographicFront"/>
              <a:lightRig rig="threePt" dir="t">
                <a:rot lat="0" lon="0" rev="16200000"/>
              </a:lightRig>
            </a:scene3d>
          </p:grpSpPr>
          <p:sp>
            <p:nvSpPr>
              <p:cNvPr id="277" name="Oval 276"/>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78" name="Oval 277"/>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79" name="Oval 278"/>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80" name="Oval 279"/>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81" name="Oval 280"/>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82" name="Oval 281"/>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283" name="Group 282"/>
            <p:cNvGrpSpPr/>
            <p:nvPr/>
          </p:nvGrpSpPr>
          <p:grpSpPr>
            <a:xfrm rot="15671424">
              <a:off x="3325228" y="4529190"/>
              <a:ext cx="472440" cy="472438"/>
              <a:chOff x="6874606" y="931007"/>
              <a:chExt cx="472440" cy="472438"/>
            </a:xfrm>
            <a:scene3d>
              <a:camera prst="orthographicFront"/>
              <a:lightRig rig="threePt" dir="t">
                <a:rot lat="0" lon="0" rev="16200000"/>
              </a:lightRig>
            </a:scene3d>
          </p:grpSpPr>
          <p:sp>
            <p:nvSpPr>
              <p:cNvPr id="284" name="Oval 283"/>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85" name="Oval 284"/>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86" name="Oval 285"/>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87" name="Oval 286"/>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88" name="Oval 287"/>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89" name="Oval 288"/>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290" name="Group 289"/>
            <p:cNvGrpSpPr/>
            <p:nvPr/>
          </p:nvGrpSpPr>
          <p:grpSpPr>
            <a:xfrm rot="15671424">
              <a:off x="3249028" y="4681590"/>
              <a:ext cx="472440" cy="472438"/>
              <a:chOff x="6874606" y="931007"/>
              <a:chExt cx="472440" cy="472438"/>
            </a:xfrm>
            <a:scene3d>
              <a:camera prst="orthographicFront"/>
              <a:lightRig rig="threePt" dir="t">
                <a:rot lat="0" lon="0" rev="16200000"/>
              </a:lightRig>
            </a:scene3d>
          </p:grpSpPr>
          <p:sp>
            <p:nvSpPr>
              <p:cNvPr id="291" name="Oval 290"/>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92" name="Oval 291"/>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93" name="Oval 292"/>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94" name="Oval 293"/>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95" name="Oval 294"/>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96" name="Oval 295"/>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grpSp>
          <p:nvGrpSpPr>
            <p:cNvPr id="297" name="Group 296"/>
            <p:cNvGrpSpPr/>
            <p:nvPr/>
          </p:nvGrpSpPr>
          <p:grpSpPr>
            <a:xfrm rot="15671424">
              <a:off x="3172828" y="4833990"/>
              <a:ext cx="472440" cy="472438"/>
              <a:chOff x="6874606" y="931007"/>
              <a:chExt cx="472440" cy="472438"/>
            </a:xfrm>
            <a:scene3d>
              <a:camera prst="orthographicFront"/>
              <a:lightRig rig="threePt" dir="t">
                <a:rot lat="0" lon="0" rev="16200000"/>
              </a:lightRig>
            </a:scene3d>
          </p:grpSpPr>
          <p:sp>
            <p:nvSpPr>
              <p:cNvPr id="298" name="Oval 297"/>
              <p:cNvSpPr/>
              <p:nvPr/>
            </p:nvSpPr>
            <p:spPr bwMode="auto">
              <a:xfrm rot="19825971" flipH="1" flipV="1">
                <a:off x="7179407" y="1007206"/>
                <a:ext cx="91440" cy="91440"/>
              </a:xfrm>
              <a:prstGeom prst="ellipse">
                <a:avLst/>
              </a:prstGeom>
              <a:solidFill>
                <a:srgbClr val="FFC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299" name="Oval 298"/>
              <p:cNvSpPr/>
              <p:nvPr/>
            </p:nvSpPr>
            <p:spPr bwMode="auto">
              <a:xfrm rot="19825971" flipH="1" flipV="1">
                <a:off x="7255606" y="931007"/>
                <a:ext cx="91440" cy="91440"/>
              </a:xfrm>
              <a:prstGeom prst="ellipse">
                <a:avLst/>
              </a:prstGeom>
              <a:solidFill>
                <a:srgbClr val="FFF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300" name="Oval 299"/>
              <p:cNvSpPr/>
              <p:nvPr/>
            </p:nvSpPr>
            <p:spPr bwMode="auto">
              <a:xfrm rot="19825971" flipH="1" flipV="1">
                <a:off x="7103206" y="1083407"/>
                <a:ext cx="91440" cy="91440"/>
              </a:xfrm>
              <a:prstGeom prst="ellipse">
                <a:avLst/>
              </a:prstGeom>
              <a:solidFill>
                <a:srgbClr val="FFA2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301" name="Oval 300"/>
              <p:cNvSpPr/>
              <p:nvPr/>
            </p:nvSpPr>
            <p:spPr bwMode="auto">
              <a:xfrm rot="19825971" flipH="1" flipV="1">
                <a:off x="7027007" y="1159605"/>
                <a:ext cx="91440" cy="91440"/>
              </a:xfrm>
              <a:prstGeom prst="ellipse">
                <a:avLst/>
              </a:prstGeom>
              <a:solidFill>
                <a:srgbClr val="FF7A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302" name="Oval 301"/>
              <p:cNvSpPr/>
              <p:nvPr/>
            </p:nvSpPr>
            <p:spPr bwMode="auto">
              <a:xfrm rot="19825971" flipH="1" flipV="1">
                <a:off x="6950806" y="1235806"/>
                <a:ext cx="91440" cy="91440"/>
              </a:xfrm>
              <a:prstGeom prst="ellipse">
                <a:avLst/>
              </a:prstGeom>
              <a:solidFill>
                <a:srgbClr val="FF40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sp>
            <p:nvSpPr>
              <p:cNvPr id="303" name="Oval 302"/>
              <p:cNvSpPr/>
              <p:nvPr/>
            </p:nvSpPr>
            <p:spPr bwMode="auto">
              <a:xfrm rot="19825971" flipH="1" flipV="1">
                <a:off x="6874606" y="1312005"/>
                <a:ext cx="91440" cy="91440"/>
              </a:xfrm>
              <a:prstGeom prst="ellipse">
                <a:avLst/>
              </a:prstGeom>
              <a:solidFill>
                <a:srgbClr val="FF0300"/>
              </a:solidFill>
              <a:ln w="9525" cap="flat" cmpd="sng" algn="ctr">
                <a:noFill/>
                <a:prstDash val="solid"/>
                <a:round/>
                <a:headEnd type="none" w="med" len="med"/>
                <a:tailEnd type="none" w="med" len="med"/>
              </a:ln>
              <a:effectLst/>
              <a:sp3d>
                <a:bevelT/>
              </a:sp3d>
            </p:spPr>
            <p:txBody>
              <a:bodyPr/>
              <a:lstStyle/>
              <a:p>
                <a:pPr>
                  <a:defRPr/>
                </a:pPr>
                <a:endParaRPr lang="en-US" sz="1400" b="1" dirty="0">
                  <a:latin typeface="Arial Narrow" pitchFamily="34" charset="0"/>
                  <a:cs typeface="Calibri" pitchFamily="34" charset="0"/>
                </a:endParaRPr>
              </a:p>
            </p:txBody>
          </p:sp>
        </p:grpSp>
        <p:sp>
          <p:nvSpPr>
            <p:cNvPr id="304" name="Rectangle 15"/>
            <p:cNvSpPr>
              <a:spLocks noChangeArrowheads="1"/>
            </p:cNvSpPr>
            <p:nvPr/>
          </p:nvSpPr>
          <p:spPr bwMode="auto">
            <a:xfrm>
              <a:off x="6511403" y="4876800"/>
              <a:ext cx="1295400" cy="533400"/>
            </a:xfrm>
            <a:prstGeom prst="rect">
              <a:avLst/>
            </a:prstGeom>
            <a:noFill/>
            <a:ln w="9525">
              <a:noFill/>
              <a:miter lim="800000"/>
              <a:headEnd/>
              <a:tailEnd/>
            </a:ln>
          </p:spPr>
          <p:txBody>
            <a:bodyPr anchor="ctr"/>
            <a:lstStyle/>
            <a:p>
              <a:pPr algn="ctr"/>
              <a:r>
                <a:rPr lang="en-US" altLang="zh-TW" sz="1400" b="1" dirty="0">
                  <a:latin typeface="+mj-lt"/>
                  <a:ea typeface="PMingLiU" pitchFamily="18" charset="-120"/>
                </a:rPr>
                <a:t>Vibrating Diaphragm</a:t>
              </a:r>
            </a:p>
          </p:txBody>
        </p:sp>
        <p:cxnSp>
          <p:nvCxnSpPr>
            <p:cNvPr id="305" name="Straight Arrow Connector 304"/>
            <p:cNvCxnSpPr/>
            <p:nvPr/>
          </p:nvCxnSpPr>
          <p:spPr bwMode="auto">
            <a:xfrm flipH="1">
              <a:off x="6781800" y="4748150"/>
              <a:ext cx="533400" cy="152400"/>
            </a:xfrm>
            <a:prstGeom prst="straightConnector1">
              <a:avLst/>
            </a:prstGeom>
            <a:solidFill>
              <a:schemeClr val="accent1"/>
            </a:solidFill>
            <a:ln w="25400" cap="flat" cmpd="sng" algn="ctr">
              <a:solidFill>
                <a:srgbClr val="DE83E5"/>
              </a:solidFill>
              <a:prstDash val="solid"/>
              <a:round/>
              <a:headEnd type="arrow" w="med" len="med"/>
              <a:tailEnd type="arrow"/>
            </a:ln>
            <a:effectLst/>
          </p:spPr>
        </p:cxnSp>
        <p:sp>
          <p:nvSpPr>
            <p:cNvPr id="306" name="Rectangle 15"/>
            <p:cNvSpPr>
              <a:spLocks noChangeArrowheads="1"/>
            </p:cNvSpPr>
            <p:nvPr/>
          </p:nvSpPr>
          <p:spPr bwMode="auto">
            <a:xfrm>
              <a:off x="4114800" y="3038582"/>
              <a:ext cx="1371600" cy="304800"/>
            </a:xfrm>
            <a:prstGeom prst="rect">
              <a:avLst/>
            </a:prstGeom>
            <a:noFill/>
            <a:ln w="9525">
              <a:noFill/>
              <a:miter lim="800000"/>
              <a:headEnd/>
              <a:tailEnd/>
            </a:ln>
          </p:spPr>
          <p:txBody>
            <a:bodyPr anchor="ctr"/>
            <a:lstStyle/>
            <a:p>
              <a:pPr algn="ctr" eaLnBrk="1" hangingPunct="1">
                <a:defRPr/>
              </a:pPr>
              <a:r>
                <a:rPr lang="en-US" altLang="zh-TW" sz="1400" b="1" dirty="0" smtClean="0">
                  <a:latin typeface="+mj-lt"/>
                  <a:ea typeface="PMingLiU" pitchFamily="18" charset="-120"/>
                </a:rPr>
                <a:t>Beamsplitter</a:t>
              </a:r>
              <a:endParaRPr lang="en-US" altLang="zh-TW" sz="1400" b="1" dirty="0">
                <a:latin typeface="+mj-lt"/>
                <a:ea typeface="PMingLiU" pitchFamily="18" charset="-120"/>
              </a:endParaRPr>
            </a:p>
          </p:txBody>
        </p:sp>
        <p:sp>
          <p:nvSpPr>
            <p:cNvPr id="307" name="Rectangle 15"/>
            <p:cNvSpPr>
              <a:spLocks noChangeArrowheads="1"/>
            </p:cNvSpPr>
            <p:nvPr/>
          </p:nvSpPr>
          <p:spPr bwMode="auto">
            <a:xfrm>
              <a:off x="2133600" y="2524125"/>
              <a:ext cx="1219200" cy="457200"/>
            </a:xfrm>
            <a:prstGeom prst="rect">
              <a:avLst/>
            </a:prstGeom>
            <a:noFill/>
            <a:ln w="9525">
              <a:noFill/>
              <a:miter lim="800000"/>
              <a:headEnd/>
              <a:tailEnd/>
            </a:ln>
          </p:spPr>
          <p:txBody>
            <a:bodyPr anchor="ctr"/>
            <a:lstStyle/>
            <a:p>
              <a:pPr algn="ctr"/>
              <a:r>
                <a:rPr lang="en-US" altLang="zh-TW" sz="1400" b="1" dirty="0">
                  <a:latin typeface="+mj-lt"/>
                  <a:ea typeface="PMingLiU" pitchFamily="18" charset="-120"/>
                </a:rPr>
                <a:t>Reference Mirror</a:t>
              </a:r>
            </a:p>
          </p:txBody>
        </p:sp>
        <p:sp>
          <p:nvSpPr>
            <p:cNvPr id="308" name="Rectangle 15"/>
            <p:cNvSpPr>
              <a:spLocks noChangeArrowheads="1"/>
            </p:cNvSpPr>
            <p:nvPr/>
          </p:nvSpPr>
          <p:spPr bwMode="auto">
            <a:xfrm>
              <a:off x="1600200" y="4343400"/>
              <a:ext cx="873705" cy="533400"/>
            </a:xfrm>
            <a:prstGeom prst="rect">
              <a:avLst/>
            </a:prstGeom>
            <a:noFill/>
            <a:ln w="9525">
              <a:noFill/>
              <a:miter lim="800000"/>
              <a:headEnd/>
              <a:tailEnd/>
            </a:ln>
          </p:spPr>
          <p:txBody>
            <a:bodyPr anchor="ctr"/>
            <a:lstStyle/>
            <a:p>
              <a:pPr algn="ctr" eaLnBrk="1" hangingPunct="1">
                <a:defRPr/>
              </a:pPr>
              <a:r>
                <a:rPr lang="en-US" altLang="zh-TW" sz="1400" b="1" dirty="0">
                  <a:latin typeface="+mj-lt"/>
                  <a:ea typeface="PMingLiU" pitchFamily="18" charset="-120"/>
                </a:rPr>
                <a:t>Scanner Pulses</a:t>
              </a:r>
            </a:p>
          </p:txBody>
        </p:sp>
        <p:cxnSp>
          <p:nvCxnSpPr>
            <p:cNvPr id="309" name="Straight Arrow Connector 308"/>
            <p:cNvCxnSpPr/>
            <p:nvPr/>
          </p:nvCxnSpPr>
          <p:spPr>
            <a:xfrm flipH="1">
              <a:off x="5951263" y="4738947"/>
              <a:ext cx="220937" cy="61653"/>
            </a:xfrm>
            <a:prstGeom prst="straightConnector1">
              <a:avLst/>
            </a:prstGeom>
            <a:ln w="25400">
              <a:solidFill>
                <a:srgbClr val="CDA893"/>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0" name="Straight Arrow Connector 309"/>
            <p:cNvCxnSpPr/>
            <p:nvPr/>
          </p:nvCxnSpPr>
          <p:spPr>
            <a:xfrm flipV="1">
              <a:off x="5941738" y="4657725"/>
              <a:ext cx="220937" cy="61653"/>
            </a:xfrm>
            <a:prstGeom prst="straightConnector1">
              <a:avLst/>
            </a:prstGeom>
            <a:ln w="25400">
              <a:solidFill>
                <a:srgbClr val="CDA893"/>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1" name="Straight Arrow Connector 310"/>
            <p:cNvCxnSpPr/>
            <p:nvPr/>
          </p:nvCxnSpPr>
          <p:spPr>
            <a:xfrm flipH="1">
              <a:off x="2990592" y="5643822"/>
              <a:ext cx="220937" cy="61653"/>
            </a:xfrm>
            <a:prstGeom prst="straightConnector1">
              <a:avLst/>
            </a:prstGeom>
            <a:ln w="25400">
              <a:solidFill>
                <a:srgbClr val="CDA893"/>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2" name="Straight Arrow Connector 311"/>
            <p:cNvCxnSpPr/>
            <p:nvPr/>
          </p:nvCxnSpPr>
          <p:spPr>
            <a:xfrm flipV="1">
              <a:off x="2981067" y="5562600"/>
              <a:ext cx="220937" cy="61653"/>
            </a:xfrm>
            <a:prstGeom prst="straightConnector1">
              <a:avLst/>
            </a:prstGeom>
            <a:ln w="25400">
              <a:solidFill>
                <a:srgbClr val="CDA893"/>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3" name="Straight Arrow Connector 312"/>
            <p:cNvCxnSpPr/>
            <p:nvPr/>
          </p:nvCxnSpPr>
          <p:spPr>
            <a:xfrm rot="1140000">
              <a:off x="3966418" y="3458783"/>
              <a:ext cx="220937" cy="61653"/>
            </a:xfrm>
            <a:prstGeom prst="straightConnector1">
              <a:avLst/>
            </a:prstGeom>
            <a:ln w="25400">
              <a:solidFill>
                <a:srgbClr val="CDA893"/>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4" name="Straight Arrow Connector 313"/>
            <p:cNvCxnSpPr/>
            <p:nvPr/>
          </p:nvCxnSpPr>
          <p:spPr>
            <a:xfrm rot="1140000" flipH="1" flipV="1">
              <a:off x="3994993" y="3387086"/>
              <a:ext cx="220937" cy="61653"/>
            </a:xfrm>
            <a:prstGeom prst="straightConnector1">
              <a:avLst/>
            </a:prstGeom>
            <a:ln w="25400">
              <a:solidFill>
                <a:srgbClr val="CDA893"/>
              </a:solidFill>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48939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3D profilometry or 2D </a:t>
            </a:r>
            <a:r>
              <a:rPr lang="en-US" dirty="0" err="1" smtClean="0"/>
              <a:t>vibrometry</a:t>
            </a:r>
            <a:r>
              <a:rPr lang="en-US" dirty="0" smtClean="0"/>
              <a:t> of a diaphragm </a:t>
            </a:r>
            <a:br>
              <a:rPr lang="en-US" dirty="0" smtClean="0"/>
            </a:br>
            <a:r>
              <a:rPr lang="en-US" dirty="0" smtClean="0"/>
              <a:t>vibrating at 1 kHz vibration</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29</a:t>
            </a:fld>
            <a:endParaRPr lang="en-US" dirty="0"/>
          </a:p>
        </p:txBody>
      </p:sp>
      <p:pic>
        <p:nvPicPr>
          <p:cNvPr id="7" name="HDLS_PW_Video 1 Long.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b="600"/>
          <a:stretch/>
        </p:blipFill>
        <p:spPr>
          <a:xfrm>
            <a:off x="744538" y="2001838"/>
            <a:ext cx="7656512" cy="4391528"/>
          </a:xfrm>
        </p:spPr>
      </p:pic>
    </p:spTree>
    <p:extLst>
      <p:ext uri="{BB962C8B-B14F-4D97-AF65-F5344CB8AC3E}">
        <p14:creationId xmlns:p14="http://schemas.microsoft.com/office/powerpoint/2010/main" val="77119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6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smtClean="0">
                <a:solidFill>
                  <a:srgbClr val="FF0000"/>
                </a:solidFill>
              </a:rPr>
              <a:t>Enabling technologies</a:t>
            </a:r>
          </a:p>
          <a:p>
            <a:pPr lvl="1"/>
            <a:r>
              <a:rPr lang="en-US" b="1" dirty="0">
                <a:solidFill>
                  <a:srgbClr val="FF0000"/>
                </a:solidFill>
              </a:rPr>
              <a:t>Optical </a:t>
            </a:r>
            <a:r>
              <a:rPr lang="en-US" b="1" dirty="0" smtClean="0">
                <a:solidFill>
                  <a:srgbClr val="FF0000"/>
                </a:solidFill>
              </a:rPr>
              <a:t>amplification</a:t>
            </a:r>
          </a:p>
          <a:p>
            <a:pPr lvl="1"/>
            <a:r>
              <a:rPr lang="en-US" dirty="0" smtClean="0"/>
              <a:t>Time-stretch</a:t>
            </a:r>
          </a:p>
          <a:p>
            <a:endParaRPr lang="en-US" dirty="0" smtClean="0"/>
          </a:p>
          <a:p>
            <a:r>
              <a:rPr lang="en-US" dirty="0" smtClean="0"/>
              <a:t>Novel high-throughput systems</a:t>
            </a:r>
          </a:p>
          <a:p>
            <a:pPr lvl="1"/>
            <a:r>
              <a:rPr lang="en-US" dirty="0" smtClean="0"/>
              <a:t>Nanometer-resolved </a:t>
            </a:r>
            <a:r>
              <a:rPr lang="en-US" dirty="0" err="1" smtClean="0"/>
              <a:t>vibrometer</a:t>
            </a:r>
            <a:endParaRPr lang="en-US" dirty="0"/>
          </a:p>
          <a:p>
            <a:pPr lvl="1"/>
            <a:r>
              <a:rPr lang="en-US" dirty="0" smtClean="0"/>
              <a:t>Ultrafast 3D Laser scanner</a:t>
            </a:r>
          </a:p>
          <a:p>
            <a:pPr lvl="1"/>
            <a:r>
              <a:rPr lang="en-US" dirty="0" smtClean="0"/>
              <a:t>Label-free imaging flow cytometer</a:t>
            </a:r>
          </a:p>
          <a:p>
            <a:endParaRPr lang="en-US" dirty="0" smtClean="0"/>
          </a:p>
          <a:p>
            <a:r>
              <a:rPr lang="en-US" dirty="0" smtClean="0"/>
              <a:t>Big-data challenge </a:t>
            </a:r>
          </a:p>
          <a:p>
            <a:pPr lvl="1"/>
            <a:r>
              <a:rPr lang="en-US" dirty="0" smtClean="0"/>
              <a:t>Quadrature demodulation for real-time processing</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3</a:t>
            </a:fld>
            <a:endParaRPr lang="en-US" dirty="0"/>
          </a:p>
        </p:txBody>
      </p:sp>
      <p:sp>
        <p:nvSpPr>
          <p:cNvPr id="7" name="Title 1"/>
          <p:cNvSpPr>
            <a:spLocks noGrp="1"/>
          </p:cNvSpPr>
          <p:nvPr>
            <p:ph type="title"/>
          </p:nvPr>
        </p:nvSpPr>
        <p:spPr>
          <a:xfrm>
            <a:off x="279400" y="762000"/>
            <a:ext cx="8588829" cy="1235240"/>
          </a:xfrm>
        </p:spPr>
        <p:txBody>
          <a:bodyPr>
            <a:normAutofit/>
          </a:bodyPr>
          <a:lstStyle/>
          <a:p>
            <a:r>
              <a:rPr lang="en-US" i="1" dirty="0" smtClean="0"/>
              <a:t>High-throughput </a:t>
            </a:r>
            <a:r>
              <a:rPr lang="en-US" i="1" dirty="0"/>
              <a:t>real-time</a:t>
            </a:r>
            <a:r>
              <a:rPr lang="en-US" dirty="0"/>
              <a:t> </a:t>
            </a:r>
            <a:r>
              <a:rPr lang="en-US" dirty="0" smtClean="0"/>
              <a:t>measurement instruments for </a:t>
            </a:r>
            <a:r>
              <a:rPr lang="en-US" i="1" dirty="0" smtClean="0"/>
              <a:t>capture and analysis of </a:t>
            </a:r>
            <a:r>
              <a:rPr lang="en-US" i="1" dirty="0"/>
              <a:t>fast phenomena</a:t>
            </a:r>
          </a:p>
        </p:txBody>
      </p:sp>
      <p:pic>
        <p:nvPicPr>
          <p:cNvPr id="8" name="Picture 2" descr="http://www.photonics.ucla.edu/images/app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4436" y="1981200"/>
            <a:ext cx="1983964"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descr="E:\Research\Presentation\PhD_defense\SECOMM.tif"/>
          <p:cNvPicPr>
            <a:picLocks noChangeAspect="1" noChangeArrowheads="1"/>
          </p:cNvPicPr>
          <p:nvPr/>
        </p:nvPicPr>
        <p:blipFill rotWithShape="1">
          <a:blip r:embed="rId4" cstate="print"/>
          <a:srcRect l="3573" t="1693" r="9122" b="6134"/>
          <a:stretch/>
        </p:blipFill>
        <p:spPr bwMode="auto">
          <a:xfrm>
            <a:off x="6400800" y="2895600"/>
            <a:ext cx="1668900" cy="2136766"/>
          </a:xfrm>
          <a:prstGeom prst="rect">
            <a:avLst/>
          </a:prstGeom>
          <a:noFill/>
          <a:ln>
            <a:noFill/>
          </a:ln>
        </p:spPr>
      </p:pic>
      <p:pic>
        <p:nvPicPr>
          <p:cNvPr id="10" name="Picture 8" descr="http://www.cellsignal.com/products/images/2118_ific_k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4920" y="3728120"/>
            <a:ext cx="1682080" cy="16820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im.wk.io/images/od/c3e9/how-does-analog-to-digital-conversion-workc.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11371" y="4985919"/>
            <a:ext cx="1999229" cy="13261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files.myopera.com/masthebee/albums/629591/guitar-center-strings-artistic-bullish.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56164" y="1905000"/>
            <a:ext cx="1983036" cy="1326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3581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Enabling technologies</a:t>
            </a:r>
          </a:p>
          <a:p>
            <a:pPr lvl="1"/>
            <a:r>
              <a:rPr lang="en-US" dirty="0"/>
              <a:t>Optical </a:t>
            </a:r>
            <a:r>
              <a:rPr lang="en-US" dirty="0" smtClean="0"/>
              <a:t>amplification</a:t>
            </a:r>
          </a:p>
          <a:p>
            <a:pPr lvl="1"/>
            <a:r>
              <a:rPr lang="en-US" dirty="0" smtClean="0"/>
              <a:t>Time-stretch</a:t>
            </a:r>
          </a:p>
          <a:p>
            <a:endParaRPr lang="en-US" dirty="0" smtClean="0"/>
          </a:p>
          <a:p>
            <a:r>
              <a:rPr lang="en-US" dirty="0" smtClean="0"/>
              <a:t>Novel high-throughput systems</a:t>
            </a:r>
            <a:endParaRPr lang="en-US" dirty="0"/>
          </a:p>
          <a:p>
            <a:pPr lvl="1"/>
            <a:r>
              <a:rPr lang="en-US" dirty="0"/>
              <a:t>Nanometer-resolved </a:t>
            </a:r>
            <a:r>
              <a:rPr lang="en-US" dirty="0" err="1"/>
              <a:t>vibrometer</a:t>
            </a:r>
            <a:endParaRPr lang="en-US" dirty="0"/>
          </a:p>
          <a:p>
            <a:pPr lvl="1"/>
            <a:r>
              <a:rPr lang="en-US" dirty="0" smtClean="0"/>
              <a:t>Ultrafast 3D Laser scanner</a:t>
            </a:r>
          </a:p>
          <a:p>
            <a:pPr lvl="1"/>
            <a:r>
              <a:rPr lang="en-US" b="1" dirty="0">
                <a:solidFill>
                  <a:srgbClr val="FF0000"/>
                </a:solidFill>
              </a:rPr>
              <a:t>Label-free imaging flow cytometer</a:t>
            </a:r>
          </a:p>
          <a:p>
            <a:endParaRPr lang="en-US" dirty="0" smtClean="0"/>
          </a:p>
          <a:p>
            <a:r>
              <a:rPr lang="en-US" dirty="0" smtClean="0"/>
              <a:t>Big-data challenge </a:t>
            </a:r>
          </a:p>
          <a:p>
            <a:pPr lvl="1"/>
            <a:r>
              <a:rPr lang="en-US" dirty="0" smtClean="0"/>
              <a:t>Quadrature demodulation for real-time processing</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30</a:t>
            </a:fld>
            <a:endParaRPr lang="en-US" dirty="0"/>
          </a:p>
        </p:txBody>
      </p:sp>
      <p:sp>
        <p:nvSpPr>
          <p:cNvPr id="7" name="Title 1"/>
          <p:cNvSpPr>
            <a:spLocks noGrp="1"/>
          </p:cNvSpPr>
          <p:nvPr>
            <p:ph type="title"/>
          </p:nvPr>
        </p:nvSpPr>
        <p:spPr>
          <a:xfrm>
            <a:off x="279400" y="762000"/>
            <a:ext cx="8588829" cy="1235240"/>
          </a:xfrm>
        </p:spPr>
        <p:txBody>
          <a:bodyPr>
            <a:normAutofit/>
          </a:bodyPr>
          <a:lstStyle/>
          <a:p>
            <a:r>
              <a:rPr lang="en-US" i="1" dirty="0" smtClean="0"/>
              <a:t>High-throughput </a:t>
            </a:r>
            <a:r>
              <a:rPr lang="en-US" i="1" dirty="0"/>
              <a:t>real-time</a:t>
            </a:r>
            <a:r>
              <a:rPr lang="en-US" dirty="0"/>
              <a:t> </a:t>
            </a:r>
            <a:r>
              <a:rPr lang="en-US" dirty="0" smtClean="0"/>
              <a:t>measurement instruments for</a:t>
            </a:r>
            <a:r>
              <a:rPr lang="en-US" i="1" dirty="0" smtClean="0"/>
              <a:t> capture and analysis of </a:t>
            </a:r>
            <a:r>
              <a:rPr lang="en-US" i="1" dirty="0"/>
              <a:t>fast phenomena</a:t>
            </a:r>
          </a:p>
        </p:txBody>
      </p:sp>
      <p:pic>
        <p:nvPicPr>
          <p:cNvPr id="8" name="Picture 2" descr="http://www.photonics.ucla.edu/images/app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4436" y="1981200"/>
            <a:ext cx="1983964"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descr="E:\Research\Presentation\PhD_defense\SECOMM.tif"/>
          <p:cNvPicPr>
            <a:picLocks noChangeAspect="1" noChangeArrowheads="1"/>
          </p:cNvPicPr>
          <p:nvPr/>
        </p:nvPicPr>
        <p:blipFill rotWithShape="1">
          <a:blip r:embed="rId4" cstate="print"/>
          <a:srcRect l="3573" t="1693" r="9122" b="6134"/>
          <a:stretch/>
        </p:blipFill>
        <p:spPr bwMode="auto">
          <a:xfrm>
            <a:off x="6400800" y="2895600"/>
            <a:ext cx="1668900" cy="2136766"/>
          </a:xfrm>
          <a:prstGeom prst="rect">
            <a:avLst/>
          </a:prstGeom>
          <a:noFill/>
          <a:ln>
            <a:noFill/>
          </a:ln>
        </p:spPr>
      </p:pic>
      <p:pic>
        <p:nvPicPr>
          <p:cNvPr id="10" name="Picture 8" descr="http://www.cellsignal.com/products/images/2118_ific_k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4920" y="3728120"/>
            <a:ext cx="1682080" cy="16820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im.wk.io/images/od/c3e9/how-does-analog-to-digital-conversion-workc.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11371" y="4985919"/>
            <a:ext cx="1999229" cy="13261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files.myopera.com/masthebee/albums/629591/guitar-center-strings-artistic-bullish.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56164" y="1905000"/>
            <a:ext cx="1983036" cy="1326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3768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6223" y="5225016"/>
            <a:ext cx="8595360" cy="1194833"/>
          </a:xfrm>
        </p:spPr>
        <p:txBody>
          <a:bodyPr/>
          <a:lstStyle/>
          <a:p>
            <a:r>
              <a:rPr lang="en-US" dirty="0" smtClean="0"/>
              <a:t>Forward scattering: size</a:t>
            </a:r>
          </a:p>
          <a:p>
            <a:r>
              <a:rPr lang="en-US" dirty="0" smtClean="0"/>
              <a:t>Side scattering: granularity and complexity</a:t>
            </a:r>
          </a:p>
          <a:p>
            <a:r>
              <a:rPr lang="en-US" dirty="0" smtClean="0"/>
              <a:t>Fluorescent signals: presence of biomarkers</a:t>
            </a:r>
          </a:p>
        </p:txBody>
      </p:sp>
      <p:sp>
        <p:nvSpPr>
          <p:cNvPr id="3" name="Title 2"/>
          <p:cNvSpPr>
            <a:spLocks noGrp="1"/>
          </p:cNvSpPr>
          <p:nvPr>
            <p:ph type="title"/>
          </p:nvPr>
        </p:nvSpPr>
        <p:spPr/>
        <p:txBody>
          <a:bodyPr>
            <a:normAutofit/>
          </a:bodyPr>
          <a:lstStyle/>
          <a:p>
            <a:r>
              <a:rPr lang="en-US" dirty="0" smtClean="0"/>
              <a:t>Flow cytometry, a tool for classification of cells in flow</a:t>
            </a:r>
            <a:endParaRPr lang="en-US" b="1"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31</a:t>
            </a:fld>
            <a:endParaRPr lang="en-US" dirty="0"/>
          </a:p>
        </p:txBody>
      </p:sp>
      <p:pic>
        <p:nvPicPr>
          <p:cNvPr id="13" name="Picture 12"/>
          <p:cNvPicPr>
            <a:picLocks noChangeAspect="1"/>
          </p:cNvPicPr>
          <p:nvPr/>
        </p:nvPicPr>
        <p:blipFill>
          <a:blip r:embed="rId2"/>
          <a:stretch>
            <a:fillRect/>
          </a:stretch>
        </p:blipFill>
        <p:spPr>
          <a:xfrm>
            <a:off x="504326" y="1853124"/>
            <a:ext cx="4905874" cy="3404676"/>
          </a:xfrm>
          <a:prstGeom prst="rect">
            <a:avLst/>
          </a:prstGeom>
        </p:spPr>
      </p:pic>
      <p:grpSp>
        <p:nvGrpSpPr>
          <p:cNvPr id="17" name="Group 16"/>
          <p:cNvGrpSpPr/>
          <p:nvPr/>
        </p:nvGrpSpPr>
        <p:grpSpPr>
          <a:xfrm>
            <a:off x="5975449" y="1981200"/>
            <a:ext cx="2309257" cy="2149384"/>
            <a:chOff x="5975449" y="1997240"/>
            <a:chExt cx="2309257" cy="2149384"/>
          </a:xfrm>
        </p:grpSpPr>
        <p:pic>
          <p:nvPicPr>
            <p:cNvPr id="11" name="Picture 10"/>
            <p:cNvPicPr>
              <a:picLocks noChangeAspect="1"/>
            </p:cNvPicPr>
            <p:nvPr/>
          </p:nvPicPr>
          <p:blipFill rotWithShape="1">
            <a:blip r:embed="rId3"/>
            <a:srcRect l="4006" t="3791" r="58317" b="70665"/>
            <a:stretch/>
          </p:blipFill>
          <p:spPr>
            <a:xfrm>
              <a:off x="5993723" y="1997240"/>
              <a:ext cx="2290983" cy="2149384"/>
            </a:xfrm>
            <a:prstGeom prst="rect">
              <a:avLst/>
            </a:prstGeom>
          </p:spPr>
        </p:pic>
        <p:sp>
          <p:nvSpPr>
            <p:cNvPr id="12" name="TextBox 11"/>
            <p:cNvSpPr txBox="1"/>
            <p:nvPr/>
          </p:nvSpPr>
          <p:spPr>
            <a:xfrm>
              <a:off x="6681592" y="3917515"/>
              <a:ext cx="1099989" cy="169277"/>
            </a:xfrm>
            <a:prstGeom prst="rect">
              <a:avLst/>
            </a:prstGeom>
            <a:solidFill>
              <a:schemeClr val="bg1"/>
            </a:solidFill>
          </p:spPr>
          <p:txBody>
            <a:bodyPr wrap="square" lIns="0" tIns="0" rIns="0" bIns="0" rtlCol="0">
              <a:spAutoFit/>
            </a:bodyPr>
            <a:lstStyle/>
            <a:p>
              <a:r>
                <a:rPr lang="en-US" sz="1100" dirty="0" smtClean="0"/>
                <a:t>Forward Scattering</a:t>
              </a:r>
              <a:endParaRPr lang="en-US" sz="1100" dirty="0"/>
            </a:p>
          </p:txBody>
        </p:sp>
        <p:sp>
          <p:nvSpPr>
            <p:cNvPr id="14" name="TextBox 13"/>
            <p:cNvSpPr txBox="1"/>
            <p:nvPr/>
          </p:nvSpPr>
          <p:spPr>
            <a:xfrm rot="16200000">
              <a:off x="5626673" y="2787176"/>
              <a:ext cx="866830" cy="169277"/>
            </a:xfrm>
            <a:prstGeom prst="rect">
              <a:avLst/>
            </a:prstGeom>
            <a:solidFill>
              <a:schemeClr val="bg1"/>
            </a:solidFill>
          </p:spPr>
          <p:txBody>
            <a:bodyPr wrap="square" lIns="0" tIns="0" rIns="0" bIns="0" rtlCol="0">
              <a:spAutoFit/>
            </a:bodyPr>
            <a:lstStyle/>
            <a:p>
              <a:r>
                <a:rPr lang="en-US" sz="1100" dirty="0" smtClean="0"/>
                <a:t>Side Scattering</a:t>
              </a:r>
              <a:endParaRPr lang="en-US" sz="1100" dirty="0"/>
            </a:p>
          </p:txBody>
        </p:sp>
      </p:grpSp>
      <p:grpSp>
        <p:nvGrpSpPr>
          <p:cNvPr id="6" name="Group 5"/>
          <p:cNvGrpSpPr/>
          <p:nvPr/>
        </p:nvGrpSpPr>
        <p:grpSpPr>
          <a:xfrm>
            <a:off x="5570775" y="4191000"/>
            <a:ext cx="2738468" cy="2147365"/>
            <a:chOff x="5570775" y="4291012"/>
            <a:chExt cx="2738468" cy="2147365"/>
          </a:xfrm>
        </p:grpSpPr>
        <p:pic>
          <p:nvPicPr>
            <p:cNvPr id="10" name="Picture 9"/>
            <p:cNvPicPr>
              <a:picLocks noChangeAspect="1"/>
            </p:cNvPicPr>
            <p:nvPr/>
          </p:nvPicPr>
          <p:blipFill rotWithShape="1">
            <a:blip r:embed="rId3"/>
            <a:srcRect l="44643" t="3815" r="10392" b="70665"/>
            <a:stretch/>
          </p:blipFill>
          <p:spPr>
            <a:xfrm>
              <a:off x="5575126" y="4291012"/>
              <a:ext cx="2734117" cy="2147365"/>
            </a:xfrm>
            <a:prstGeom prst="rect">
              <a:avLst/>
            </a:prstGeom>
          </p:spPr>
        </p:pic>
        <p:sp>
          <p:nvSpPr>
            <p:cNvPr id="15" name="TextBox 14"/>
            <p:cNvSpPr txBox="1"/>
            <p:nvPr/>
          </p:nvSpPr>
          <p:spPr>
            <a:xfrm>
              <a:off x="6467819" y="6212734"/>
              <a:ext cx="1304581" cy="169277"/>
            </a:xfrm>
            <a:prstGeom prst="rect">
              <a:avLst/>
            </a:prstGeom>
            <a:solidFill>
              <a:schemeClr val="bg1"/>
            </a:solidFill>
          </p:spPr>
          <p:txBody>
            <a:bodyPr wrap="square" lIns="0" tIns="0" rIns="0" bIns="0" rtlCol="0">
              <a:spAutoFit/>
            </a:bodyPr>
            <a:lstStyle/>
            <a:p>
              <a:r>
                <a:rPr lang="en-US" sz="1100" dirty="0" smtClean="0"/>
                <a:t>Fluorescent Channel 1</a:t>
              </a:r>
              <a:endParaRPr lang="en-US" sz="1100" dirty="0"/>
            </a:p>
          </p:txBody>
        </p:sp>
        <p:sp>
          <p:nvSpPr>
            <p:cNvPr id="16" name="TextBox 15"/>
            <p:cNvSpPr txBox="1"/>
            <p:nvPr/>
          </p:nvSpPr>
          <p:spPr>
            <a:xfrm rot="16200000">
              <a:off x="5003123" y="5054271"/>
              <a:ext cx="1304581" cy="169277"/>
            </a:xfrm>
            <a:prstGeom prst="rect">
              <a:avLst/>
            </a:prstGeom>
            <a:solidFill>
              <a:schemeClr val="bg1"/>
            </a:solidFill>
          </p:spPr>
          <p:txBody>
            <a:bodyPr wrap="square" lIns="0" tIns="0" rIns="0" bIns="0" rtlCol="0">
              <a:spAutoFit/>
            </a:bodyPr>
            <a:lstStyle/>
            <a:p>
              <a:r>
                <a:rPr lang="en-US" sz="1100" dirty="0" smtClean="0"/>
                <a:t>Fluorescent Channel 2</a:t>
              </a:r>
              <a:endParaRPr lang="en-US" sz="1100" dirty="0"/>
            </a:p>
          </p:txBody>
        </p:sp>
      </p:grpSp>
    </p:spTree>
    <p:extLst>
      <p:ext uri="{BB962C8B-B14F-4D97-AF65-F5344CB8AC3E}">
        <p14:creationId xmlns:p14="http://schemas.microsoft.com/office/powerpoint/2010/main" val="115533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Scattering signals:</a:t>
            </a:r>
            <a:r>
              <a:rPr lang="en-US" dirty="0" smtClean="0">
                <a:solidFill>
                  <a:srgbClr val="FF0000"/>
                </a:solidFill>
              </a:rPr>
              <a:t> </a:t>
            </a:r>
            <a:r>
              <a:rPr lang="en-US" dirty="0">
                <a:solidFill>
                  <a:srgbClr val="FF0000"/>
                </a:solidFill>
              </a:rPr>
              <a:t>inaccurate descriptors of cell </a:t>
            </a:r>
            <a:r>
              <a:rPr lang="en-US" dirty="0" smtClean="0">
                <a:solidFill>
                  <a:srgbClr val="FF0000"/>
                </a:solidFill>
              </a:rPr>
              <a:t>morphology</a:t>
            </a:r>
          </a:p>
          <a:p>
            <a:pPr defTabSz="439738">
              <a:tabLst>
                <a:tab pos="2630488" algn="l"/>
              </a:tabLst>
            </a:pPr>
            <a:r>
              <a:rPr lang="en-US" dirty="0" smtClean="0"/>
              <a:t>Fluorescent cell labels: 	</a:t>
            </a:r>
            <a:r>
              <a:rPr lang="en-US" dirty="0" smtClean="0">
                <a:solidFill>
                  <a:srgbClr val="FF0000"/>
                </a:solidFill>
              </a:rPr>
              <a:t>negatively </a:t>
            </a:r>
            <a:r>
              <a:rPr lang="en-US" dirty="0">
                <a:solidFill>
                  <a:srgbClr val="FF0000"/>
                </a:solidFill>
              </a:rPr>
              <a:t>impact </a:t>
            </a:r>
            <a:r>
              <a:rPr lang="en-US" dirty="0" smtClean="0">
                <a:solidFill>
                  <a:srgbClr val="FF0000"/>
                </a:solidFill>
              </a:rPr>
              <a:t>cellular viability</a:t>
            </a:r>
            <a:br>
              <a:rPr lang="en-US" dirty="0" smtClean="0">
                <a:solidFill>
                  <a:srgbClr val="FF0000"/>
                </a:solidFill>
              </a:rPr>
            </a:br>
            <a:r>
              <a:rPr lang="en-US" dirty="0" smtClean="0">
                <a:solidFill>
                  <a:srgbClr val="FF0000"/>
                </a:solidFill>
              </a:rPr>
              <a:t>   	stimulate activating/inhibitory signals</a:t>
            </a:r>
            <a:br>
              <a:rPr lang="en-US" dirty="0" smtClean="0">
                <a:solidFill>
                  <a:srgbClr val="FF0000"/>
                </a:solidFill>
              </a:rPr>
            </a:br>
            <a:r>
              <a:rPr lang="en-US" dirty="0" smtClean="0">
                <a:solidFill>
                  <a:srgbClr val="FF0000"/>
                </a:solidFill>
              </a:rPr>
              <a:t>		alter </a:t>
            </a:r>
            <a:r>
              <a:rPr lang="en-US" dirty="0">
                <a:solidFill>
                  <a:srgbClr val="FF0000"/>
                </a:solidFill>
              </a:rPr>
              <a:t>cell behavior: a problem for downstream </a:t>
            </a:r>
            <a:r>
              <a:rPr lang="en-US" dirty="0" smtClean="0">
                <a:solidFill>
                  <a:srgbClr val="FF0000"/>
                </a:solidFill>
              </a:rPr>
              <a:t>analysis</a:t>
            </a:r>
            <a:br>
              <a:rPr lang="en-US" dirty="0" smtClean="0">
                <a:solidFill>
                  <a:srgbClr val="FF0000"/>
                </a:solidFill>
              </a:rPr>
            </a:br>
            <a:endParaRPr lang="en-US" dirty="0" smtClean="0"/>
          </a:p>
          <a:p>
            <a:endParaRPr lang="en-US" dirty="0" smtClean="0"/>
          </a:p>
          <a:p>
            <a:endParaRPr lang="en-US" dirty="0"/>
          </a:p>
          <a:p>
            <a:endParaRPr lang="en-US" dirty="0" smtClean="0"/>
          </a:p>
          <a:p>
            <a:r>
              <a:rPr lang="en-US" dirty="0" smtClean="0"/>
              <a:t>Our approach: </a:t>
            </a:r>
            <a:r>
              <a:rPr lang="en-US" dirty="0" smtClean="0">
                <a:solidFill>
                  <a:srgbClr val="00B0F0"/>
                </a:solidFill>
              </a:rPr>
              <a:t>label-free quantitative phase and intensity imaging </a:t>
            </a:r>
            <a:r>
              <a:rPr lang="en-US" dirty="0">
                <a:solidFill>
                  <a:srgbClr val="00B0F0"/>
                </a:solidFill>
              </a:rPr>
              <a:t>in </a:t>
            </a:r>
            <a:r>
              <a:rPr lang="en-US" dirty="0" smtClean="0">
                <a:solidFill>
                  <a:srgbClr val="00B0F0"/>
                </a:solidFill>
              </a:rPr>
              <a:t>flow</a:t>
            </a:r>
            <a:r>
              <a:rPr lang="en-US" dirty="0">
                <a:solidFill>
                  <a:srgbClr val="00B0F0"/>
                </a:solidFill>
              </a:rPr>
              <a:t> enabled by </a:t>
            </a:r>
            <a:r>
              <a:rPr lang="en-US" dirty="0" smtClean="0">
                <a:solidFill>
                  <a:srgbClr val="00B0F0"/>
                </a:solidFill>
              </a:rPr>
              <a:t>stretched time-encoded </a:t>
            </a:r>
            <a:r>
              <a:rPr lang="en-US" dirty="0">
                <a:solidFill>
                  <a:srgbClr val="00B0F0"/>
                </a:solidFill>
              </a:rPr>
              <a:t>amplified microscopy (STEAM)</a:t>
            </a:r>
          </a:p>
          <a:p>
            <a:pPr lvl="1"/>
            <a:r>
              <a:rPr lang="en-US" dirty="0" smtClean="0"/>
              <a:t>Blur-free imaging by sub nanosecond shutter speed: </a:t>
            </a:r>
            <a:r>
              <a:rPr lang="en-US" dirty="0" smtClean="0">
                <a:solidFill>
                  <a:srgbClr val="00B050"/>
                </a:solidFill>
              </a:rPr>
              <a:t>full morphology</a:t>
            </a:r>
          </a:p>
          <a:p>
            <a:pPr lvl="1"/>
            <a:r>
              <a:rPr lang="en-US" dirty="0" smtClean="0"/>
              <a:t>Protein concentration </a:t>
            </a:r>
            <a:r>
              <a:rPr lang="en-US" dirty="0"/>
              <a:t>derived from </a:t>
            </a:r>
            <a:r>
              <a:rPr lang="en-US" dirty="0" smtClean="0"/>
              <a:t>quantitative phase images: </a:t>
            </a:r>
            <a:br>
              <a:rPr lang="en-US" dirty="0" smtClean="0"/>
            </a:br>
            <a:r>
              <a:rPr lang="en-US" dirty="0" smtClean="0">
                <a:solidFill>
                  <a:srgbClr val="00B050"/>
                </a:solidFill>
              </a:rPr>
              <a:t>additional biophysical parameter for </a:t>
            </a:r>
            <a:r>
              <a:rPr lang="en-US" dirty="0">
                <a:solidFill>
                  <a:srgbClr val="00B050"/>
                </a:solidFill>
              </a:rPr>
              <a:t>label-free </a:t>
            </a:r>
            <a:r>
              <a:rPr lang="en-US" dirty="0" smtClean="0">
                <a:solidFill>
                  <a:srgbClr val="00B050"/>
                </a:solidFill>
              </a:rPr>
              <a:t>cell classification</a:t>
            </a:r>
            <a:endParaRPr lang="en-US" dirty="0">
              <a:solidFill>
                <a:srgbClr val="00B050"/>
              </a:solidFill>
            </a:endParaRPr>
          </a:p>
        </p:txBody>
      </p:sp>
      <p:sp>
        <p:nvSpPr>
          <p:cNvPr id="3" name="Title 2"/>
          <p:cNvSpPr>
            <a:spLocks noGrp="1"/>
          </p:cNvSpPr>
          <p:nvPr>
            <p:ph type="title"/>
          </p:nvPr>
        </p:nvSpPr>
        <p:spPr/>
        <p:txBody>
          <a:bodyPr>
            <a:normAutofit/>
          </a:bodyPr>
          <a:lstStyle/>
          <a:p>
            <a:r>
              <a:rPr lang="en-US" dirty="0"/>
              <a:t>Shortcomings of conventional flow cytometers</a:t>
            </a:r>
          </a:p>
        </p:txBody>
      </p:sp>
      <p:sp>
        <p:nvSpPr>
          <p:cNvPr id="4" name="Slide Number Placeholder 3"/>
          <p:cNvSpPr>
            <a:spLocks noGrp="1"/>
          </p:cNvSpPr>
          <p:nvPr>
            <p:ph type="sldNum" sz="quarter" idx="4"/>
          </p:nvPr>
        </p:nvSpPr>
        <p:spPr/>
        <p:txBody>
          <a:bodyPr/>
          <a:lstStyle/>
          <a:p>
            <a:fld id="{B6F15528-21DE-4FAA-801E-634DDDAF4B2B}" type="slidenum">
              <a:rPr lang="en-US" smtClean="0"/>
              <a:pPr/>
              <a:t>32</a:t>
            </a:fld>
            <a:endParaRPr lang="en-US"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4702" r="2710"/>
          <a:stretch/>
        </p:blipFill>
        <p:spPr>
          <a:xfrm>
            <a:off x="2646060" y="3428260"/>
            <a:ext cx="1703413" cy="128907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694" y="3420449"/>
            <a:ext cx="1716068" cy="130234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23771" y="3418144"/>
            <a:ext cx="1965163" cy="1306256"/>
          </a:xfrm>
          <a:prstGeom prst="rect">
            <a:avLst/>
          </a:prstGeom>
        </p:spPr>
      </p:pic>
      <p:pic>
        <p:nvPicPr>
          <p:cNvPr id="10" name="Picture 10" descr="C:\GODA\UCLA\job_search\stanford_bioengineering\talk\old\800px-Bone_marrow_biopsy.jpg"/>
          <p:cNvPicPr>
            <a:picLocks noChangeAspect="1" noChangeArrowheads="1"/>
          </p:cNvPicPr>
          <p:nvPr/>
        </p:nvPicPr>
        <p:blipFill>
          <a:blip r:embed="rId6" cstate="print"/>
          <a:srcRect/>
          <a:stretch>
            <a:fillRect/>
          </a:stretch>
        </p:blipFill>
        <p:spPr bwMode="auto">
          <a:xfrm>
            <a:off x="6663232" y="3428260"/>
            <a:ext cx="1718768" cy="1289076"/>
          </a:xfrm>
          <a:prstGeom prst="rect">
            <a:avLst/>
          </a:prstGeom>
          <a:noFill/>
        </p:spPr>
      </p:pic>
    </p:spTree>
    <p:extLst>
      <p:ext uri="{BB962C8B-B14F-4D97-AF65-F5344CB8AC3E}">
        <p14:creationId xmlns:p14="http://schemas.microsoft.com/office/powerpoint/2010/main" val="166305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Coherent-STEAM for </a:t>
            </a:r>
            <a:r>
              <a:rPr lang="en-US" i="1" dirty="0" smtClean="0"/>
              <a:t>simultaneous quantitative </a:t>
            </a:r>
            <a:br>
              <a:rPr lang="en-US" i="1" dirty="0" smtClean="0"/>
            </a:br>
            <a:r>
              <a:rPr lang="en-US" i="1" dirty="0" smtClean="0"/>
              <a:t>phase and intensity</a:t>
            </a:r>
            <a:r>
              <a:rPr lang="en-US" dirty="0" smtClean="0"/>
              <a:t> microscopy</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33</a:t>
            </a:fld>
            <a:endParaRPr lang="en-US" dirty="0"/>
          </a:p>
        </p:txBody>
      </p:sp>
      <p:pic>
        <p:nvPicPr>
          <p:cNvPr id="411" name="Picture 410"/>
          <p:cNvPicPr>
            <a:picLocks noChangeAspect="1"/>
          </p:cNvPicPr>
          <p:nvPr/>
        </p:nvPicPr>
        <p:blipFill rotWithShape="1">
          <a:blip r:embed="rId2">
            <a:extLst>
              <a:ext uri="{28A0092B-C50C-407E-A947-70E740481C1C}">
                <a14:useLocalDpi xmlns:a14="http://schemas.microsoft.com/office/drawing/2010/main" val="0"/>
              </a:ext>
            </a:extLst>
          </a:blip>
          <a:srcRect b="36446"/>
          <a:stretch/>
        </p:blipFill>
        <p:spPr>
          <a:xfrm>
            <a:off x="457200" y="1886211"/>
            <a:ext cx="4997450" cy="4217158"/>
          </a:xfrm>
          <a:prstGeom prst="rect">
            <a:avLst/>
          </a:prstGeom>
          <a:solidFill>
            <a:schemeClr val="bg1"/>
          </a:solidFill>
        </p:spPr>
      </p:pic>
      <p:sp>
        <p:nvSpPr>
          <p:cNvPr id="412" name="Rounded Rectangle 411"/>
          <p:cNvSpPr/>
          <p:nvPr/>
        </p:nvSpPr>
        <p:spPr>
          <a:xfrm>
            <a:off x="704850" y="6108961"/>
            <a:ext cx="762000" cy="273050"/>
          </a:xfrm>
          <a:prstGeom prst="roundRect">
            <a:avLst/>
          </a:prstGeom>
          <a:solidFill>
            <a:schemeClr val="accent6">
              <a:lumMod val="60000"/>
              <a:lumOff val="40000"/>
            </a:schemeClr>
          </a:solidFill>
          <a:ln>
            <a:solidFill>
              <a:srgbClr val="CFCA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Source and Detector</a:t>
            </a:r>
            <a:endParaRPr lang="en-US" sz="900" dirty="0">
              <a:solidFill>
                <a:schemeClr val="tx1"/>
              </a:solidFill>
            </a:endParaRPr>
          </a:p>
        </p:txBody>
      </p:sp>
      <p:grpSp>
        <p:nvGrpSpPr>
          <p:cNvPr id="5" name="Group 4"/>
          <p:cNvGrpSpPr/>
          <p:nvPr/>
        </p:nvGrpSpPr>
        <p:grpSpPr>
          <a:xfrm>
            <a:off x="5660966" y="1832851"/>
            <a:ext cx="3045874" cy="4491749"/>
            <a:chOff x="5660966" y="1832851"/>
            <a:chExt cx="3045874" cy="4491749"/>
          </a:xfrm>
        </p:grpSpPr>
        <p:grpSp>
          <p:nvGrpSpPr>
            <p:cNvPr id="427" name="Group 426"/>
            <p:cNvGrpSpPr/>
            <p:nvPr/>
          </p:nvGrpSpPr>
          <p:grpSpPr>
            <a:xfrm>
              <a:off x="5660966" y="1840840"/>
              <a:ext cx="3045874" cy="2030583"/>
              <a:chOff x="5111222" y="533400"/>
              <a:chExt cx="3557714" cy="2371809"/>
            </a:xfrm>
          </p:grpSpPr>
          <p:pic>
            <p:nvPicPr>
              <p:cNvPr id="413" name="Picture 4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1222" y="533400"/>
                <a:ext cx="3557714" cy="2371809"/>
              </a:xfrm>
              <a:prstGeom prst="rect">
                <a:avLst/>
              </a:prstGeom>
            </p:spPr>
          </p:pic>
          <p:sp>
            <p:nvSpPr>
              <p:cNvPr id="415" name="TextBox 414"/>
              <p:cNvSpPr txBox="1"/>
              <p:nvPr/>
            </p:nvSpPr>
            <p:spPr>
              <a:xfrm>
                <a:off x="5168293" y="969877"/>
                <a:ext cx="800112" cy="482594"/>
              </a:xfrm>
              <a:prstGeom prst="rect">
                <a:avLst/>
              </a:prstGeom>
              <a:noFill/>
            </p:spPr>
            <p:txBody>
              <a:bodyPr wrap="square" rtlCol="0">
                <a:spAutoFit/>
              </a:bodyPr>
              <a:lstStyle/>
              <a:p>
                <a:r>
                  <a:rPr lang="en-US" sz="1000" dirty="0" smtClean="0">
                    <a:solidFill>
                      <a:schemeClr val="bg1"/>
                    </a:solidFill>
                  </a:rPr>
                  <a:t>Sample Inlet</a:t>
                </a:r>
              </a:p>
            </p:txBody>
          </p:sp>
          <p:sp>
            <p:nvSpPr>
              <p:cNvPr id="416" name="TextBox 415"/>
              <p:cNvSpPr txBox="1"/>
              <p:nvPr/>
            </p:nvSpPr>
            <p:spPr>
              <a:xfrm>
                <a:off x="7992932" y="1810908"/>
                <a:ext cx="624326" cy="296980"/>
              </a:xfrm>
              <a:prstGeom prst="rect">
                <a:avLst/>
              </a:prstGeom>
              <a:noFill/>
            </p:spPr>
            <p:txBody>
              <a:bodyPr wrap="square" rtlCol="0">
                <a:spAutoFit/>
              </a:bodyPr>
              <a:lstStyle/>
              <a:p>
                <a:r>
                  <a:rPr lang="en-US" sz="1000" dirty="0" smtClean="0">
                    <a:solidFill>
                      <a:schemeClr val="bg1"/>
                    </a:solidFill>
                  </a:rPr>
                  <a:t>Outlet</a:t>
                </a:r>
              </a:p>
            </p:txBody>
          </p:sp>
          <p:sp>
            <p:nvSpPr>
              <p:cNvPr id="417" name="TextBox 416"/>
              <p:cNvSpPr txBox="1"/>
              <p:nvPr/>
            </p:nvSpPr>
            <p:spPr>
              <a:xfrm>
                <a:off x="7773052" y="1168171"/>
                <a:ext cx="800112" cy="482594"/>
              </a:xfrm>
              <a:prstGeom prst="rect">
                <a:avLst/>
              </a:prstGeom>
              <a:noFill/>
            </p:spPr>
            <p:txBody>
              <a:bodyPr wrap="square" rtlCol="0">
                <a:spAutoFit/>
              </a:bodyPr>
              <a:lstStyle/>
              <a:p>
                <a:r>
                  <a:rPr lang="en-US" sz="1000" dirty="0" smtClean="0">
                    <a:solidFill>
                      <a:schemeClr val="bg1"/>
                    </a:solidFill>
                  </a:rPr>
                  <a:t>Sheath Inlet</a:t>
                </a:r>
              </a:p>
            </p:txBody>
          </p:sp>
        </p:grpSp>
        <p:grpSp>
          <p:nvGrpSpPr>
            <p:cNvPr id="428" name="Group 427"/>
            <p:cNvGrpSpPr/>
            <p:nvPr/>
          </p:nvGrpSpPr>
          <p:grpSpPr>
            <a:xfrm>
              <a:off x="5660967" y="3986389"/>
              <a:ext cx="3045871" cy="2338211"/>
              <a:chOff x="5161982" y="3716754"/>
              <a:chExt cx="3506952" cy="2692168"/>
            </a:xfrm>
          </p:grpSpPr>
          <p:pic>
            <p:nvPicPr>
              <p:cNvPr id="418" name="Picture 417"/>
              <p:cNvPicPr>
                <a:picLocks noChangeAspect="1"/>
              </p:cNvPicPr>
              <p:nvPr/>
            </p:nvPicPr>
            <p:blipFill rotWithShape="1">
              <a:blip r:embed="rId4" cstate="print">
                <a:extLst>
                  <a:ext uri="{28A0092B-C50C-407E-A947-70E740481C1C}">
                    <a14:useLocalDpi xmlns:a14="http://schemas.microsoft.com/office/drawing/2010/main" val="0"/>
                  </a:ext>
                </a:extLst>
              </a:blip>
              <a:srcRect l="34320" t="30882" r="17848" b="20159"/>
              <a:stretch/>
            </p:blipFill>
            <p:spPr>
              <a:xfrm>
                <a:off x="5161982" y="3716754"/>
                <a:ext cx="3506952" cy="2692168"/>
              </a:xfrm>
              <a:prstGeom prst="rect">
                <a:avLst/>
              </a:prstGeom>
            </p:spPr>
          </p:pic>
          <p:sp>
            <p:nvSpPr>
              <p:cNvPr id="419" name="TextBox 418"/>
              <p:cNvSpPr txBox="1"/>
              <p:nvPr/>
            </p:nvSpPr>
            <p:spPr>
              <a:xfrm>
                <a:off x="5227441" y="4610369"/>
                <a:ext cx="800112" cy="460678"/>
              </a:xfrm>
              <a:prstGeom prst="rect">
                <a:avLst/>
              </a:prstGeom>
              <a:noFill/>
            </p:spPr>
            <p:txBody>
              <a:bodyPr wrap="square" rtlCol="0">
                <a:spAutoFit/>
              </a:bodyPr>
              <a:lstStyle/>
              <a:p>
                <a:r>
                  <a:rPr lang="en-US" sz="1000" dirty="0" smtClean="0"/>
                  <a:t>Sample Inlet</a:t>
                </a:r>
              </a:p>
            </p:txBody>
          </p:sp>
          <p:sp>
            <p:nvSpPr>
              <p:cNvPr id="420" name="TextBox 419"/>
              <p:cNvSpPr txBox="1"/>
              <p:nvPr/>
            </p:nvSpPr>
            <p:spPr>
              <a:xfrm>
                <a:off x="7927825" y="4888277"/>
                <a:ext cx="609777" cy="292354"/>
              </a:xfrm>
              <a:prstGeom prst="rect">
                <a:avLst/>
              </a:prstGeom>
              <a:noFill/>
            </p:spPr>
            <p:txBody>
              <a:bodyPr wrap="square" rtlCol="0">
                <a:spAutoFit/>
              </a:bodyPr>
              <a:lstStyle/>
              <a:p>
                <a:r>
                  <a:rPr lang="en-US" sz="1000" dirty="0" smtClean="0"/>
                  <a:t>Outlet</a:t>
                </a:r>
              </a:p>
            </p:txBody>
          </p:sp>
          <p:sp>
            <p:nvSpPr>
              <p:cNvPr id="421" name="TextBox 420"/>
              <p:cNvSpPr txBox="1"/>
              <p:nvPr/>
            </p:nvSpPr>
            <p:spPr>
              <a:xfrm>
                <a:off x="6091049" y="3818279"/>
                <a:ext cx="800112" cy="460678"/>
              </a:xfrm>
              <a:prstGeom prst="rect">
                <a:avLst/>
              </a:prstGeom>
              <a:noFill/>
            </p:spPr>
            <p:txBody>
              <a:bodyPr wrap="square" rtlCol="0">
                <a:spAutoFit/>
              </a:bodyPr>
              <a:lstStyle/>
              <a:p>
                <a:r>
                  <a:rPr lang="en-US" sz="1000" dirty="0" smtClean="0"/>
                  <a:t>Sheath Inlet</a:t>
                </a:r>
              </a:p>
            </p:txBody>
          </p:sp>
          <p:sp>
            <p:nvSpPr>
              <p:cNvPr id="422" name="TextBox 421"/>
              <p:cNvSpPr txBox="1"/>
              <p:nvPr/>
            </p:nvSpPr>
            <p:spPr>
              <a:xfrm>
                <a:off x="6035443" y="5843860"/>
                <a:ext cx="800112" cy="460678"/>
              </a:xfrm>
              <a:prstGeom prst="rect">
                <a:avLst/>
              </a:prstGeom>
              <a:noFill/>
            </p:spPr>
            <p:txBody>
              <a:bodyPr wrap="square" rtlCol="0">
                <a:spAutoFit/>
              </a:bodyPr>
              <a:lstStyle/>
              <a:p>
                <a:r>
                  <a:rPr lang="en-US" sz="1000" dirty="0" smtClean="0"/>
                  <a:t>Sheath Inlet</a:t>
                </a:r>
              </a:p>
            </p:txBody>
          </p:sp>
          <p:sp>
            <p:nvSpPr>
              <p:cNvPr id="424" name="TextBox 423"/>
              <p:cNvSpPr txBox="1"/>
              <p:nvPr/>
            </p:nvSpPr>
            <p:spPr>
              <a:xfrm>
                <a:off x="7252737" y="5249369"/>
                <a:ext cx="749129" cy="460678"/>
              </a:xfrm>
              <a:prstGeom prst="rect">
                <a:avLst/>
              </a:prstGeom>
              <a:noFill/>
            </p:spPr>
            <p:txBody>
              <a:bodyPr wrap="square" rtlCol="0">
                <a:spAutoFit/>
              </a:bodyPr>
              <a:lstStyle/>
              <a:p>
                <a:r>
                  <a:rPr lang="en-US" sz="1000" dirty="0" smtClean="0">
                    <a:solidFill>
                      <a:srgbClr val="FFFF00"/>
                    </a:solidFill>
                  </a:rPr>
                  <a:t>STEAM</a:t>
                </a:r>
              </a:p>
              <a:p>
                <a:r>
                  <a:rPr lang="en-US" sz="1000" dirty="0" smtClean="0">
                    <a:solidFill>
                      <a:srgbClr val="FFFF00"/>
                    </a:solidFill>
                  </a:rPr>
                  <a:t>Rainbow</a:t>
                </a:r>
              </a:p>
            </p:txBody>
          </p:sp>
          <p:sp>
            <p:nvSpPr>
              <p:cNvPr id="425" name="Oval 424"/>
              <p:cNvSpPr/>
              <p:nvPr/>
            </p:nvSpPr>
            <p:spPr>
              <a:xfrm rot="162074">
                <a:off x="6393488" y="4843836"/>
                <a:ext cx="614934" cy="62196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26" name="TextBox 425"/>
              <p:cNvSpPr txBox="1"/>
              <p:nvPr/>
            </p:nvSpPr>
            <p:spPr>
              <a:xfrm>
                <a:off x="6792571" y="4484177"/>
                <a:ext cx="1094583" cy="460678"/>
              </a:xfrm>
              <a:prstGeom prst="rect">
                <a:avLst/>
              </a:prstGeom>
              <a:noFill/>
            </p:spPr>
            <p:txBody>
              <a:bodyPr wrap="square" rtlCol="0">
                <a:spAutoFit/>
              </a:bodyPr>
              <a:lstStyle/>
              <a:p>
                <a:r>
                  <a:rPr lang="en-US" sz="1000" dirty="0" smtClean="0">
                    <a:solidFill>
                      <a:schemeClr val="bg1"/>
                    </a:solidFill>
                  </a:rPr>
                  <a:t>Hydrodynamic</a:t>
                </a:r>
                <a:br>
                  <a:rPr lang="en-US" sz="1000" dirty="0" smtClean="0">
                    <a:solidFill>
                      <a:schemeClr val="bg1"/>
                    </a:solidFill>
                  </a:rPr>
                </a:br>
                <a:r>
                  <a:rPr lang="en-US" sz="1000" dirty="0" smtClean="0">
                    <a:solidFill>
                      <a:schemeClr val="bg1"/>
                    </a:solidFill>
                  </a:rPr>
                  <a:t>Focusing </a:t>
                </a:r>
              </a:p>
            </p:txBody>
          </p:sp>
        </p:grpSp>
        <p:sp>
          <p:nvSpPr>
            <p:cNvPr id="429" name="Rectangle 428"/>
            <p:cNvSpPr/>
            <p:nvPr/>
          </p:nvSpPr>
          <p:spPr>
            <a:xfrm rot="16320000">
              <a:off x="7497200" y="5264160"/>
              <a:ext cx="182880" cy="18288"/>
            </a:xfrm>
            <a:prstGeom prst="rect">
              <a:avLst/>
            </a:prstGeom>
            <a:gradFill flip="none" rotWithShape="1">
              <a:gsLst>
                <a:gs pos="0">
                  <a:srgbClr val="A603AB"/>
                </a:gs>
                <a:gs pos="21001">
                  <a:srgbClr val="0819FB"/>
                </a:gs>
                <a:gs pos="35001">
                  <a:srgbClr val="1A8D48"/>
                </a:gs>
                <a:gs pos="52000">
                  <a:srgbClr val="FFFF00"/>
                </a:gs>
                <a:gs pos="73000">
                  <a:srgbClr val="EE3F17"/>
                </a:gs>
                <a:gs pos="88000">
                  <a:srgbClr val="E81766"/>
                </a:gs>
                <a:gs pos="100000">
                  <a:srgbClr val="A603AB"/>
                </a:gs>
              </a:gsLst>
              <a:lin ang="10800000" scaled="1"/>
              <a:tileRect/>
            </a:gradFill>
            <a:ln w="9525" cap="flat" cmpd="sng" algn="ctr">
              <a:noFill/>
              <a:prstDash val="solid"/>
              <a:round/>
              <a:headEnd type="none" w="med" len="med"/>
              <a:tailEnd type="none" w="med" len="med"/>
            </a:ln>
            <a:effectLst/>
            <a:scene3d>
              <a:camera prst="orthographicFront"/>
              <a:lightRig rig="threePt" dir="t"/>
            </a:scene3d>
            <a:sp3d>
              <a:bevelT w="0" h="0"/>
            </a:sp3d>
          </p:spPr>
          <p:txBody>
            <a:bodyPr/>
            <a:lstStyle/>
            <a:p>
              <a:endParaRPr lang="en-US" sz="1200" b="1" dirty="0">
                <a:solidFill>
                  <a:schemeClr val="tx1"/>
                </a:solidFill>
              </a:endParaRPr>
            </a:p>
          </p:txBody>
        </p:sp>
        <p:sp>
          <p:nvSpPr>
            <p:cNvPr id="2" name="TextBox 1"/>
            <p:cNvSpPr txBox="1"/>
            <p:nvPr/>
          </p:nvSpPr>
          <p:spPr>
            <a:xfrm>
              <a:off x="6308855" y="1832851"/>
              <a:ext cx="1750094" cy="323165"/>
            </a:xfrm>
            <a:prstGeom prst="rect">
              <a:avLst/>
            </a:prstGeom>
            <a:noFill/>
          </p:spPr>
          <p:txBody>
            <a:bodyPr wrap="none" rtlCol="0">
              <a:spAutoFit/>
            </a:bodyPr>
            <a:lstStyle/>
            <a:p>
              <a:pPr algn="ctr"/>
              <a:r>
                <a:rPr lang="en-US" sz="1500" dirty="0" smtClean="0">
                  <a:solidFill>
                    <a:schemeClr val="bg1"/>
                  </a:solidFill>
                </a:rPr>
                <a:t>Up to 100,000 cell/s</a:t>
              </a:r>
              <a:endParaRPr lang="en-US" sz="1500" dirty="0">
                <a:solidFill>
                  <a:schemeClr val="bg1"/>
                </a:solidFill>
              </a:endParaRPr>
            </a:p>
          </p:txBody>
        </p:sp>
      </p:grpSp>
      <p:cxnSp>
        <p:nvCxnSpPr>
          <p:cNvPr id="7" name="Straight Arrow Connector 6"/>
          <p:cNvCxnSpPr/>
          <p:nvPr/>
        </p:nvCxnSpPr>
        <p:spPr>
          <a:xfrm flipH="1">
            <a:off x="4038600" y="3826499"/>
            <a:ext cx="1622366" cy="1507501"/>
          </a:xfrm>
          <a:prstGeom prst="straightConnector1">
            <a:avLst/>
          </a:prstGeom>
          <a:ln>
            <a:solidFill>
              <a:srgbClr val="51514F"/>
            </a:solidFill>
            <a:tailEnd type="stealth"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1317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p:cNvPicPr>
            <a:picLocks noChangeAspect="1"/>
          </p:cNvPicPr>
          <p:nvPr/>
        </p:nvPicPr>
        <p:blipFill rotWithShape="1">
          <a:blip r:embed="rId2">
            <a:extLst>
              <a:ext uri="{28A0092B-C50C-407E-A947-70E740481C1C}">
                <a14:useLocalDpi xmlns:a14="http://schemas.microsoft.com/office/drawing/2010/main" val="0"/>
              </a:ext>
            </a:extLst>
          </a:blip>
          <a:srcRect l="48589" t="35858" b="33097"/>
          <a:stretch/>
        </p:blipFill>
        <p:spPr>
          <a:xfrm>
            <a:off x="4487334" y="3871644"/>
            <a:ext cx="4111845" cy="1371600"/>
          </a:xfrm>
          <a:prstGeom prst="rect">
            <a:avLst/>
          </a:prstGeom>
          <a:solidFill>
            <a:schemeClr val="bg1"/>
          </a:solidFill>
        </p:spPr>
      </p:pic>
      <p:pic>
        <p:nvPicPr>
          <p:cNvPr id="11" name="Content Placeholder 4"/>
          <p:cNvPicPr>
            <a:picLocks noChangeAspect="1"/>
          </p:cNvPicPr>
          <p:nvPr/>
        </p:nvPicPr>
        <p:blipFill rotWithShape="1">
          <a:blip r:embed="rId2">
            <a:extLst>
              <a:ext uri="{28A0092B-C50C-407E-A947-70E740481C1C}">
                <a14:useLocalDpi xmlns:a14="http://schemas.microsoft.com/office/drawing/2010/main" val="0"/>
              </a:ext>
            </a:extLst>
          </a:blip>
          <a:srcRect r="51411" b="69931"/>
          <a:stretch/>
        </p:blipFill>
        <p:spPr>
          <a:xfrm>
            <a:off x="609601" y="1997240"/>
            <a:ext cx="3886200" cy="1328420"/>
          </a:xfrm>
          <a:prstGeom prst="rect">
            <a:avLst/>
          </a:prstGeom>
          <a:solidFill>
            <a:schemeClr val="bg1"/>
          </a:solidFill>
        </p:spPr>
      </p:pic>
      <p:sp>
        <p:nvSpPr>
          <p:cNvPr id="3" name="Title 2"/>
          <p:cNvSpPr>
            <a:spLocks noGrp="1"/>
          </p:cNvSpPr>
          <p:nvPr>
            <p:ph type="title"/>
          </p:nvPr>
        </p:nvSpPr>
        <p:spPr/>
        <p:txBody>
          <a:bodyPr/>
          <a:lstStyle/>
          <a:p>
            <a:r>
              <a:rPr lang="en-US" dirty="0" smtClean="0"/>
              <a:t>Intensity and phase images from </a:t>
            </a:r>
            <a:r>
              <a:rPr lang="en-US" i="1" dirty="0" smtClean="0"/>
              <a:t>a </a:t>
            </a:r>
            <a:r>
              <a:rPr lang="en-US" i="1" dirty="0"/>
              <a:t>single interferogram</a:t>
            </a:r>
          </a:p>
        </p:txBody>
      </p:sp>
      <p:sp>
        <p:nvSpPr>
          <p:cNvPr id="4" name="Slide Number Placeholder 3"/>
          <p:cNvSpPr>
            <a:spLocks noGrp="1"/>
          </p:cNvSpPr>
          <p:nvPr>
            <p:ph type="sldNum" sz="quarter" idx="4"/>
          </p:nvPr>
        </p:nvSpPr>
        <p:spPr/>
        <p:txBody>
          <a:bodyPr/>
          <a:lstStyle/>
          <a:p>
            <a:fld id="{B6F15528-21DE-4FAA-801E-634DDDAF4B2B}" type="slidenum">
              <a:rPr lang="en-US" smtClean="0"/>
              <a:pPr/>
              <a:t>34</a:t>
            </a:fld>
            <a:endParaRPr lang="en-US" dirty="0"/>
          </a:p>
        </p:txBody>
      </p:sp>
      <p:pic>
        <p:nvPicPr>
          <p:cNvPr id="6" name="Content Placeholder 4"/>
          <p:cNvPicPr>
            <a:picLocks noChangeAspect="1"/>
          </p:cNvPicPr>
          <p:nvPr/>
        </p:nvPicPr>
        <p:blipFill rotWithShape="1">
          <a:blip r:embed="rId2">
            <a:extLst>
              <a:ext uri="{28A0092B-C50C-407E-A947-70E740481C1C}">
                <a14:useLocalDpi xmlns:a14="http://schemas.microsoft.com/office/drawing/2010/main" val="0"/>
              </a:ext>
            </a:extLst>
          </a:blip>
          <a:srcRect l="48589" t="71597" b="1"/>
          <a:stretch/>
        </p:blipFill>
        <p:spPr>
          <a:xfrm>
            <a:off x="4495800" y="5160432"/>
            <a:ext cx="4111845" cy="1254819"/>
          </a:xfrm>
          <a:prstGeom prst="rect">
            <a:avLst/>
          </a:prstGeom>
          <a:solidFill>
            <a:schemeClr val="bg1"/>
          </a:solidFill>
        </p:spPr>
      </p:pic>
      <p:pic>
        <p:nvPicPr>
          <p:cNvPr id="7" name="Content Placeholder 4"/>
          <p:cNvPicPr>
            <a:picLocks noChangeAspect="1"/>
          </p:cNvPicPr>
          <p:nvPr/>
        </p:nvPicPr>
        <p:blipFill rotWithShape="1">
          <a:blip r:embed="rId2">
            <a:extLst>
              <a:ext uri="{28A0092B-C50C-407E-A947-70E740481C1C}">
                <a14:useLocalDpi xmlns:a14="http://schemas.microsoft.com/office/drawing/2010/main" val="0"/>
              </a:ext>
            </a:extLst>
          </a:blip>
          <a:srcRect t="70895" r="51411"/>
          <a:stretch/>
        </p:blipFill>
        <p:spPr>
          <a:xfrm>
            <a:off x="609601" y="5129408"/>
            <a:ext cx="3886200" cy="1285844"/>
          </a:xfrm>
          <a:prstGeom prst="rect">
            <a:avLst/>
          </a:prstGeom>
          <a:solidFill>
            <a:schemeClr val="bg1"/>
          </a:solidFill>
        </p:spPr>
      </p:pic>
      <p:pic>
        <p:nvPicPr>
          <p:cNvPr id="10" name="Content Placeholder 4"/>
          <p:cNvPicPr>
            <a:picLocks noChangeAspect="1"/>
          </p:cNvPicPr>
          <p:nvPr/>
        </p:nvPicPr>
        <p:blipFill rotWithShape="1">
          <a:blip r:embed="rId2">
            <a:extLst>
              <a:ext uri="{28A0092B-C50C-407E-A947-70E740481C1C}">
                <a14:useLocalDpi xmlns:a14="http://schemas.microsoft.com/office/drawing/2010/main" val="0"/>
              </a:ext>
            </a:extLst>
          </a:blip>
          <a:srcRect l="48589" b="65868"/>
          <a:stretch/>
        </p:blipFill>
        <p:spPr>
          <a:xfrm>
            <a:off x="4495800" y="1997240"/>
            <a:ext cx="4111845" cy="1507960"/>
          </a:xfrm>
          <a:prstGeom prst="rect">
            <a:avLst/>
          </a:prstGeom>
          <a:solidFill>
            <a:schemeClr val="bg1"/>
          </a:solidFill>
        </p:spPr>
      </p:pic>
      <p:sp>
        <p:nvSpPr>
          <p:cNvPr id="13" name="Rectangle 12"/>
          <p:cNvSpPr/>
          <p:nvPr/>
        </p:nvSpPr>
        <p:spPr>
          <a:xfrm>
            <a:off x="609601" y="3200400"/>
            <a:ext cx="380999"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p:nvPr/>
        </p:nvGrpSpPr>
        <p:grpSpPr>
          <a:xfrm>
            <a:off x="609601" y="3276600"/>
            <a:ext cx="3886200" cy="1852808"/>
            <a:chOff x="609601" y="3276600"/>
            <a:chExt cx="3886200" cy="1852808"/>
          </a:xfrm>
        </p:grpSpPr>
        <p:pic>
          <p:nvPicPr>
            <p:cNvPr id="9" name="Content Placeholder 4"/>
            <p:cNvPicPr>
              <a:picLocks noChangeAspect="1"/>
            </p:cNvPicPr>
            <p:nvPr/>
          </p:nvPicPr>
          <p:blipFill rotWithShape="1">
            <a:blip r:embed="rId2">
              <a:extLst>
                <a:ext uri="{28A0092B-C50C-407E-A947-70E740481C1C}">
                  <a14:useLocalDpi xmlns:a14="http://schemas.microsoft.com/office/drawing/2010/main" val="0"/>
                </a:ext>
              </a:extLst>
            </a:blip>
            <a:srcRect t="28958" r="51411" b="29105"/>
            <a:stretch/>
          </p:blipFill>
          <p:spPr>
            <a:xfrm>
              <a:off x="609601" y="3276600"/>
              <a:ext cx="3886200" cy="1852808"/>
            </a:xfrm>
            <a:prstGeom prst="rect">
              <a:avLst/>
            </a:prstGeom>
            <a:solidFill>
              <a:schemeClr val="bg1"/>
            </a:solidFill>
          </p:spPr>
        </p:pic>
        <p:cxnSp>
          <p:nvCxnSpPr>
            <p:cNvPr id="5" name="Straight Arrow Connector 4"/>
            <p:cNvCxnSpPr/>
            <p:nvPr/>
          </p:nvCxnSpPr>
          <p:spPr>
            <a:xfrm>
              <a:off x="1676400" y="4756759"/>
              <a:ext cx="609600" cy="0"/>
            </a:xfrm>
            <a:prstGeom prst="straightConnector1">
              <a:avLst/>
            </a:prstGeom>
            <a:ln w="15875">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15178" y="4216052"/>
              <a:ext cx="779381" cy="553998"/>
            </a:xfrm>
            <a:prstGeom prst="rect">
              <a:avLst/>
            </a:prstGeom>
            <a:noFill/>
          </p:spPr>
          <p:txBody>
            <a:bodyPr wrap="none" rtlCol="0">
              <a:spAutoFit/>
            </a:bodyPr>
            <a:lstStyle/>
            <a:p>
              <a:r>
                <a:rPr lang="en-US" sz="1000" b="1" dirty="0" smtClean="0">
                  <a:solidFill>
                    <a:srgbClr val="00B050"/>
                  </a:solidFill>
                </a:rPr>
                <a:t>Beyond</a:t>
              </a:r>
            </a:p>
            <a:p>
              <a:r>
                <a:rPr lang="en-US" sz="1000" b="1" dirty="0" smtClean="0">
                  <a:solidFill>
                    <a:srgbClr val="00B050"/>
                  </a:solidFill>
                </a:rPr>
                <a:t>diffraction-</a:t>
              </a:r>
              <a:br>
                <a:rPr lang="en-US" sz="1000" b="1" dirty="0" smtClean="0">
                  <a:solidFill>
                    <a:srgbClr val="00B050"/>
                  </a:solidFill>
                </a:rPr>
              </a:br>
              <a:r>
                <a:rPr lang="en-US" sz="1000" b="1" dirty="0" smtClean="0">
                  <a:solidFill>
                    <a:srgbClr val="00B050"/>
                  </a:solidFill>
                </a:rPr>
                <a:t>limit</a:t>
              </a:r>
              <a:endParaRPr lang="en-US" sz="1000" b="1" dirty="0">
                <a:solidFill>
                  <a:srgbClr val="00B050"/>
                </a:solidFill>
              </a:endParaRPr>
            </a:p>
          </p:txBody>
        </p:sp>
      </p:grpSp>
      <mc:AlternateContent xmlns:mc="http://schemas.openxmlformats.org/markup-compatibility/2006" xmlns:a14="http://schemas.microsoft.com/office/drawing/2010/main">
        <mc:Choice Requires="a14">
          <p:sp>
            <p:nvSpPr>
              <p:cNvPr id="2" name="TextBox 1"/>
              <p:cNvSpPr txBox="1"/>
              <p:nvPr/>
            </p:nvSpPr>
            <p:spPr>
              <a:xfrm>
                <a:off x="4724400" y="3395015"/>
                <a:ext cx="3505319" cy="4149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1200" i="1" smtClean="0">
                          <a:latin typeface="Cambria Math" panose="02040503050406030204" pitchFamily="18" charset="0"/>
                        </a:rPr>
                        <m:t>𝐼</m:t>
                      </m:r>
                      <m:d>
                        <m:dPr>
                          <m:ctrlPr>
                            <a:rPr lang="fr-FR" sz="1200" i="1" smtClean="0">
                              <a:latin typeface="Cambria Math" panose="02040503050406030204" pitchFamily="18" charset="0"/>
                            </a:rPr>
                          </m:ctrlPr>
                        </m:dPr>
                        <m:e>
                          <m:r>
                            <a:rPr lang="fr-FR" sz="1200" i="1" smtClean="0">
                              <a:latin typeface="Cambria Math" panose="02040503050406030204" pitchFamily="18" charset="0"/>
                            </a:rPr>
                            <m:t>𝑡</m:t>
                          </m:r>
                        </m:e>
                      </m:d>
                      <m:r>
                        <a:rPr lang="fr-FR" sz="1200" i="1" smtClean="0">
                          <a:latin typeface="Cambria Math" panose="02040503050406030204" pitchFamily="18" charset="0"/>
                        </a:rPr>
                        <m:t>=</m:t>
                      </m:r>
                      <m:sSub>
                        <m:sSubPr>
                          <m:ctrlPr>
                            <a:rPr lang="en-US" sz="1200" b="0" i="1" smtClean="0">
                              <a:solidFill>
                                <a:srgbClr val="E6794D"/>
                              </a:solidFill>
                              <a:latin typeface="Cambria Math" panose="02040503050406030204" pitchFamily="18" charset="0"/>
                            </a:rPr>
                          </m:ctrlPr>
                        </m:sSubPr>
                        <m:e>
                          <m:r>
                            <a:rPr lang="fr-FR" sz="1200" i="1" smtClean="0">
                              <a:solidFill>
                                <a:srgbClr val="E6794D"/>
                              </a:solidFill>
                              <a:latin typeface="Cambria Math" panose="02040503050406030204" pitchFamily="18" charset="0"/>
                            </a:rPr>
                            <m:t>𝐼</m:t>
                          </m:r>
                        </m:e>
                        <m:sub>
                          <m:r>
                            <a:rPr lang="fr-FR" sz="1200" i="1" smtClean="0">
                              <a:solidFill>
                                <a:srgbClr val="E6794D"/>
                              </a:solidFill>
                              <a:latin typeface="Cambria Math" panose="02040503050406030204" pitchFamily="18" charset="0"/>
                            </a:rPr>
                            <m:t>𝑟</m:t>
                          </m:r>
                        </m:sub>
                      </m:sSub>
                      <m:d>
                        <m:dPr>
                          <m:ctrlPr>
                            <a:rPr lang="fr-FR" sz="1200" i="1" smtClean="0">
                              <a:solidFill>
                                <a:srgbClr val="E6794D"/>
                              </a:solidFill>
                              <a:latin typeface="Cambria Math" panose="02040503050406030204" pitchFamily="18" charset="0"/>
                            </a:rPr>
                          </m:ctrlPr>
                        </m:dPr>
                        <m:e>
                          <m:r>
                            <a:rPr lang="fr-FR" sz="1200" i="1" smtClean="0">
                              <a:solidFill>
                                <a:srgbClr val="E6794D"/>
                              </a:solidFill>
                              <a:latin typeface="Cambria Math" panose="02040503050406030204" pitchFamily="18" charset="0"/>
                            </a:rPr>
                            <m:t>𝑡</m:t>
                          </m:r>
                        </m:e>
                      </m:d>
                      <m:r>
                        <a:rPr lang="fr-FR" sz="1200" i="1" smtClean="0">
                          <a:solidFill>
                            <a:srgbClr val="E6794D"/>
                          </a:solidFill>
                          <a:latin typeface="Cambria Math" panose="02040503050406030204" pitchFamily="18" charset="0"/>
                        </a:rPr>
                        <m:t>+</m:t>
                      </m:r>
                      <m:sSub>
                        <m:sSubPr>
                          <m:ctrlPr>
                            <a:rPr lang="en-US" sz="1200" b="0" i="1" smtClean="0">
                              <a:solidFill>
                                <a:srgbClr val="E6794D"/>
                              </a:solidFill>
                              <a:latin typeface="Cambria Math" panose="02040503050406030204" pitchFamily="18" charset="0"/>
                            </a:rPr>
                          </m:ctrlPr>
                        </m:sSubPr>
                        <m:e>
                          <m:r>
                            <a:rPr lang="fr-FR" sz="1200" i="1" smtClean="0">
                              <a:solidFill>
                                <a:srgbClr val="E6794D"/>
                              </a:solidFill>
                              <a:latin typeface="Cambria Math" panose="02040503050406030204" pitchFamily="18" charset="0"/>
                            </a:rPr>
                            <m:t>𝐼</m:t>
                          </m:r>
                        </m:e>
                        <m:sub>
                          <m:r>
                            <a:rPr lang="en-US" sz="1200" b="0" i="1" smtClean="0">
                              <a:solidFill>
                                <a:srgbClr val="E6794D"/>
                              </a:solidFill>
                              <a:latin typeface="Cambria Math" panose="02040503050406030204" pitchFamily="18" charset="0"/>
                            </a:rPr>
                            <m:t>𝑠</m:t>
                          </m:r>
                        </m:sub>
                      </m:sSub>
                      <m:d>
                        <m:dPr>
                          <m:ctrlPr>
                            <a:rPr lang="fr-FR" sz="1200" i="1" smtClean="0">
                              <a:solidFill>
                                <a:srgbClr val="E6794D"/>
                              </a:solidFill>
                              <a:latin typeface="Cambria Math" panose="02040503050406030204" pitchFamily="18" charset="0"/>
                            </a:rPr>
                          </m:ctrlPr>
                        </m:dPr>
                        <m:e>
                          <m:r>
                            <a:rPr lang="fr-FR" sz="1200" i="1" smtClean="0">
                              <a:solidFill>
                                <a:srgbClr val="E6794D"/>
                              </a:solidFill>
                              <a:latin typeface="Cambria Math" panose="02040503050406030204" pitchFamily="18" charset="0"/>
                            </a:rPr>
                            <m:t>𝑡</m:t>
                          </m:r>
                        </m:e>
                      </m:d>
                      <m:r>
                        <a:rPr lang="fr-FR" sz="1200" i="1" smtClean="0">
                          <a:latin typeface="Cambria Math" panose="02040503050406030204" pitchFamily="18" charset="0"/>
                        </a:rPr>
                        <m:t>+</m:t>
                      </m:r>
                      <m:r>
                        <a:rPr lang="fr-FR" sz="1200" i="1" smtClean="0">
                          <a:solidFill>
                            <a:srgbClr val="593ACA"/>
                          </a:solidFill>
                          <a:latin typeface="Cambria Math" panose="02040503050406030204" pitchFamily="18" charset="0"/>
                        </a:rPr>
                        <m:t>2</m:t>
                      </m:r>
                      <m:rad>
                        <m:radPr>
                          <m:degHide m:val="on"/>
                          <m:ctrlPr>
                            <a:rPr lang="fr-FR" sz="1200" i="1" smtClean="0">
                              <a:solidFill>
                                <a:srgbClr val="593ACA"/>
                              </a:solidFill>
                              <a:latin typeface="Cambria Math" panose="02040503050406030204" pitchFamily="18" charset="0"/>
                            </a:rPr>
                          </m:ctrlPr>
                        </m:radPr>
                        <m:deg/>
                        <m:e>
                          <m:sSub>
                            <m:sSubPr>
                              <m:ctrlPr>
                                <a:rPr lang="en-US" sz="1200" i="1">
                                  <a:solidFill>
                                    <a:srgbClr val="593ACA"/>
                                  </a:solidFill>
                                  <a:latin typeface="Cambria Math" panose="02040503050406030204" pitchFamily="18" charset="0"/>
                                </a:rPr>
                              </m:ctrlPr>
                            </m:sSubPr>
                            <m:e>
                              <m:r>
                                <a:rPr lang="fr-FR" sz="1200" i="1">
                                  <a:solidFill>
                                    <a:srgbClr val="593ACA"/>
                                  </a:solidFill>
                                  <a:latin typeface="Cambria Math" panose="02040503050406030204" pitchFamily="18" charset="0"/>
                                </a:rPr>
                                <m:t>𝐼</m:t>
                              </m:r>
                            </m:e>
                            <m:sub>
                              <m:r>
                                <a:rPr lang="fr-FR" sz="1200" i="1">
                                  <a:solidFill>
                                    <a:srgbClr val="593ACA"/>
                                  </a:solidFill>
                                  <a:latin typeface="Cambria Math" panose="02040503050406030204" pitchFamily="18" charset="0"/>
                                </a:rPr>
                                <m:t>𝑟</m:t>
                              </m:r>
                            </m:sub>
                          </m:sSub>
                          <m:d>
                            <m:dPr>
                              <m:ctrlPr>
                                <a:rPr lang="fr-FR" sz="1200" i="1">
                                  <a:solidFill>
                                    <a:srgbClr val="593ACA"/>
                                  </a:solidFill>
                                  <a:latin typeface="Cambria Math" panose="02040503050406030204" pitchFamily="18" charset="0"/>
                                </a:rPr>
                              </m:ctrlPr>
                            </m:dPr>
                            <m:e>
                              <m:r>
                                <a:rPr lang="fr-FR" sz="1200" i="1">
                                  <a:solidFill>
                                    <a:srgbClr val="593ACA"/>
                                  </a:solidFill>
                                  <a:latin typeface="Cambria Math" panose="02040503050406030204" pitchFamily="18" charset="0"/>
                                </a:rPr>
                                <m:t>𝑡</m:t>
                              </m:r>
                            </m:e>
                          </m:d>
                          <m:sSub>
                            <m:sSubPr>
                              <m:ctrlPr>
                                <a:rPr lang="en-US" sz="1200" i="1">
                                  <a:solidFill>
                                    <a:srgbClr val="593ACA"/>
                                  </a:solidFill>
                                  <a:latin typeface="Cambria Math" panose="02040503050406030204" pitchFamily="18" charset="0"/>
                                </a:rPr>
                              </m:ctrlPr>
                            </m:sSubPr>
                            <m:e>
                              <m:r>
                                <a:rPr lang="fr-FR" sz="1200" i="1">
                                  <a:solidFill>
                                    <a:srgbClr val="593ACA"/>
                                  </a:solidFill>
                                  <a:latin typeface="Cambria Math" panose="02040503050406030204" pitchFamily="18" charset="0"/>
                                </a:rPr>
                                <m:t>𝐼</m:t>
                              </m:r>
                            </m:e>
                            <m:sub>
                              <m:r>
                                <a:rPr lang="en-US" sz="1200" i="1">
                                  <a:solidFill>
                                    <a:srgbClr val="593ACA"/>
                                  </a:solidFill>
                                  <a:latin typeface="Cambria Math" panose="02040503050406030204" pitchFamily="18" charset="0"/>
                                </a:rPr>
                                <m:t>𝑠</m:t>
                              </m:r>
                            </m:sub>
                          </m:sSub>
                          <m:d>
                            <m:dPr>
                              <m:ctrlPr>
                                <a:rPr lang="fr-FR" sz="1200" i="1">
                                  <a:solidFill>
                                    <a:srgbClr val="593ACA"/>
                                  </a:solidFill>
                                  <a:latin typeface="Cambria Math" panose="02040503050406030204" pitchFamily="18" charset="0"/>
                                </a:rPr>
                              </m:ctrlPr>
                            </m:dPr>
                            <m:e>
                              <m:r>
                                <a:rPr lang="fr-FR" sz="1200" i="1">
                                  <a:solidFill>
                                    <a:srgbClr val="593ACA"/>
                                  </a:solidFill>
                                  <a:latin typeface="Cambria Math" panose="02040503050406030204" pitchFamily="18" charset="0"/>
                                </a:rPr>
                                <m:t>𝑡</m:t>
                              </m:r>
                            </m:e>
                          </m:d>
                        </m:e>
                      </m:rad>
                      <m:func>
                        <m:funcPr>
                          <m:ctrlPr>
                            <a:rPr lang="en-US" sz="1200" b="0" i="1" smtClean="0">
                              <a:solidFill>
                                <a:srgbClr val="593ACA"/>
                              </a:solidFill>
                              <a:latin typeface="Cambria Math" panose="02040503050406030204" pitchFamily="18" charset="0"/>
                            </a:rPr>
                          </m:ctrlPr>
                        </m:funcPr>
                        <m:fName>
                          <m:r>
                            <m:rPr>
                              <m:sty m:val="p"/>
                            </m:rPr>
                            <a:rPr lang="fr-FR" sz="1200" i="0">
                              <a:solidFill>
                                <a:srgbClr val="593ACA"/>
                              </a:solidFill>
                              <a:latin typeface="Cambria Math" panose="02040503050406030204" pitchFamily="18" charset="0"/>
                            </a:rPr>
                            <m:t>cos</m:t>
                          </m:r>
                        </m:fName>
                        <m:e>
                          <m:d>
                            <m:dPr>
                              <m:ctrlPr>
                                <a:rPr lang="en-US" sz="1200" b="0" i="1" smtClean="0">
                                  <a:solidFill>
                                    <a:srgbClr val="593ACA"/>
                                  </a:solidFill>
                                  <a:latin typeface="Cambria Math" panose="02040503050406030204" pitchFamily="18" charset="0"/>
                                </a:rPr>
                              </m:ctrlPr>
                            </m:dPr>
                            <m:e>
                              <m:f>
                                <m:fPr>
                                  <m:ctrlPr>
                                    <a:rPr lang="fr-FR" sz="1200" i="1">
                                      <a:solidFill>
                                        <a:srgbClr val="593ACA"/>
                                      </a:solidFill>
                                      <a:latin typeface="Cambria Math" panose="02040503050406030204" pitchFamily="18" charset="0"/>
                                    </a:rPr>
                                  </m:ctrlPr>
                                </m:fPr>
                                <m:num>
                                  <m:r>
                                    <a:rPr lang="fr-FR" sz="1200" i="1">
                                      <a:solidFill>
                                        <a:srgbClr val="593ACA"/>
                                      </a:solidFill>
                                      <a:latin typeface="Cambria Math" panose="02040503050406030204" pitchFamily="18" charset="0"/>
                                    </a:rPr>
                                    <m:t>4</m:t>
                                  </m:r>
                                  <m:r>
                                    <a:rPr lang="en-US" sz="1200" b="0" i="1" smtClean="0">
                                      <a:solidFill>
                                        <a:srgbClr val="593ACA"/>
                                      </a:solidFill>
                                      <a:latin typeface="Cambria Math" panose="02040503050406030204" pitchFamily="18" charset="0"/>
                                    </a:rPr>
                                    <m:t>𝜋</m:t>
                                  </m:r>
                                </m:num>
                                <m:den>
                                  <m:r>
                                    <a:rPr lang="en-US" sz="1200" b="0" i="1" smtClean="0">
                                      <a:solidFill>
                                        <a:srgbClr val="593ACA"/>
                                      </a:solidFill>
                                      <a:latin typeface="Cambria Math" panose="02040503050406030204" pitchFamily="18" charset="0"/>
                                    </a:rPr>
                                    <m:t>𝜆</m:t>
                                  </m:r>
                                  <m:d>
                                    <m:dPr>
                                      <m:ctrlPr>
                                        <a:rPr lang="en-US" sz="1200" b="0" i="1" smtClean="0">
                                          <a:solidFill>
                                            <a:srgbClr val="593ACA"/>
                                          </a:solidFill>
                                          <a:latin typeface="Cambria Math" panose="02040503050406030204" pitchFamily="18" charset="0"/>
                                        </a:rPr>
                                      </m:ctrlPr>
                                    </m:dPr>
                                    <m:e>
                                      <m:r>
                                        <a:rPr lang="en-US" sz="1200" b="0" i="1" smtClean="0">
                                          <a:solidFill>
                                            <a:srgbClr val="593ACA"/>
                                          </a:solidFill>
                                          <a:latin typeface="Cambria Math" panose="02040503050406030204" pitchFamily="18" charset="0"/>
                                        </a:rPr>
                                        <m:t>𝑡</m:t>
                                      </m:r>
                                    </m:e>
                                  </m:d>
                                </m:den>
                              </m:f>
                              <m:r>
                                <a:rPr lang="en-US" sz="1200" b="0" i="1" smtClean="0">
                                  <a:solidFill>
                                    <a:srgbClr val="593ACA"/>
                                  </a:solidFill>
                                  <a:latin typeface="Cambria Math" panose="02040503050406030204" pitchFamily="18" charset="0"/>
                                </a:rPr>
                                <m:t> </m:t>
                              </m:r>
                              <m:r>
                                <m:rPr>
                                  <m:sty m:val="p"/>
                                </m:rPr>
                                <a:rPr lang="en-US" sz="1200">
                                  <a:solidFill>
                                    <a:srgbClr val="593ACA"/>
                                  </a:solidFill>
                                  <a:latin typeface="Cambria Math" panose="02040503050406030204" pitchFamily="18" charset="0"/>
                                </a:rPr>
                                <m:t>Δ</m:t>
                              </m:r>
                              <m:r>
                                <a:rPr lang="en-US" sz="1200" b="0" i="1" smtClean="0">
                                  <a:solidFill>
                                    <a:srgbClr val="593ACA"/>
                                  </a:solidFill>
                                  <a:latin typeface="Cambria Math" panose="02040503050406030204" pitchFamily="18" charset="0"/>
                                </a:rPr>
                                <m:t>𝑛𝑧</m:t>
                              </m:r>
                              <m:d>
                                <m:dPr>
                                  <m:ctrlPr>
                                    <a:rPr lang="en-US" sz="1200" b="0" i="1" smtClean="0">
                                      <a:solidFill>
                                        <a:srgbClr val="593ACA"/>
                                      </a:solidFill>
                                      <a:latin typeface="Cambria Math" panose="02040503050406030204" pitchFamily="18" charset="0"/>
                                    </a:rPr>
                                  </m:ctrlPr>
                                </m:dPr>
                                <m:e>
                                  <m:r>
                                    <a:rPr lang="en-US" sz="1200" b="0" i="1" smtClean="0">
                                      <a:solidFill>
                                        <a:srgbClr val="593ACA"/>
                                      </a:solidFill>
                                      <a:latin typeface="Cambria Math" panose="02040503050406030204" pitchFamily="18" charset="0"/>
                                    </a:rPr>
                                    <m:t>𝑡</m:t>
                                  </m:r>
                                </m:e>
                              </m:d>
                            </m:e>
                          </m:d>
                        </m:e>
                      </m:func>
                    </m:oMath>
                  </m:oMathPara>
                </a14:m>
                <a:endParaRPr lang="en-US" sz="1200" dirty="0">
                  <a:latin typeface="+mj-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724400" y="3395015"/>
                <a:ext cx="3505319" cy="414985"/>
              </a:xfrm>
              <a:prstGeom prst="rect">
                <a:avLst/>
              </a:prstGeom>
              <a:blipFill rotWithShape="0">
                <a:blip r:embed="rId3"/>
                <a:stretch>
                  <a:fillRect l="-696" b="-1471"/>
                </a:stretch>
              </a:blipFill>
            </p:spPr>
            <p:txBody>
              <a:bodyPr/>
              <a:lstStyle/>
              <a:p>
                <a:r>
                  <a:rPr lang="en-US">
                    <a:noFill/>
                  </a:rPr>
                  <a:t> </a:t>
                </a:r>
              </a:p>
            </p:txBody>
          </p:sp>
        </mc:Fallback>
      </mc:AlternateContent>
      <p:sp>
        <p:nvSpPr>
          <p:cNvPr id="17" name="Freeform 16"/>
          <p:cNvSpPr/>
          <p:nvPr/>
        </p:nvSpPr>
        <p:spPr>
          <a:xfrm>
            <a:off x="5041900" y="2556933"/>
            <a:ext cx="3148234" cy="467069"/>
          </a:xfrm>
          <a:custGeom>
            <a:avLst/>
            <a:gdLst>
              <a:gd name="connsiteX0" fmla="*/ 0 w 3148234"/>
              <a:gd name="connsiteY0" fmla="*/ 465667 h 467069"/>
              <a:gd name="connsiteX1" fmla="*/ 38100 w 3148234"/>
              <a:gd name="connsiteY1" fmla="*/ 448734 h 467069"/>
              <a:gd name="connsiteX2" fmla="*/ 63500 w 3148234"/>
              <a:gd name="connsiteY2" fmla="*/ 423334 h 467069"/>
              <a:gd name="connsiteX3" fmla="*/ 88900 w 3148234"/>
              <a:gd name="connsiteY3" fmla="*/ 402167 h 467069"/>
              <a:gd name="connsiteX4" fmla="*/ 101600 w 3148234"/>
              <a:gd name="connsiteY4" fmla="*/ 393700 h 467069"/>
              <a:gd name="connsiteX5" fmla="*/ 114300 w 3148234"/>
              <a:gd name="connsiteY5" fmla="*/ 381000 h 467069"/>
              <a:gd name="connsiteX6" fmla="*/ 127000 w 3148234"/>
              <a:gd name="connsiteY6" fmla="*/ 372534 h 467069"/>
              <a:gd name="connsiteX7" fmla="*/ 139700 w 3148234"/>
              <a:gd name="connsiteY7" fmla="*/ 359834 h 467069"/>
              <a:gd name="connsiteX8" fmla="*/ 211667 w 3148234"/>
              <a:gd name="connsiteY8" fmla="*/ 330200 h 467069"/>
              <a:gd name="connsiteX9" fmla="*/ 245533 w 3148234"/>
              <a:gd name="connsiteY9" fmla="*/ 321734 h 467069"/>
              <a:gd name="connsiteX10" fmla="*/ 287867 w 3148234"/>
              <a:gd name="connsiteY10" fmla="*/ 309034 h 467069"/>
              <a:gd name="connsiteX11" fmla="*/ 309033 w 3148234"/>
              <a:gd name="connsiteY11" fmla="*/ 304800 h 467069"/>
              <a:gd name="connsiteX12" fmla="*/ 330200 w 3148234"/>
              <a:gd name="connsiteY12" fmla="*/ 296334 h 467069"/>
              <a:gd name="connsiteX13" fmla="*/ 376767 w 3148234"/>
              <a:gd name="connsiteY13" fmla="*/ 283634 h 467069"/>
              <a:gd name="connsiteX14" fmla="*/ 491067 w 3148234"/>
              <a:gd name="connsiteY14" fmla="*/ 292100 h 467069"/>
              <a:gd name="connsiteX15" fmla="*/ 550333 w 3148234"/>
              <a:gd name="connsiteY15" fmla="*/ 296334 h 467069"/>
              <a:gd name="connsiteX16" fmla="*/ 681567 w 3148234"/>
              <a:gd name="connsiteY16" fmla="*/ 292100 h 467069"/>
              <a:gd name="connsiteX17" fmla="*/ 694267 w 3148234"/>
              <a:gd name="connsiteY17" fmla="*/ 287867 h 467069"/>
              <a:gd name="connsiteX18" fmla="*/ 711200 w 3148234"/>
              <a:gd name="connsiteY18" fmla="*/ 283634 h 467069"/>
              <a:gd name="connsiteX19" fmla="*/ 723900 w 3148234"/>
              <a:gd name="connsiteY19" fmla="*/ 279400 h 467069"/>
              <a:gd name="connsiteX20" fmla="*/ 745067 w 3148234"/>
              <a:gd name="connsiteY20" fmla="*/ 275167 h 467069"/>
              <a:gd name="connsiteX21" fmla="*/ 770467 w 3148234"/>
              <a:gd name="connsiteY21" fmla="*/ 254000 h 467069"/>
              <a:gd name="connsiteX22" fmla="*/ 783167 w 3148234"/>
              <a:gd name="connsiteY22" fmla="*/ 249767 h 467069"/>
              <a:gd name="connsiteX23" fmla="*/ 795867 w 3148234"/>
              <a:gd name="connsiteY23" fmla="*/ 237067 h 467069"/>
              <a:gd name="connsiteX24" fmla="*/ 804333 w 3148234"/>
              <a:gd name="connsiteY24" fmla="*/ 224367 h 467069"/>
              <a:gd name="connsiteX25" fmla="*/ 817033 w 3148234"/>
              <a:gd name="connsiteY25" fmla="*/ 220134 h 467069"/>
              <a:gd name="connsiteX26" fmla="*/ 829733 w 3148234"/>
              <a:gd name="connsiteY26" fmla="*/ 207434 h 467069"/>
              <a:gd name="connsiteX27" fmla="*/ 838200 w 3148234"/>
              <a:gd name="connsiteY27" fmla="*/ 194734 h 467069"/>
              <a:gd name="connsiteX28" fmla="*/ 850900 w 3148234"/>
              <a:gd name="connsiteY28" fmla="*/ 190500 h 467069"/>
              <a:gd name="connsiteX29" fmla="*/ 863600 w 3148234"/>
              <a:gd name="connsiteY29" fmla="*/ 177800 h 467069"/>
              <a:gd name="connsiteX30" fmla="*/ 872067 w 3148234"/>
              <a:gd name="connsiteY30" fmla="*/ 165100 h 467069"/>
              <a:gd name="connsiteX31" fmla="*/ 884767 w 3148234"/>
              <a:gd name="connsiteY31" fmla="*/ 160867 h 467069"/>
              <a:gd name="connsiteX32" fmla="*/ 910167 w 3148234"/>
              <a:gd name="connsiteY32" fmla="*/ 143934 h 467069"/>
              <a:gd name="connsiteX33" fmla="*/ 922867 w 3148234"/>
              <a:gd name="connsiteY33" fmla="*/ 135467 h 467069"/>
              <a:gd name="connsiteX34" fmla="*/ 969433 w 3148234"/>
              <a:gd name="connsiteY34" fmla="*/ 122767 h 467069"/>
              <a:gd name="connsiteX35" fmla="*/ 982133 w 3148234"/>
              <a:gd name="connsiteY35" fmla="*/ 118534 h 467069"/>
              <a:gd name="connsiteX36" fmla="*/ 1011767 w 3148234"/>
              <a:gd name="connsiteY36" fmla="*/ 114300 h 467069"/>
              <a:gd name="connsiteX37" fmla="*/ 1066800 w 3148234"/>
              <a:gd name="connsiteY37" fmla="*/ 118534 h 467069"/>
              <a:gd name="connsiteX38" fmla="*/ 1079500 w 3148234"/>
              <a:gd name="connsiteY38" fmla="*/ 131234 h 467069"/>
              <a:gd name="connsiteX39" fmla="*/ 1092200 w 3148234"/>
              <a:gd name="connsiteY39" fmla="*/ 135467 h 467069"/>
              <a:gd name="connsiteX40" fmla="*/ 1104900 w 3148234"/>
              <a:gd name="connsiteY40" fmla="*/ 143934 h 467069"/>
              <a:gd name="connsiteX41" fmla="*/ 1126067 w 3148234"/>
              <a:gd name="connsiteY41" fmla="*/ 148167 h 467069"/>
              <a:gd name="connsiteX42" fmla="*/ 1155700 w 3148234"/>
              <a:gd name="connsiteY42" fmla="*/ 156634 h 467069"/>
              <a:gd name="connsiteX43" fmla="*/ 1181100 w 3148234"/>
              <a:gd name="connsiteY43" fmla="*/ 177800 h 467069"/>
              <a:gd name="connsiteX44" fmla="*/ 1210733 w 3148234"/>
              <a:gd name="connsiteY44" fmla="*/ 194734 h 467069"/>
              <a:gd name="connsiteX45" fmla="*/ 1257300 w 3148234"/>
              <a:gd name="connsiteY45" fmla="*/ 190500 h 467069"/>
              <a:gd name="connsiteX46" fmla="*/ 1274233 w 3148234"/>
              <a:gd name="connsiteY46" fmla="*/ 182034 h 467069"/>
              <a:gd name="connsiteX47" fmla="*/ 1286933 w 3148234"/>
              <a:gd name="connsiteY47" fmla="*/ 177800 h 467069"/>
              <a:gd name="connsiteX48" fmla="*/ 1303867 w 3148234"/>
              <a:gd name="connsiteY48" fmla="*/ 165100 h 467069"/>
              <a:gd name="connsiteX49" fmla="*/ 1316567 w 3148234"/>
              <a:gd name="connsiteY49" fmla="*/ 156634 h 467069"/>
              <a:gd name="connsiteX50" fmla="*/ 1329267 w 3148234"/>
              <a:gd name="connsiteY50" fmla="*/ 143934 h 467069"/>
              <a:gd name="connsiteX51" fmla="*/ 1341967 w 3148234"/>
              <a:gd name="connsiteY51" fmla="*/ 135467 h 467069"/>
              <a:gd name="connsiteX52" fmla="*/ 1380067 w 3148234"/>
              <a:gd name="connsiteY52" fmla="*/ 101600 h 467069"/>
              <a:gd name="connsiteX53" fmla="*/ 1413933 w 3148234"/>
              <a:gd name="connsiteY53" fmla="*/ 71967 h 467069"/>
              <a:gd name="connsiteX54" fmla="*/ 1426633 w 3148234"/>
              <a:gd name="connsiteY54" fmla="*/ 63500 h 467069"/>
              <a:gd name="connsiteX55" fmla="*/ 1456267 w 3148234"/>
              <a:gd name="connsiteY55" fmla="*/ 46567 h 467069"/>
              <a:gd name="connsiteX56" fmla="*/ 1481667 w 3148234"/>
              <a:gd name="connsiteY56" fmla="*/ 38100 h 467069"/>
              <a:gd name="connsiteX57" fmla="*/ 1494367 w 3148234"/>
              <a:gd name="connsiteY57" fmla="*/ 33867 h 467069"/>
              <a:gd name="connsiteX58" fmla="*/ 1540933 w 3148234"/>
              <a:gd name="connsiteY58" fmla="*/ 16934 h 467069"/>
              <a:gd name="connsiteX59" fmla="*/ 1570567 w 3148234"/>
              <a:gd name="connsiteY59" fmla="*/ 0 h 467069"/>
              <a:gd name="connsiteX60" fmla="*/ 1693333 w 3148234"/>
              <a:gd name="connsiteY60" fmla="*/ 8467 h 467069"/>
              <a:gd name="connsiteX61" fmla="*/ 1706033 w 3148234"/>
              <a:gd name="connsiteY61" fmla="*/ 12700 h 467069"/>
              <a:gd name="connsiteX62" fmla="*/ 1718733 w 3148234"/>
              <a:gd name="connsiteY62" fmla="*/ 21167 h 467069"/>
              <a:gd name="connsiteX63" fmla="*/ 1744133 w 3148234"/>
              <a:gd name="connsiteY63" fmla="*/ 33867 h 467069"/>
              <a:gd name="connsiteX64" fmla="*/ 1761067 w 3148234"/>
              <a:gd name="connsiteY64" fmla="*/ 59267 h 467069"/>
              <a:gd name="connsiteX65" fmla="*/ 1769533 w 3148234"/>
              <a:gd name="connsiteY65" fmla="*/ 71967 h 467069"/>
              <a:gd name="connsiteX66" fmla="*/ 1794933 w 3148234"/>
              <a:gd name="connsiteY66" fmla="*/ 93134 h 467069"/>
              <a:gd name="connsiteX67" fmla="*/ 1803400 w 3148234"/>
              <a:gd name="connsiteY67" fmla="*/ 105834 h 467069"/>
              <a:gd name="connsiteX68" fmla="*/ 1816100 w 3148234"/>
              <a:gd name="connsiteY68" fmla="*/ 114300 h 467069"/>
              <a:gd name="connsiteX69" fmla="*/ 1862667 w 3148234"/>
              <a:gd name="connsiteY69" fmla="*/ 135467 h 467069"/>
              <a:gd name="connsiteX70" fmla="*/ 1883833 w 3148234"/>
              <a:gd name="connsiteY70" fmla="*/ 152400 h 467069"/>
              <a:gd name="connsiteX71" fmla="*/ 1905000 w 3148234"/>
              <a:gd name="connsiteY71" fmla="*/ 173567 h 467069"/>
              <a:gd name="connsiteX72" fmla="*/ 1943100 w 3148234"/>
              <a:gd name="connsiteY72" fmla="*/ 186267 h 467069"/>
              <a:gd name="connsiteX73" fmla="*/ 1972733 w 3148234"/>
              <a:gd name="connsiteY73" fmla="*/ 194734 h 467069"/>
              <a:gd name="connsiteX74" fmla="*/ 2002367 w 3148234"/>
              <a:gd name="connsiteY74" fmla="*/ 198967 h 467069"/>
              <a:gd name="connsiteX75" fmla="*/ 2061633 w 3148234"/>
              <a:gd name="connsiteY75" fmla="*/ 194734 h 467069"/>
              <a:gd name="connsiteX76" fmla="*/ 2087033 w 3148234"/>
              <a:gd name="connsiteY76" fmla="*/ 186267 h 467069"/>
              <a:gd name="connsiteX77" fmla="*/ 2108200 w 3148234"/>
              <a:gd name="connsiteY77" fmla="*/ 182034 h 467069"/>
              <a:gd name="connsiteX78" fmla="*/ 2142067 w 3148234"/>
              <a:gd name="connsiteY78" fmla="*/ 173567 h 467069"/>
              <a:gd name="connsiteX79" fmla="*/ 2159000 w 3148234"/>
              <a:gd name="connsiteY79" fmla="*/ 169334 h 467069"/>
              <a:gd name="connsiteX80" fmla="*/ 2222500 w 3148234"/>
              <a:gd name="connsiteY80" fmla="*/ 177800 h 467069"/>
              <a:gd name="connsiteX81" fmla="*/ 2239433 w 3148234"/>
              <a:gd name="connsiteY81" fmla="*/ 186267 h 467069"/>
              <a:gd name="connsiteX82" fmla="*/ 2260600 w 3148234"/>
              <a:gd name="connsiteY82" fmla="*/ 190500 h 467069"/>
              <a:gd name="connsiteX83" fmla="*/ 2277533 w 3148234"/>
              <a:gd name="connsiteY83" fmla="*/ 194734 h 467069"/>
              <a:gd name="connsiteX84" fmla="*/ 2290233 w 3148234"/>
              <a:gd name="connsiteY84" fmla="*/ 198967 h 467069"/>
              <a:gd name="connsiteX85" fmla="*/ 2315633 w 3148234"/>
              <a:gd name="connsiteY85" fmla="*/ 203200 h 467069"/>
              <a:gd name="connsiteX86" fmla="*/ 2349500 w 3148234"/>
              <a:gd name="connsiteY86" fmla="*/ 211667 h 467069"/>
              <a:gd name="connsiteX87" fmla="*/ 2379133 w 3148234"/>
              <a:gd name="connsiteY87" fmla="*/ 228600 h 467069"/>
              <a:gd name="connsiteX88" fmla="*/ 2396067 w 3148234"/>
              <a:gd name="connsiteY88" fmla="*/ 237067 h 467069"/>
              <a:gd name="connsiteX89" fmla="*/ 2408767 w 3148234"/>
              <a:gd name="connsiteY89" fmla="*/ 249767 h 467069"/>
              <a:gd name="connsiteX90" fmla="*/ 2425700 w 3148234"/>
              <a:gd name="connsiteY90" fmla="*/ 258234 h 467069"/>
              <a:gd name="connsiteX91" fmla="*/ 2438400 w 3148234"/>
              <a:gd name="connsiteY91" fmla="*/ 266700 h 467069"/>
              <a:gd name="connsiteX92" fmla="*/ 2455333 w 3148234"/>
              <a:gd name="connsiteY92" fmla="*/ 270934 h 467069"/>
              <a:gd name="connsiteX93" fmla="*/ 2468033 w 3148234"/>
              <a:gd name="connsiteY93" fmla="*/ 275167 h 467069"/>
              <a:gd name="connsiteX94" fmla="*/ 2484967 w 3148234"/>
              <a:gd name="connsiteY94" fmla="*/ 283634 h 467069"/>
              <a:gd name="connsiteX95" fmla="*/ 2506133 w 3148234"/>
              <a:gd name="connsiteY95" fmla="*/ 296334 h 467069"/>
              <a:gd name="connsiteX96" fmla="*/ 2523067 w 3148234"/>
              <a:gd name="connsiteY96" fmla="*/ 300567 h 467069"/>
              <a:gd name="connsiteX97" fmla="*/ 2556933 w 3148234"/>
              <a:gd name="connsiteY97" fmla="*/ 317500 h 467069"/>
              <a:gd name="connsiteX98" fmla="*/ 2582333 w 3148234"/>
              <a:gd name="connsiteY98" fmla="*/ 330200 h 467069"/>
              <a:gd name="connsiteX99" fmla="*/ 2696633 w 3148234"/>
              <a:gd name="connsiteY99" fmla="*/ 338667 h 467069"/>
              <a:gd name="connsiteX100" fmla="*/ 2722033 w 3148234"/>
              <a:gd name="connsiteY100" fmla="*/ 342900 h 467069"/>
              <a:gd name="connsiteX101" fmla="*/ 2747433 w 3148234"/>
              <a:gd name="connsiteY101" fmla="*/ 355600 h 467069"/>
              <a:gd name="connsiteX102" fmla="*/ 2810933 w 3148234"/>
              <a:gd name="connsiteY102" fmla="*/ 364067 h 467069"/>
              <a:gd name="connsiteX103" fmla="*/ 2823633 w 3148234"/>
              <a:gd name="connsiteY103" fmla="*/ 368300 h 467069"/>
              <a:gd name="connsiteX104" fmla="*/ 2861733 w 3148234"/>
              <a:gd name="connsiteY104" fmla="*/ 389467 h 467069"/>
              <a:gd name="connsiteX105" fmla="*/ 2874433 w 3148234"/>
              <a:gd name="connsiteY105" fmla="*/ 397934 h 467069"/>
              <a:gd name="connsiteX106" fmla="*/ 2912533 w 3148234"/>
              <a:gd name="connsiteY106" fmla="*/ 431800 h 467069"/>
              <a:gd name="connsiteX107" fmla="*/ 2954867 w 3148234"/>
              <a:gd name="connsiteY107" fmla="*/ 448734 h 467069"/>
              <a:gd name="connsiteX108" fmla="*/ 2967567 w 3148234"/>
              <a:gd name="connsiteY108" fmla="*/ 452967 h 467069"/>
              <a:gd name="connsiteX109" fmla="*/ 3056467 w 3148234"/>
              <a:gd name="connsiteY109" fmla="*/ 461434 h 467069"/>
              <a:gd name="connsiteX110" fmla="*/ 3141133 w 3148234"/>
              <a:gd name="connsiteY110" fmla="*/ 448734 h 46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148234" h="467069">
                <a:moveTo>
                  <a:pt x="0" y="465667"/>
                </a:moveTo>
                <a:cubicBezTo>
                  <a:pt x="16102" y="460299"/>
                  <a:pt x="26026" y="459466"/>
                  <a:pt x="38100" y="448734"/>
                </a:cubicBezTo>
                <a:cubicBezTo>
                  <a:pt x="47049" y="440779"/>
                  <a:pt x="53537" y="429976"/>
                  <a:pt x="63500" y="423334"/>
                </a:cubicBezTo>
                <a:cubicBezTo>
                  <a:pt x="95032" y="402312"/>
                  <a:pt x="56305" y="429330"/>
                  <a:pt x="88900" y="402167"/>
                </a:cubicBezTo>
                <a:cubicBezTo>
                  <a:pt x="92809" y="398910"/>
                  <a:pt x="97691" y="396957"/>
                  <a:pt x="101600" y="393700"/>
                </a:cubicBezTo>
                <a:cubicBezTo>
                  <a:pt x="106199" y="389867"/>
                  <a:pt x="109701" y="384833"/>
                  <a:pt x="114300" y="381000"/>
                </a:cubicBezTo>
                <a:cubicBezTo>
                  <a:pt x="118209" y="377743"/>
                  <a:pt x="123091" y="375791"/>
                  <a:pt x="127000" y="372534"/>
                </a:cubicBezTo>
                <a:cubicBezTo>
                  <a:pt x="131599" y="368701"/>
                  <a:pt x="134649" y="363048"/>
                  <a:pt x="139700" y="359834"/>
                </a:cubicBezTo>
                <a:cubicBezTo>
                  <a:pt x="159179" y="347438"/>
                  <a:pt x="189553" y="335728"/>
                  <a:pt x="211667" y="330200"/>
                </a:cubicBezTo>
                <a:cubicBezTo>
                  <a:pt x="222956" y="327378"/>
                  <a:pt x="234494" y="325414"/>
                  <a:pt x="245533" y="321734"/>
                </a:cubicBezTo>
                <a:cubicBezTo>
                  <a:pt x="266653" y="314694"/>
                  <a:pt x="268664" y="313302"/>
                  <a:pt x="287867" y="309034"/>
                </a:cubicBezTo>
                <a:cubicBezTo>
                  <a:pt x="294891" y="307473"/>
                  <a:pt x="302141" y="306868"/>
                  <a:pt x="309033" y="304800"/>
                </a:cubicBezTo>
                <a:cubicBezTo>
                  <a:pt x="316312" y="302616"/>
                  <a:pt x="323058" y="298931"/>
                  <a:pt x="330200" y="296334"/>
                </a:cubicBezTo>
                <a:cubicBezTo>
                  <a:pt x="356463" y="286784"/>
                  <a:pt x="351656" y="288656"/>
                  <a:pt x="376767" y="283634"/>
                </a:cubicBezTo>
                <a:lnTo>
                  <a:pt x="491067" y="292100"/>
                </a:lnTo>
                <a:lnTo>
                  <a:pt x="550333" y="296334"/>
                </a:lnTo>
                <a:cubicBezTo>
                  <a:pt x="594078" y="294923"/>
                  <a:pt x="637875" y="294670"/>
                  <a:pt x="681567" y="292100"/>
                </a:cubicBezTo>
                <a:cubicBezTo>
                  <a:pt x="686022" y="291838"/>
                  <a:pt x="689976" y="289093"/>
                  <a:pt x="694267" y="287867"/>
                </a:cubicBezTo>
                <a:cubicBezTo>
                  <a:pt x="699861" y="286269"/>
                  <a:pt x="705606" y="285232"/>
                  <a:pt x="711200" y="283634"/>
                </a:cubicBezTo>
                <a:cubicBezTo>
                  <a:pt x="715491" y="282408"/>
                  <a:pt x="719571" y="280482"/>
                  <a:pt x="723900" y="279400"/>
                </a:cubicBezTo>
                <a:cubicBezTo>
                  <a:pt x="730881" y="277655"/>
                  <a:pt x="738011" y="276578"/>
                  <a:pt x="745067" y="275167"/>
                </a:cubicBezTo>
                <a:cubicBezTo>
                  <a:pt x="754429" y="265805"/>
                  <a:pt x="758680" y="259893"/>
                  <a:pt x="770467" y="254000"/>
                </a:cubicBezTo>
                <a:cubicBezTo>
                  <a:pt x="774458" y="252004"/>
                  <a:pt x="778934" y="251178"/>
                  <a:pt x="783167" y="249767"/>
                </a:cubicBezTo>
                <a:cubicBezTo>
                  <a:pt x="787400" y="245534"/>
                  <a:pt x="792034" y="241666"/>
                  <a:pt x="795867" y="237067"/>
                </a:cubicBezTo>
                <a:cubicBezTo>
                  <a:pt x="799124" y="233158"/>
                  <a:pt x="800360" y="227545"/>
                  <a:pt x="804333" y="224367"/>
                </a:cubicBezTo>
                <a:cubicBezTo>
                  <a:pt x="807817" y="221579"/>
                  <a:pt x="812800" y="221545"/>
                  <a:pt x="817033" y="220134"/>
                </a:cubicBezTo>
                <a:cubicBezTo>
                  <a:pt x="821266" y="215901"/>
                  <a:pt x="825900" y="212033"/>
                  <a:pt x="829733" y="207434"/>
                </a:cubicBezTo>
                <a:cubicBezTo>
                  <a:pt x="832990" y="203525"/>
                  <a:pt x="834227" y="197912"/>
                  <a:pt x="838200" y="194734"/>
                </a:cubicBezTo>
                <a:cubicBezTo>
                  <a:pt x="841685" y="191946"/>
                  <a:pt x="846667" y="191911"/>
                  <a:pt x="850900" y="190500"/>
                </a:cubicBezTo>
                <a:cubicBezTo>
                  <a:pt x="855133" y="186267"/>
                  <a:pt x="859767" y="182399"/>
                  <a:pt x="863600" y="177800"/>
                </a:cubicBezTo>
                <a:cubicBezTo>
                  <a:pt x="866857" y="173891"/>
                  <a:pt x="868094" y="168278"/>
                  <a:pt x="872067" y="165100"/>
                </a:cubicBezTo>
                <a:cubicBezTo>
                  <a:pt x="875552" y="162312"/>
                  <a:pt x="880534" y="162278"/>
                  <a:pt x="884767" y="160867"/>
                </a:cubicBezTo>
                <a:lnTo>
                  <a:pt x="910167" y="143934"/>
                </a:lnTo>
                <a:cubicBezTo>
                  <a:pt x="914400" y="141112"/>
                  <a:pt x="918040" y="137076"/>
                  <a:pt x="922867" y="135467"/>
                </a:cubicBezTo>
                <a:cubicBezTo>
                  <a:pt x="977349" y="117306"/>
                  <a:pt x="921573" y="134731"/>
                  <a:pt x="969433" y="122767"/>
                </a:cubicBezTo>
                <a:cubicBezTo>
                  <a:pt x="973762" y="121685"/>
                  <a:pt x="977757" y="119409"/>
                  <a:pt x="982133" y="118534"/>
                </a:cubicBezTo>
                <a:cubicBezTo>
                  <a:pt x="991918" y="116577"/>
                  <a:pt x="1001889" y="115711"/>
                  <a:pt x="1011767" y="114300"/>
                </a:cubicBezTo>
                <a:cubicBezTo>
                  <a:pt x="1030111" y="115711"/>
                  <a:pt x="1048951" y="114072"/>
                  <a:pt x="1066800" y="118534"/>
                </a:cubicBezTo>
                <a:cubicBezTo>
                  <a:pt x="1072608" y="119986"/>
                  <a:pt x="1074519" y="127913"/>
                  <a:pt x="1079500" y="131234"/>
                </a:cubicBezTo>
                <a:cubicBezTo>
                  <a:pt x="1083213" y="133709"/>
                  <a:pt x="1087967" y="134056"/>
                  <a:pt x="1092200" y="135467"/>
                </a:cubicBezTo>
                <a:cubicBezTo>
                  <a:pt x="1096433" y="138289"/>
                  <a:pt x="1100136" y="142148"/>
                  <a:pt x="1104900" y="143934"/>
                </a:cubicBezTo>
                <a:cubicBezTo>
                  <a:pt x="1111637" y="146460"/>
                  <a:pt x="1119043" y="146606"/>
                  <a:pt x="1126067" y="148167"/>
                </a:cubicBezTo>
                <a:cubicBezTo>
                  <a:pt x="1130956" y="149253"/>
                  <a:pt x="1150039" y="153803"/>
                  <a:pt x="1155700" y="156634"/>
                </a:cubicBezTo>
                <a:cubicBezTo>
                  <a:pt x="1170672" y="164120"/>
                  <a:pt x="1167990" y="166563"/>
                  <a:pt x="1181100" y="177800"/>
                </a:cubicBezTo>
                <a:cubicBezTo>
                  <a:pt x="1197409" y="191779"/>
                  <a:pt x="1193992" y="189153"/>
                  <a:pt x="1210733" y="194734"/>
                </a:cubicBezTo>
                <a:cubicBezTo>
                  <a:pt x="1226255" y="193323"/>
                  <a:pt x="1242016" y="193557"/>
                  <a:pt x="1257300" y="190500"/>
                </a:cubicBezTo>
                <a:cubicBezTo>
                  <a:pt x="1263488" y="189262"/>
                  <a:pt x="1268433" y="184520"/>
                  <a:pt x="1274233" y="182034"/>
                </a:cubicBezTo>
                <a:cubicBezTo>
                  <a:pt x="1278335" y="180276"/>
                  <a:pt x="1282700" y="179211"/>
                  <a:pt x="1286933" y="177800"/>
                </a:cubicBezTo>
                <a:cubicBezTo>
                  <a:pt x="1292578" y="173567"/>
                  <a:pt x="1298125" y="169201"/>
                  <a:pt x="1303867" y="165100"/>
                </a:cubicBezTo>
                <a:cubicBezTo>
                  <a:pt x="1308007" y="162143"/>
                  <a:pt x="1312658" y="159891"/>
                  <a:pt x="1316567" y="156634"/>
                </a:cubicBezTo>
                <a:cubicBezTo>
                  <a:pt x="1321166" y="152801"/>
                  <a:pt x="1324668" y="147767"/>
                  <a:pt x="1329267" y="143934"/>
                </a:cubicBezTo>
                <a:cubicBezTo>
                  <a:pt x="1333176" y="140677"/>
                  <a:pt x="1338164" y="138847"/>
                  <a:pt x="1341967" y="135467"/>
                </a:cubicBezTo>
                <a:cubicBezTo>
                  <a:pt x="1385464" y="96803"/>
                  <a:pt x="1351244" y="120816"/>
                  <a:pt x="1380067" y="101600"/>
                </a:cubicBezTo>
                <a:cubicBezTo>
                  <a:pt x="1394177" y="80433"/>
                  <a:pt x="1384299" y="91723"/>
                  <a:pt x="1413933" y="71967"/>
                </a:cubicBezTo>
                <a:lnTo>
                  <a:pt x="1426633" y="63500"/>
                </a:lnTo>
                <a:cubicBezTo>
                  <a:pt x="1438086" y="55865"/>
                  <a:pt x="1442842" y="51937"/>
                  <a:pt x="1456267" y="46567"/>
                </a:cubicBezTo>
                <a:cubicBezTo>
                  <a:pt x="1464553" y="43252"/>
                  <a:pt x="1473200" y="40922"/>
                  <a:pt x="1481667" y="38100"/>
                </a:cubicBezTo>
                <a:lnTo>
                  <a:pt x="1494367" y="33867"/>
                </a:lnTo>
                <a:cubicBezTo>
                  <a:pt x="1526328" y="9896"/>
                  <a:pt x="1494351" y="29638"/>
                  <a:pt x="1540933" y="16934"/>
                </a:cubicBezTo>
                <a:cubicBezTo>
                  <a:pt x="1550023" y="14455"/>
                  <a:pt x="1562608" y="5306"/>
                  <a:pt x="1570567" y="0"/>
                </a:cubicBezTo>
                <a:cubicBezTo>
                  <a:pt x="1608931" y="1668"/>
                  <a:pt x="1653744" y="-330"/>
                  <a:pt x="1693333" y="8467"/>
                </a:cubicBezTo>
                <a:cubicBezTo>
                  <a:pt x="1697689" y="9435"/>
                  <a:pt x="1701800" y="11289"/>
                  <a:pt x="1706033" y="12700"/>
                </a:cubicBezTo>
                <a:cubicBezTo>
                  <a:pt x="1710266" y="15522"/>
                  <a:pt x="1714182" y="18892"/>
                  <a:pt x="1718733" y="21167"/>
                </a:cubicBezTo>
                <a:cubicBezTo>
                  <a:pt x="1753787" y="38694"/>
                  <a:pt x="1707736" y="9601"/>
                  <a:pt x="1744133" y="33867"/>
                </a:cubicBezTo>
                <a:lnTo>
                  <a:pt x="1761067" y="59267"/>
                </a:lnTo>
                <a:cubicBezTo>
                  <a:pt x="1763889" y="63500"/>
                  <a:pt x="1765300" y="69145"/>
                  <a:pt x="1769533" y="71967"/>
                </a:cubicBezTo>
                <a:cubicBezTo>
                  <a:pt x="1782020" y="80292"/>
                  <a:pt x="1784747" y="80911"/>
                  <a:pt x="1794933" y="93134"/>
                </a:cubicBezTo>
                <a:cubicBezTo>
                  <a:pt x="1798190" y="97043"/>
                  <a:pt x="1799802" y="102236"/>
                  <a:pt x="1803400" y="105834"/>
                </a:cubicBezTo>
                <a:cubicBezTo>
                  <a:pt x="1806998" y="109431"/>
                  <a:pt x="1811634" y="111864"/>
                  <a:pt x="1816100" y="114300"/>
                </a:cubicBezTo>
                <a:cubicBezTo>
                  <a:pt x="1845850" y="130527"/>
                  <a:pt x="1840860" y="128198"/>
                  <a:pt x="1862667" y="135467"/>
                </a:cubicBezTo>
                <a:cubicBezTo>
                  <a:pt x="1886927" y="171860"/>
                  <a:pt x="1854624" y="129034"/>
                  <a:pt x="1883833" y="152400"/>
                </a:cubicBezTo>
                <a:cubicBezTo>
                  <a:pt x="1922646" y="183449"/>
                  <a:pt x="1860543" y="148162"/>
                  <a:pt x="1905000" y="173567"/>
                </a:cubicBezTo>
                <a:cubicBezTo>
                  <a:pt x="1926908" y="186086"/>
                  <a:pt x="1917411" y="179845"/>
                  <a:pt x="1943100" y="186267"/>
                </a:cubicBezTo>
                <a:cubicBezTo>
                  <a:pt x="1967273" y="192310"/>
                  <a:pt x="1943709" y="189457"/>
                  <a:pt x="1972733" y="194734"/>
                </a:cubicBezTo>
                <a:cubicBezTo>
                  <a:pt x="1982550" y="196519"/>
                  <a:pt x="1992489" y="197556"/>
                  <a:pt x="2002367" y="198967"/>
                </a:cubicBezTo>
                <a:cubicBezTo>
                  <a:pt x="2022122" y="197556"/>
                  <a:pt x="2042046" y="197672"/>
                  <a:pt x="2061633" y="194734"/>
                </a:cubicBezTo>
                <a:cubicBezTo>
                  <a:pt x="2070459" y="193410"/>
                  <a:pt x="2078282" y="188017"/>
                  <a:pt x="2087033" y="186267"/>
                </a:cubicBezTo>
                <a:cubicBezTo>
                  <a:pt x="2094089" y="184856"/>
                  <a:pt x="2101189" y="183652"/>
                  <a:pt x="2108200" y="182034"/>
                </a:cubicBezTo>
                <a:cubicBezTo>
                  <a:pt x="2119538" y="179417"/>
                  <a:pt x="2130778" y="176389"/>
                  <a:pt x="2142067" y="173567"/>
                </a:cubicBezTo>
                <a:lnTo>
                  <a:pt x="2159000" y="169334"/>
                </a:lnTo>
                <a:cubicBezTo>
                  <a:pt x="2165692" y="170077"/>
                  <a:pt x="2211324" y="174447"/>
                  <a:pt x="2222500" y="177800"/>
                </a:cubicBezTo>
                <a:cubicBezTo>
                  <a:pt x="2228544" y="179613"/>
                  <a:pt x="2233446" y="184271"/>
                  <a:pt x="2239433" y="186267"/>
                </a:cubicBezTo>
                <a:cubicBezTo>
                  <a:pt x="2246259" y="188542"/>
                  <a:pt x="2253576" y="188939"/>
                  <a:pt x="2260600" y="190500"/>
                </a:cubicBezTo>
                <a:cubicBezTo>
                  <a:pt x="2266280" y="191762"/>
                  <a:pt x="2271939" y="193136"/>
                  <a:pt x="2277533" y="194734"/>
                </a:cubicBezTo>
                <a:cubicBezTo>
                  <a:pt x="2281824" y="195960"/>
                  <a:pt x="2285877" y="197999"/>
                  <a:pt x="2290233" y="198967"/>
                </a:cubicBezTo>
                <a:cubicBezTo>
                  <a:pt x="2298612" y="200829"/>
                  <a:pt x="2307240" y="201402"/>
                  <a:pt x="2315633" y="203200"/>
                </a:cubicBezTo>
                <a:cubicBezTo>
                  <a:pt x="2327011" y="205638"/>
                  <a:pt x="2349500" y="211667"/>
                  <a:pt x="2349500" y="211667"/>
                </a:cubicBezTo>
                <a:cubicBezTo>
                  <a:pt x="2400685" y="237261"/>
                  <a:pt x="2337237" y="204660"/>
                  <a:pt x="2379133" y="228600"/>
                </a:cubicBezTo>
                <a:cubicBezTo>
                  <a:pt x="2384612" y="231731"/>
                  <a:pt x="2390932" y="233399"/>
                  <a:pt x="2396067" y="237067"/>
                </a:cubicBezTo>
                <a:cubicBezTo>
                  <a:pt x="2400939" y="240547"/>
                  <a:pt x="2403895" y="246287"/>
                  <a:pt x="2408767" y="249767"/>
                </a:cubicBezTo>
                <a:cubicBezTo>
                  <a:pt x="2413902" y="253435"/>
                  <a:pt x="2420221" y="255103"/>
                  <a:pt x="2425700" y="258234"/>
                </a:cubicBezTo>
                <a:cubicBezTo>
                  <a:pt x="2430117" y="260758"/>
                  <a:pt x="2433724" y="264696"/>
                  <a:pt x="2438400" y="266700"/>
                </a:cubicBezTo>
                <a:cubicBezTo>
                  <a:pt x="2443748" y="268992"/>
                  <a:pt x="2449739" y="269336"/>
                  <a:pt x="2455333" y="270934"/>
                </a:cubicBezTo>
                <a:cubicBezTo>
                  <a:pt x="2459624" y="272160"/>
                  <a:pt x="2463931" y="273409"/>
                  <a:pt x="2468033" y="275167"/>
                </a:cubicBezTo>
                <a:cubicBezTo>
                  <a:pt x="2473834" y="277653"/>
                  <a:pt x="2479450" y="280569"/>
                  <a:pt x="2484967" y="283634"/>
                </a:cubicBezTo>
                <a:cubicBezTo>
                  <a:pt x="2492159" y="287630"/>
                  <a:pt x="2498614" y="292992"/>
                  <a:pt x="2506133" y="296334"/>
                </a:cubicBezTo>
                <a:cubicBezTo>
                  <a:pt x="2511450" y="298697"/>
                  <a:pt x="2517422" y="299156"/>
                  <a:pt x="2523067" y="300567"/>
                </a:cubicBezTo>
                <a:cubicBezTo>
                  <a:pt x="2534356" y="306211"/>
                  <a:pt x="2546432" y="310499"/>
                  <a:pt x="2556933" y="317500"/>
                </a:cubicBezTo>
                <a:cubicBezTo>
                  <a:pt x="2567102" y="324280"/>
                  <a:pt x="2570282" y="328009"/>
                  <a:pt x="2582333" y="330200"/>
                </a:cubicBezTo>
                <a:cubicBezTo>
                  <a:pt x="2616236" y="336364"/>
                  <a:pt x="2667622" y="337140"/>
                  <a:pt x="2696633" y="338667"/>
                </a:cubicBezTo>
                <a:cubicBezTo>
                  <a:pt x="2705100" y="340078"/>
                  <a:pt x="2713890" y="340186"/>
                  <a:pt x="2722033" y="342900"/>
                </a:cubicBezTo>
                <a:cubicBezTo>
                  <a:pt x="2751294" y="352654"/>
                  <a:pt x="2718637" y="350801"/>
                  <a:pt x="2747433" y="355600"/>
                </a:cubicBezTo>
                <a:cubicBezTo>
                  <a:pt x="2784109" y="361713"/>
                  <a:pt x="2779616" y="357108"/>
                  <a:pt x="2810933" y="364067"/>
                </a:cubicBezTo>
                <a:cubicBezTo>
                  <a:pt x="2815289" y="365035"/>
                  <a:pt x="2819400" y="366889"/>
                  <a:pt x="2823633" y="368300"/>
                </a:cubicBezTo>
                <a:cubicBezTo>
                  <a:pt x="2852746" y="387709"/>
                  <a:pt x="2839379" y="382016"/>
                  <a:pt x="2861733" y="389467"/>
                </a:cubicBezTo>
                <a:cubicBezTo>
                  <a:pt x="2865966" y="392289"/>
                  <a:pt x="2870630" y="394554"/>
                  <a:pt x="2874433" y="397934"/>
                </a:cubicBezTo>
                <a:cubicBezTo>
                  <a:pt x="2895323" y="416503"/>
                  <a:pt x="2893315" y="421124"/>
                  <a:pt x="2912533" y="431800"/>
                </a:cubicBezTo>
                <a:cubicBezTo>
                  <a:pt x="2942458" y="448425"/>
                  <a:pt x="2929167" y="441391"/>
                  <a:pt x="2954867" y="448734"/>
                </a:cubicBezTo>
                <a:cubicBezTo>
                  <a:pt x="2959158" y="449960"/>
                  <a:pt x="2963177" y="452169"/>
                  <a:pt x="2967567" y="452967"/>
                </a:cubicBezTo>
                <a:cubicBezTo>
                  <a:pt x="2991453" y="457310"/>
                  <a:pt x="3035757" y="459841"/>
                  <a:pt x="3056467" y="461434"/>
                </a:cubicBezTo>
                <a:cubicBezTo>
                  <a:pt x="3148519" y="457050"/>
                  <a:pt x="3158637" y="483734"/>
                  <a:pt x="3141133" y="448734"/>
                </a:cubicBezTo>
              </a:path>
            </a:pathLst>
          </a:custGeom>
          <a:noFill/>
          <a:ln w="9525">
            <a:solidFill>
              <a:srgbClr val="E679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16426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Wavelength components probe the cells horizontally,</a:t>
            </a:r>
            <a:br>
              <a:rPr lang="en-US" dirty="0" smtClean="0"/>
            </a:br>
            <a:r>
              <a:rPr lang="en-US" dirty="0" smtClean="0"/>
              <a:t>while consecutive pulses probe them vertically</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35</a:t>
            </a:fld>
            <a:endParaRPr lang="en-US" dirty="0"/>
          </a:p>
        </p:txBody>
      </p:sp>
      <p:pic>
        <p:nvPicPr>
          <p:cNvPr id="5" name="OTII_recording.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r="925"/>
          <a:stretch/>
        </p:blipFill>
        <p:spPr>
          <a:xfrm>
            <a:off x="963499" y="1905000"/>
            <a:ext cx="7153367" cy="4418012"/>
          </a:xfrm>
          <a:prstGeom prst="rect">
            <a:avLst/>
          </a:prstGeom>
        </p:spPr>
      </p:pic>
    </p:spTree>
    <p:extLst>
      <p:ext uri="{BB962C8B-B14F-4D97-AF65-F5344CB8AC3E}">
        <p14:creationId xmlns:p14="http://schemas.microsoft.com/office/powerpoint/2010/main" val="384217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7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FF1100"/>
                </a:solidFill>
              </a:rPr>
              <a:t>Intensity image </a:t>
            </a:r>
            <a:r>
              <a:rPr lang="en-US" dirty="0" smtClean="0"/>
              <a:t>corresponds to </a:t>
            </a:r>
            <a:r>
              <a:rPr lang="en-US" i="1" dirty="0" smtClean="0"/>
              <a:t>cell scattering</a:t>
            </a:r>
            <a:r>
              <a:rPr lang="en-US" dirty="0" smtClean="0"/>
              <a:t>; </a:t>
            </a:r>
            <a:br>
              <a:rPr lang="en-US" dirty="0" smtClean="0"/>
            </a:br>
            <a:r>
              <a:rPr lang="en-US" dirty="0" smtClean="0">
                <a:solidFill>
                  <a:srgbClr val="0000BE"/>
                </a:solidFill>
              </a:rPr>
              <a:t>phase image </a:t>
            </a:r>
            <a:r>
              <a:rPr lang="en-US" dirty="0" smtClean="0"/>
              <a:t>corresponds to </a:t>
            </a:r>
            <a:r>
              <a:rPr lang="en-US" i="1" dirty="0" smtClean="0"/>
              <a:t>optical path difference</a:t>
            </a:r>
            <a:endParaRPr lang="en-US" i="1"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36</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917526"/>
            <a:ext cx="8646090" cy="4310456"/>
          </a:xfrm>
          <a:prstGeom prst="rect">
            <a:avLst/>
          </a:prstGeom>
        </p:spPr>
      </p:pic>
      <p:grpSp>
        <p:nvGrpSpPr>
          <p:cNvPr id="41" name="Group 40"/>
          <p:cNvGrpSpPr/>
          <p:nvPr/>
        </p:nvGrpSpPr>
        <p:grpSpPr>
          <a:xfrm>
            <a:off x="6127646" y="3039661"/>
            <a:ext cx="2101954" cy="2922760"/>
            <a:chOff x="6127646" y="3039661"/>
            <a:chExt cx="2101954" cy="2922760"/>
          </a:xfrm>
        </p:grpSpPr>
        <p:sp>
          <p:nvSpPr>
            <p:cNvPr id="5" name="TextBox 4"/>
            <p:cNvSpPr txBox="1"/>
            <p:nvPr/>
          </p:nvSpPr>
          <p:spPr>
            <a:xfrm>
              <a:off x="6781800" y="3039661"/>
              <a:ext cx="1131056" cy="369332"/>
            </a:xfrm>
            <a:prstGeom prst="rect">
              <a:avLst/>
            </a:prstGeom>
            <a:solidFill>
              <a:srgbClr val="FFFF00"/>
            </a:solidFill>
          </p:spPr>
          <p:txBody>
            <a:bodyPr wrap="square" rtlCol="0">
              <a:spAutoFit/>
            </a:bodyPr>
            <a:lstStyle/>
            <a:p>
              <a:pPr algn="ctr"/>
              <a:r>
                <a:rPr lang="en-US" b="1" i="1" dirty="0" smtClean="0">
                  <a:solidFill>
                    <a:schemeClr val="accent6">
                      <a:lumMod val="75000"/>
                    </a:schemeClr>
                  </a:solidFill>
                </a:rPr>
                <a:t>Diameter</a:t>
              </a:r>
              <a:endParaRPr lang="en-US" b="1" i="1" dirty="0">
                <a:solidFill>
                  <a:schemeClr val="accent6">
                    <a:lumMod val="75000"/>
                  </a:schemeClr>
                </a:solidFill>
              </a:endParaRPr>
            </a:p>
          </p:txBody>
        </p:sp>
        <p:cxnSp>
          <p:nvCxnSpPr>
            <p:cNvPr id="10" name="Straight Connector 9"/>
            <p:cNvCxnSpPr/>
            <p:nvPr/>
          </p:nvCxnSpPr>
          <p:spPr>
            <a:xfrm>
              <a:off x="6280296" y="3621453"/>
              <a:ext cx="1524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280296" y="3748801"/>
              <a:ext cx="1524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6280296" y="3537946"/>
              <a:ext cx="152400" cy="0"/>
            </a:xfrm>
            <a:prstGeom prst="line">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V="1">
              <a:off x="6280296" y="3831264"/>
              <a:ext cx="152400" cy="0"/>
            </a:xfrm>
            <a:prstGeom prst="line">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477000" y="3408993"/>
              <a:ext cx="501041" cy="203722"/>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553200" y="4151346"/>
              <a:ext cx="1676400" cy="369332"/>
            </a:xfrm>
            <a:prstGeom prst="rect">
              <a:avLst/>
            </a:prstGeom>
            <a:solidFill>
              <a:srgbClr val="FFFF00"/>
            </a:solidFill>
          </p:spPr>
          <p:txBody>
            <a:bodyPr wrap="square" rtlCol="0">
              <a:spAutoFit/>
            </a:bodyPr>
            <a:lstStyle/>
            <a:p>
              <a:pPr algn="ctr"/>
              <a:r>
                <a:rPr lang="en-US" b="1" i="1" dirty="0" smtClean="0">
                  <a:solidFill>
                    <a:schemeClr val="accent6">
                      <a:lumMod val="75000"/>
                    </a:schemeClr>
                  </a:solidFill>
                </a:rPr>
                <a:t>Total Scattering</a:t>
              </a:r>
              <a:endParaRPr lang="en-US" b="1" i="1" dirty="0">
                <a:solidFill>
                  <a:schemeClr val="accent6">
                    <a:lumMod val="75000"/>
                  </a:schemeClr>
                </a:solidFill>
              </a:endParaRPr>
            </a:p>
          </p:txBody>
        </p:sp>
        <p:cxnSp>
          <p:nvCxnSpPr>
            <p:cNvPr id="24" name="Straight Arrow Connector 23"/>
            <p:cNvCxnSpPr/>
            <p:nvPr/>
          </p:nvCxnSpPr>
          <p:spPr>
            <a:xfrm flipH="1">
              <a:off x="6280759" y="4520678"/>
              <a:ext cx="501041" cy="203722"/>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6127646" y="4705813"/>
              <a:ext cx="170006" cy="214661"/>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130426" y="5785016"/>
              <a:ext cx="154551" cy="177405"/>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477000" y="5183609"/>
              <a:ext cx="1752600" cy="369332"/>
            </a:xfrm>
            <a:prstGeom prst="rect">
              <a:avLst/>
            </a:prstGeom>
            <a:solidFill>
              <a:srgbClr val="FFFF00"/>
            </a:solidFill>
          </p:spPr>
          <p:txBody>
            <a:bodyPr wrap="square" rtlCol="0">
              <a:spAutoFit/>
            </a:bodyPr>
            <a:lstStyle/>
            <a:p>
              <a:pPr algn="ctr"/>
              <a:r>
                <a:rPr lang="en-US" b="1" i="1" dirty="0" smtClean="0">
                  <a:solidFill>
                    <a:schemeClr val="accent6">
                      <a:lumMod val="75000"/>
                    </a:schemeClr>
                  </a:solidFill>
                </a:rPr>
                <a:t>Refractive Index</a:t>
              </a:r>
              <a:endParaRPr lang="en-US" b="1" i="1" dirty="0">
                <a:solidFill>
                  <a:schemeClr val="accent6">
                    <a:lumMod val="75000"/>
                  </a:schemeClr>
                </a:solidFill>
              </a:endParaRPr>
            </a:p>
          </p:txBody>
        </p:sp>
        <p:cxnSp>
          <p:nvCxnSpPr>
            <p:cNvPr id="28" name="Straight Arrow Connector 27"/>
            <p:cNvCxnSpPr/>
            <p:nvPr/>
          </p:nvCxnSpPr>
          <p:spPr>
            <a:xfrm flipH="1">
              <a:off x="6280759" y="5552941"/>
              <a:ext cx="501041" cy="203722"/>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238348" y="2436361"/>
            <a:ext cx="762000" cy="430887"/>
            <a:chOff x="245804" y="2443931"/>
            <a:chExt cx="838200" cy="430887"/>
          </a:xfrm>
        </p:grpSpPr>
        <p:cxnSp>
          <p:nvCxnSpPr>
            <p:cNvPr id="30" name="Straight Arrow Connector 29"/>
            <p:cNvCxnSpPr/>
            <p:nvPr/>
          </p:nvCxnSpPr>
          <p:spPr>
            <a:xfrm>
              <a:off x="368699" y="2867458"/>
              <a:ext cx="640080" cy="0"/>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245804" y="2443931"/>
              <a:ext cx="838200" cy="430887"/>
            </a:xfrm>
            <a:prstGeom prst="rect">
              <a:avLst/>
            </a:prstGeom>
            <a:noFill/>
          </p:spPr>
          <p:txBody>
            <a:bodyPr wrap="square" rtlCol="0">
              <a:spAutoFit/>
            </a:bodyPr>
            <a:lstStyle/>
            <a:p>
              <a:pPr algn="ctr"/>
              <a:r>
                <a:rPr lang="en-US" sz="1100" b="1" dirty="0" smtClean="0">
                  <a:solidFill>
                    <a:schemeClr val="bg1"/>
                  </a:solidFill>
                </a:rPr>
                <a:t>Flow Direction</a:t>
              </a:r>
              <a:endParaRPr lang="en-US" sz="1100" b="1" dirty="0">
                <a:solidFill>
                  <a:schemeClr val="bg1"/>
                </a:solidFill>
              </a:endParaRPr>
            </a:p>
          </p:txBody>
        </p:sp>
      </p:grpSp>
      <p:grpSp>
        <p:nvGrpSpPr>
          <p:cNvPr id="32" name="Group 31"/>
          <p:cNvGrpSpPr/>
          <p:nvPr/>
        </p:nvGrpSpPr>
        <p:grpSpPr>
          <a:xfrm>
            <a:off x="238348" y="3483936"/>
            <a:ext cx="762000" cy="430887"/>
            <a:chOff x="245804" y="2443931"/>
            <a:chExt cx="838200" cy="430887"/>
          </a:xfrm>
        </p:grpSpPr>
        <p:cxnSp>
          <p:nvCxnSpPr>
            <p:cNvPr id="33" name="Straight Arrow Connector 32"/>
            <p:cNvCxnSpPr/>
            <p:nvPr/>
          </p:nvCxnSpPr>
          <p:spPr>
            <a:xfrm>
              <a:off x="368699" y="2867458"/>
              <a:ext cx="640080" cy="0"/>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45804" y="2443931"/>
              <a:ext cx="838200" cy="430887"/>
            </a:xfrm>
            <a:prstGeom prst="rect">
              <a:avLst/>
            </a:prstGeom>
            <a:noFill/>
          </p:spPr>
          <p:txBody>
            <a:bodyPr wrap="square" rtlCol="0">
              <a:spAutoFit/>
            </a:bodyPr>
            <a:lstStyle/>
            <a:p>
              <a:pPr algn="ctr"/>
              <a:r>
                <a:rPr lang="en-US" sz="1100" b="1" dirty="0" smtClean="0">
                  <a:solidFill>
                    <a:schemeClr val="bg1"/>
                  </a:solidFill>
                </a:rPr>
                <a:t>Flow Direction</a:t>
              </a:r>
              <a:endParaRPr lang="en-US" sz="1100" b="1" dirty="0">
                <a:solidFill>
                  <a:schemeClr val="bg1"/>
                </a:solidFill>
              </a:endParaRPr>
            </a:p>
          </p:txBody>
        </p:sp>
      </p:grpSp>
      <p:grpSp>
        <p:nvGrpSpPr>
          <p:cNvPr id="35" name="Group 34"/>
          <p:cNvGrpSpPr/>
          <p:nvPr/>
        </p:nvGrpSpPr>
        <p:grpSpPr>
          <a:xfrm>
            <a:off x="238348" y="4529201"/>
            <a:ext cx="762000" cy="430887"/>
            <a:chOff x="245804" y="2443931"/>
            <a:chExt cx="838200" cy="430887"/>
          </a:xfrm>
        </p:grpSpPr>
        <p:cxnSp>
          <p:nvCxnSpPr>
            <p:cNvPr id="36" name="Straight Arrow Connector 35"/>
            <p:cNvCxnSpPr/>
            <p:nvPr/>
          </p:nvCxnSpPr>
          <p:spPr>
            <a:xfrm>
              <a:off x="368699" y="2867458"/>
              <a:ext cx="640080" cy="0"/>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245804" y="2443931"/>
              <a:ext cx="838200" cy="430887"/>
            </a:xfrm>
            <a:prstGeom prst="rect">
              <a:avLst/>
            </a:prstGeom>
            <a:noFill/>
          </p:spPr>
          <p:txBody>
            <a:bodyPr wrap="square" rtlCol="0">
              <a:spAutoFit/>
            </a:bodyPr>
            <a:lstStyle/>
            <a:p>
              <a:pPr algn="ctr"/>
              <a:r>
                <a:rPr lang="en-US" sz="1100" b="1" dirty="0" smtClean="0">
                  <a:solidFill>
                    <a:schemeClr val="bg1"/>
                  </a:solidFill>
                </a:rPr>
                <a:t>Flow Direction</a:t>
              </a:r>
              <a:endParaRPr lang="en-US" sz="1100" b="1" dirty="0">
                <a:solidFill>
                  <a:schemeClr val="bg1"/>
                </a:solidFill>
              </a:endParaRPr>
            </a:p>
          </p:txBody>
        </p:sp>
      </p:grpSp>
      <p:grpSp>
        <p:nvGrpSpPr>
          <p:cNvPr id="38" name="Group 37"/>
          <p:cNvGrpSpPr/>
          <p:nvPr/>
        </p:nvGrpSpPr>
        <p:grpSpPr>
          <a:xfrm>
            <a:off x="238348" y="5588913"/>
            <a:ext cx="762000" cy="430887"/>
            <a:chOff x="245804" y="2443931"/>
            <a:chExt cx="838200" cy="430887"/>
          </a:xfrm>
        </p:grpSpPr>
        <p:cxnSp>
          <p:nvCxnSpPr>
            <p:cNvPr id="39" name="Straight Arrow Connector 38"/>
            <p:cNvCxnSpPr/>
            <p:nvPr/>
          </p:nvCxnSpPr>
          <p:spPr>
            <a:xfrm>
              <a:off x="368699" y="2867458"/>
              <a:ext cx="640080" cy="0"/>
            </a:xfrm>
            <a:prstGeom prst="straightConnector1">
              <a:avLst/>
            </a:prstGeom>
            <a:ln>
              <a:solidFill>
                <a:schemeClr val="bg1"/>
              </a:solidFill>
              <a:tailEnd type="arrow"/>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45804" y="2443931"/>
              <a:ext cx="838200" cy="430887"/>
            </a:xfrm>
            <a:prstGeom prst="rect">
              <a:avLst/>
            </a:prstGeom>
            <a:noFill/>
          </p:spPr>
          <p:txBody>
            <a:bodyPr wrap="square" rtlCol="0">
              <a:spAutoFit/>
            </a:bodyPr>
            <a:lstStyle/>
            <a:p>
              <a:pPr algn="ctr"/>
              <a:r>
                <a:rPr lang="en-US" sz="1100" b="1" dirty="0" smtClean="0">
                  <a:solidFill>
                    <a:schemeClr val="bg1"/>
                  </a:solidFill>
                </a:rPr>
                <a:t>Flow Direction</a:t>
              </a:r>
              <a:endParaRPr lang="en-US" sz="1100" b="1" dirty="0">
                <a:solidFill>
                  <a:schemeClr val="bg1"/>
                </a:solidFill>
              </a:endParaRPr>
            </a:p>
          </p:txBody>
        </p:sp>
      </p:grpSp>
      <p:grpSp>
        <p:nvGrpSpPr>
          <p:cNvPr id="12" name="Group 11"/>
          <p:cNvGrpSpPr/>
          <p:nvPr/>
        </p:nvGrpSpPr>
        <p:grpSpPr>
          <a:xfrm>
            <a:off x="7347339" y="2590800"/>
            <a:ext cx="641959" cy="263248"/>
            <a:chOff x="7372172" y="2594569"/>
            <a:chExt cx="641959" cy="263248"/>
          </a:xfrm>
        </p:grpSpPr>
        <p:cxnSp>
          <p:nvCxnSpPr>
            <p:cNvPr id="43" name="Straight Connector 42"/>
            <p:cNvCxnSpPr/>
            <p:nvPr/>
          </p:nvCxnSpPr>
          <p:spPr>
            <a:xfrm rot="16200000" flipV="1">
              <a:off x="7693151" y="2556065"/>
              <a:ext cx="0" cy="603504"/>
            </a:xfrm>
            <a:prstGeom prst="line">
              <a:avLst/>
            </a:prstGeom>
            <a:ln w="28575">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7372172" y="2594569"/>
              <a:ext cx="641959" cy="261610"/>
            </a:xfrm>
            <a:prstGeom prst="rect">
              <a:avLst/>
            </a:prstGeom>
            <a:noFill/>
          </p:spPr>
          <p:txBody>
            <a:bodyPr wrap="square" rtlCol="0">
              <a:spAutoFit/>
            </a:bodyPr>
            <a:lstStyle/>
            <a:p>
              <a:pPr algn="ctr"/>
              <a:r>
                <a:rPr lang="en-US" sz="1100" b="1" dirty="0" smtClean="0">
                  <a:solidFill>
                    <a:schemeClr val="bg1"/>
                  </a:solidFill>
                </a:rPr>
                <a:t>100 </a:t>
              </a:r>
              <a:r>
                <a:rPr lang="el-GR" sz="1100" b="1" dirty="0" smtClean="0">
                  <a:solidFill>
                    <a:schemeClr val="bg1"/>
                  </a:solidFill>
                  <a:latin typeface="Calibri" panose="020F0502020204030204" pitchFamily="34" charset="0"/>
                </a:rPr>
                <a:t>μ</a:t>
              </a:r>
              <a:r>
                <a:rPr lang="en-US" sz="1100" b="1" dirty="0" smtClean="0">
                  <a:solidFill>
                    <a:schemeClr val="bg1"/>
                  </a:solidFill>
                  <a:latin typeface="Calibri" panose="020F0502020204030204" pitchFamily="34" charset="0"/>
                </a:rPr>
                <a:t>m</a:t>
              </a:r>
              <a:endParaRPr lang="en-US" sz="1100" b="1" dirty="0">
                <a:solidFill>
                  <a:schemeClr val="bg1"/>
                </a:solidFill>
              </a:endParaRPr>
            </a:p>
          </p:txBody>
        </p:sp>
      </p:grpSp>
      <p:grpSp>
        <p:nvGrpSpPr>
          <p:cNvPr id="44" name="Group 43"/>
          <p:cNvGrpSpPr/>
          <p:nvPr/>
        </p:nvGrpSpPr>
        <p:grpSpPr>
          <a:xfrm>
            <a:off x="7347339" y="4690414"/>
            <a:ext cx="641959" cy="263248"/>
            <a:chOff x="7372172" y="2594569"/>
            <a:chExt cx="641959" cy="263248"/>
          </a:xfrm>
        </p:grpSpPr>
        <p:cxnSp>
          <p:nvCxnSpPr>
            <p:cNvPr id="45" name="Straight Connector 44"/>
            <p:cNvCxnSpPr/>
            <p:nvPr/>
          </p:nvCxnSpPr>
          <p:spPr>
            <a:xfrm rot="16200000" flipV="1">
              <a:off x="7693151" y="2556065"/>
              <a:ext cx="0" cy="603504"/>
            </a:xfrm>
            <a:prstGeom prst="line">
              <a:avLst/>
            </a:prstGeom>
            <a:ln w="28575">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7372172" y="2594569"/>
              <a:ext cx="641959" cy="261610"/>
            </a:xfrm>
            <a:prstGeom prst="rect">
              <a:avLst/>
            </a:prstGeom>
            <a:noFill/>
          </p:spPr>
          <p:txBody>
            <a:bodyPr wrap="square" rtlCol="0">
              <a:spAutoFit/>
            </a:bodyPr>
            <a:lstStyle/>
            <a:p>
              <a:pPr algn="ctr"/>
              <a:r>
                <a:rPr lang="en-US" sz="1100" b="1" dirty="0" smtClean="0">
                  <a:solidFill>
                    <a:schemeClr val="bg1"/>
                  </a:solidFill>
                </a:rPr>
                <a:t>100 </a:t>
              </a:r>
              <a:r>
                <a:rPr lang="el-GR" sz="1100" b="1" dirty="0" smtClean="0">
                  <a:solidFill>
                    <a:schemeClr val="bg1"/>
                  </a:solidFill>
                  <a:latin typeface="Calibri" panose="020F0502020204030204" pitchFamily="34" charset="0"/>
                </a:rPr>
                <a:t>μ</a:t>
              </a:r>
              <a:r>
                <a:rPr lang="en-US" sz="1100" b="1" dirty="0" smtClean="0">
                  <a:solidFill>
                    <a:schemeClr val="bg1"/>
                  </a:solidFill>
                  <a:latin typeface="Calibri" panose="020F0502020204030204" pitchFamily="34" charset="0"/>
                </a:rPr>
                <a:t>m</a:t>
              </a:r>
              <a:endParaRPr lang="en-US" sz="1100" b="1" dirty="0">
                <a:solidFill>
                  <a:schemeClr val="bg1"/>
                </a:solidFill>
              </a:endParaRPr>
            </a:p>
          </p:txBody>
        </p:sp>
      </p:grpSp>
      <p:grpSp>
        <p:nvGrpSpPr>
          <p:cNvPr id="47" name="Group 46"/>
          <p:cNvGrpSpPr/>
          <p:nvPr/>
        </p:nvGrpSpPr>
        <p:grpSpPr>
          <a:xfrm>
            <a:off x="7347339" y="3640607"/>
            <a:ext cx="641959" cy="263248"/>
            <a:chOff x="7372172" y="2594569"/>
            <a:chExt cx="641959" cy="263248"/>
          </a:xfrm>
        </p:grpSpPr>
        <p:cxnSp>
          <p:nvCxnSpPr>
            <p:cNvPr id="48" name="Straight Connector 47"/>
            <p:cNvCxnSpPr/>
            <p:nvPr/>
          </p:nvCxnSpPr>
          <p:spPr>
            <a:xfrm rot="16200000" flipV="1">
              <a:off x="7693151" y="2556065"/>
              <a:ext cx="0" cy="603504"/>
            </a:xfrm>
            <a:prstGeom prst="line">
              <a:avLst/>
            </a:prstGeom>
            <a:ln w="28575">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7372172" y="2594569"/>
              <a:ext cx="641959" cy="261610"/>
            </a:xfrm>
            <a:prstGeom prst="rect">
              <a:avLst/>
            </a:prstGeom>
            <a:noFill/>
          </p:spPr>
          <p:txBody>
            <a:bodyPr wrap="square" rtlCol="0">
              <a:spAutoFit/>
            </a:bodyPr>
            <a:lstStyle/>
            <a:p>
              <a:pPr algn="ctr"/>
              <a:r>
                <a:rPr lang="en-US" sz="1100" b="1" dirty="0" smtClean="0">
                  <a:solidFill>
                    <a:schemeClr val="bg1"/>
                  </a:solidFill>
                </a:rPr>
                <a:t>100 </a:t>
              </a:r>
              <a:r>
                <a:rPr lang="el-GR" sz="1100" b="1" dirty="0" smtClean="0">
                  <a:solidFill>
                    <a:schemeClr val="bg1"/>
                  </a:solidFill>
                  <a:latin typeface="Calibri" panose="020F0502020204030204" pitchFamily="34" charset="0"/>
                </a:rPr>
                <a:t>μ</a:t>
              </a:r>
              <a:r>
                <a:rPr lang="en-US" sz="1100" b="1" dirty="0" smtClean="0">
                  <a:solidFill>
                    <a:schemeClr val="bg1"/>
                  </a:solidFill>
                  <a:latin typeface="Calibri" panose="020F0502020204030204" pitchFamily="34" charset="0"/>
                </a:rPr>
                <a:t>m</a:t>
              </a:r>
              <a:endParaRPr lang="en-US" sz="1100" b="1" dirty="0">
                <a:solidFill>
                  <a:schemeClr val="bg1"/>
                </a:solidFill>
              </a:endParaRPr>
            </a:p>
          </p:txBody>
        </p:sp>
      </p:grpSp>
      <p:grpSp>
        <p:nvGrpSpPr>
          <p:cNvPr id="50" name="Group 49"/>
          <p:cNvGrpSpPr/>
          <p:nvPr/>
        </p:nvGrpSpPr>
        <p:grpSpPr>
          <a:xfrm>
            <a:off x="7347339" y="5740221"/>
            <a:ext cx="641959" cy="263248"/>
            <a:chOff x="7372172" y="2594569"/>
            <a:chExt cx="641959" cy="263248"/>
          </a:xfrm>
        </p:grpSpPr>
        <p:cxnSp>
          <p:nvCxnSpPr>
            <p:cNvPr id="51" name="Straight Connector 50"/>
            <p:cNvCxnSpPr/>
            <p:nvPr/>
          </p:nvCxnSpPr>
          <p:spPr>
            <a:xfrm rot="16200000" flipV="1">
              <a:off x="7693151" y="2556065"/>
              <a:ext cx="0" cy="603504"/>
            </a:xfrm>
            <a:prstGeom prst="line">
              <a:avLst/>
            </a:prstGeom>
            <a:ln w="28575">
              <a:solidFill>
                <a:schemeClr val="bg1"/>
              </a:solidFill>
              <a:tailEnd type="none"/>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7372172" y="2594569"/>
              <a:ext cx="641959" cy="261610"/>
            </a:xfrm>
            <a:prstGeom prst="rect">
              <a:avLst/>
            </a:prstGeom>
            <a:noFill/>
          </p:spPr>
          <p:txBody>
            <a:bodyPr wrap="square" rtlCol="0">
              <a:spAutoFit/>
            </a:bodyPr>
            <a:lstStyle/>
            <a:p>
              <a:pPr algn="ctr"/>
              <a:r>
                <a:rPr lang="en-US" sz="1100" b="1" dirty="0" smtClean="0">
                  <a:solidFill>
                    <a:schemeClr val="bg1"/>
                  </a:solidFill>
                </a:rPr>
                <a:t>100 </a:t>
              </a:r>
              <a:r>
                <a:rPr lang="el-GR" sz="1100" b="1" dirty="0" smtClean="0">
                  <a:solidFill>
                    <a:schemeClr val="bg1"/>
                  </a:solidFill>
                  <a:latin typeface="Calibri" panose="020F0502020204030204" pitchFamily="34" charset="0"/>
                </a:rPr>
                <a:t>μ</a:t>
              </a:r>
              <a:r>
                <a:rPr lang="en-US" sz="1100" b="1" dirty="0" smtClean="0">
                  <a:solidFill>
                    <a:schemeClr val="bg1"/>
                  </a:solidFill>
                  <a:latin typeface="Calibri" panose="020F0502020204030204" pitchFamily="34" charset="0"/>
                </a:rPr>
                <a:t>m</a:t>
              </a:r>
              <a:endParaRPr lang="en-US" sz="1100" b="1" dirty="0">
                <a:solidFill>
                  <a:schemeClr val="bg1"/>
                </a:solidFill>
              </a:endParaRPr>
            </a:p>
          </p:txBody>
        </p:sp>
      </p:grpSp>
    </p:spTree>
    <p:extLst>
      <p:ext uri="{BB962C8B-B14F-4D97-AF65-F5344CB8AC3E}">
        <p14:creationId xmlns:p14="http://schemas.microsoft.com/office/powerpoint/2010/main" val="227124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Calibration </a:t>
            </a:r>
            <a:r>
              <a:rPr lang="en-US" dirty="0"/>
              <a:t>with </a:t>
            </a:r>
            <a:r>
              <a:rPr lang="en-US" dirty="0" smtClean="0"/>
              <a:t>NIST </a:t>
            </a:r>
            <a:r>
              <a:rPr lang="en-US" dirty="0"/>
              <a:t>traceable Polystyrene beads</a:t>
            </a:r>
          </a:p>
        </p:txBody>
      </p:sp>
      <p:sp>
        <p:nvSpPr>
          <p:cNvPr id="4" name="Slide Number Placeholder 3"/>
          <p:cNvSpPr>
            <a:spLocks noGrp="1"/>
          </p:cNvSpPr>
          <p:nvPr>
            <p:ph type="sldNum" sz="quarter" idx="4"/>
          </p:nvPr>
        </p:nvSpPr>
        <p:spPr/>
        <p:txBody>
          <a:bodyPr/>
          <a:lstStyle/>
          <a:p>
            <a:fld id="{B6F15528-21DE-4FAA-801E-634DDDAF4B2B}" type="slidenum">
              <a:rPr lang="en-US" smtClean="0"/>
              <a:pPr/>
              <a:t>37</a:t>
            </a:fld>
            <a:endParaRPr lang="en-US" dirty="0"/>
          </a:p>
        </p:txBody>
      </p:sp>
      <p:pic>
        <p:nvPicPr>
          <p:cNvPr id="6" name="Picture 5" descr="diamet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166" y="2346020"/>
            <a:ext cx="4298573" cy="3283024"/>
          </a:xfrm>
          <a:prstGeom prst="rect">
            <a:avLst/>
          </a:prstGeom>
        </p:spPr>
      </p:pic>
      <p:pic>
        <p:nvPicPr>
          <p:cNvPr id="7" name="Picture 6" descr="r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4277" y="2286000"/>
            <a:ext cx="4219781" cy="3195477"/>
          </a:xfrm>
          <a:prstGeom prst="rect">
            <a:avLst/>
          </a:prstGeom>
        </p:spPr>
      </p:pic>
    </p:spTree>
    <p:extLst>
      <p:ext uri="{BB962C8B-B14F-4D97-AF65-F5344CB8AC3E}">
        <p14:creationId xmlns:p14="http://schemas.microsoft.com/office/powerpoint/2010/main" val="57526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Protein concentration improves </a:t>
            </a:r>
            <a:br>
              <a:rPr lang="en-US" dirty="0" smtClean="0"/>
            </a:br>
            <a:r>
              <a:rPr lang="en-US" dirty="0" smtClean="0"/>
              <a:t>label-free cell classification accuracy</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38</a:t>
            </a:fld>
            <a:endParaRPr lang="en-US" dirty="0"/>
          </a:p>
        </p:txBody>
      </p:sp>
      <p:sp>
        <p:nvSpPr>
          <p:cNvPr id="7" name="Content Placeholder 18"/>
          <p:cNvSpPr txBox="1">
            <a:spLocks/>
          </p:cNvSpPr>
          <p:nvPr/>
        </p:nvSpPr>
        <p:spPr>
          <a:xfrm>
            <a:off x="488741" y="2428054"/>
            <a:ext cx="3714404" cy="302620"/>
          </a:xfrm>
          <a:prstGeom prst="rect">
            <a:avLst/>
          </a:prstGeom>
          <a:solidFill>
            <a:srgbClr val="3333FF"/>
          </a:solidFill>
        </p:spPr>
        <p:txBody>
          <a:bodyPr vert="horz" lIns="0" tIns="0" rIns="0" bIns="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smtClean="0">
                <a:solidFill>
                  <a:schemeClr val="bg1"/>
                </a:solidFill>
              </a:rPr>
              <a:t>OTII:</a:t>
            </a:r>
            <a:r>
              <a:rPr lang="en-US" sz="1800" dirty="0" smtClean="0">
                <a:solidFill>
                  <a:schemeClr val="bg1"/>
                </a:solidFill>
              </a:rPr>
              <a:t> T lymphocyte hybridoma cells</a:t>
            </a:r>
            <a:endParaRPr lang="en-US" sz="1800" dirty="0">
              <a:solidFill>
                <a:schemeClr val="bg1"/>
              </a:solidFill>
            </a:endParaRPr>
          </a:p>
        </p:txBody>
      </p:sp>
      <p:sp>
        <p:nvSpPr>
          <p:cNvPr id="8" name="Content Placeholder 18"/>
          <p:cNvSpPr txBox="1">
            <a:spLocks/>
          </p:cNvSpPr>
          <p:nvPr/>
        </p:nvSpPr>
        <p:spPr>
          <a:xfrm>
            <a:off x="488742" y="2047054"/>
            <a:ext cx="3714403" cy="302620"/>
          </a:xfrm>
          <a:prstGeom prst="rect">
            <a:avLst/>
          </a:prstGeom>
          <a:solidFill>
            <a:srgbClr val="00FF00"/>
          </a:solidFill>
        </p:spPr>
        <p:txBody>
          <a:bodyPr vert="horz" lIns="0" tIns="0" rIns="0" bIns="0" rtlCol="0" anchor="ctr">
            <a:noAutofit/>
          </a:bodyPr>
          <a:lstStyle>
            <a:lvl1pPr marL="228600" indent="-228600" algn="l" defTabSz="914400" rtl="0" eaLnBrk="1" latinLnBrk="0" hangingPunct="1">
              <a:spcBef>
                <a:spcPct val="20000"/>
              </a:spcBef>
              <a:buClr>
                <a:srgbClr val="FF9900"/>
              </a:buClr>
              <a:buSzPct val="150000"/>
              <a:buFont typeface="Wingdings" pitchFamily="2" charset="2"/>
              <a:buChar char="§"/>
              <a:defRPr sz="2000" kern="1200">
                <a:solidFill>
                  <a:schemeClr val="tx1"/>
                </a:solidFill>
                <a:latin typeface="+mn-lt"/>
                <a:ea typeface="+mn-ea"/>
                <a:cs typeface="+mn-cs"/>
              </a:defRPr>
            </a:lvl1pPr>
            <a:lvl2pPr marL="457200" indent="-228600" algn="l" defTabSz="914400" rtl="0" eaLnBrk="1" latinLnBrk="0" hangingPunct="1">
              <a:spcBef>
                <a:spcPct val="20000"/>
              </a:spcBef>
              <a:buClr>
                <a:srgbClr val="FF9900"/>
              </a:buClr>
              <a:buSzPct val="150000"/>
              <a:buFont typeface="Wingdings" pitchFamily="2" charset="2"/>
              <a:buChar char="§"/>
              <a:defRPr sz="1800" kern="1200">
                <a:solidFill>
                  <a:schemeClr val="tx1"/>
                </a:solidFill>
                <a:latin typeface="+mn-lt"/>
                <a:ea typeface="+mn-ea"/>
                <a:cs typeface="+mn-cs"/>
              </a:defRPr>
            </a:lvl2pPr>
            <a:lvl3pPr marL="571500" indent="-165100" algn="l" defTabSz="914400" rtl="0" eaLnBrk="1" latinLnBrk="0" hangingPunct="1">
              <a:spcBef>
                <a:spcPct val="20000"/>
              </a:spcBef>
              <a:buClr>
                <a:srgbClr val="FF9900"/>
              </a:buClr>
              <a:buSzPct val="150000"/>
              <a:buFont typeface="Wingdings" pitchFamily="2" charset="2"/>
              <a:buChar char="§"/>
              <a:defRPr sz="1600" kern="1200">
                <a:solidFill>
                  <a:schemeClr val="tx1"/>
                </a:solidFill>
                <a:latin typeface="+mn-lt"/>
                <a:ea typeface="+mn-ea"/>
                <a:cs typeface="+mn-cs"/>
              </a:defRPr>
            </a:lvl3pPr>
            <a:lvl4pPr marL="749300" indent="-177800" algn="l" defTabSz="914400" rtl="0" eaLnBrk="1" latinLnBrk="0" hangingPunct="1">
              <a:spcBef>
                <a:spcPct val="20000"/>
              </a:spcBef>
              <a:buClr>
                <a:srgbClr val="FF9900"/>
              </a:buClr>
              <a:buSzPct val="150000"/>
              <a:buFont typeface="Wingdings" pitchFamily="2" charset="2"/>
              <a:buChar char="§"/>
              <a:defRPr sz="1400" kern="1200">
                <a:solidFill>
                  <a:schemeClr val="tx1"/>
                </a:solidFill>
                <a:latin typeface="+mn-lt"/>
                <a:ea typeface="+mn-ea"/>
                <a:cs typeface="+mn-cs"/>
              </a:defRPr>
            </a:lvl4pPr>
            <a:lvl5pPr marL="914400" indent="-165100" algn="l" defTabSz="914400" rtl="0" eaLnBrk="1" latinLnBrk="0" hangingPunct="1">
              <a:spcBef>
                <a:spcPct val="20000"/>
              </a:spcBef>
              <a:buClr>
                <a:srgbClr val="FF9900"/>
              </a:buClr>
              <a:buSzPct val="150000"/>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n-US" sz="1800" b="1" dirty="0" smtClean="0"/>
              <a:t>SW480:</a:t>
            </a:r>
            <a:r>
              <a:rPr lang="en-US" sz="1800" dirty="0" smtClean="0"/>
              <a:t> colon epithelium cancer cells</a:t>
            </a:r>
            <a:endParaRPr lang="en-US" sz="1800" dirty="0"/>
          </a:p>
        </p:txBody>
      </p:sp>
      <p:pic>
        <p:nvPicPr>
          <p:cNvPr id="10" name="Picture 9"/>
          <p:cNvPicPr>
            <a:picLocks noChangeAspect="1"/>
          </p:cNvPicPr>
          <p:nvPr/>
        </p:nvPicPr>
        <p:blipFill rotWithShape="1">
          <a:blip r:embed="rId3"/>
          <a:srcRect l="8732" t="5616" r="2111" b="1680"/>
          <a:stretch/>
        </p:blipFill>
        <p:spPr>
          <a:xfrm>
            <a:off x="412541" y="2905659"/>
            <a:ext cx="4165722" cy="3202592"/>
          </a:xfrm>
          <a:prstGeom prst="rect">
            <a:avLst/>
          </a:prstGeom>
        </p:spPr>
      </p:pic>
      <p:sp>
        <p:nvSpPr>
          <p:cNvPr id="11" name="TextBox 10"/>
          <p:cNvSpPr txBox="1"/>
          <p:nvPr/>
        </p:nvSpPr>
        <p:spPr>
          <a:xfrm>
            <a:off x="1717099" y="5884828"/>
            <a:ext cx="1788536" cy="246221"/>
          </a:xfrm>
          <a:prstGeom prst="rect">
            <a:avLst/>
          </a:prstGeom>
          <a:solidFill>
            <a:schemeClr val="bg1"/>
          </a:solidFill>
        </p:spPr>
        <p:txBody>
          <a:bodyPr wrap="square" lIns="0" tIns="0" rIns="0" bIns="0" rtlCol="0">
            <a:spAutoFit/>
          </a:bodyPr>
          <a:lstStyle/>
          <a:p>
            <a:pPr algn="ctr"/>
            <a:r>
              <a:rPr lang="en-US" sz="1600" dirty="0"/>
              <a:t>Cell Diameter (</a:t>
            </a:r>
            <a:r>
              <a:rPr lang="el-GR" sz="1600" dirty="0"/>
              <a:t>μ</a:t>
            </a:r>
            <a:r>
              <a:rPr lang="en-US" sz="1600" dirty="0"/>
              <a:t>m)</a:t>
            </a:r>
          </a:p>
        </p:txBody>
      </p:sp>
      <p:sp>
        <p:nvSpPr>
          <p:cNvPr id="12" name="TextBox 11"/>
          <p:cNvSpPr txBox="1"/>
          <p:nvPr/>
        </p:nvSpPr>
        <p:spPr>
          <a:xfrm rot="16200000">
            <a:off x="-228676" y="4213299"/>
            <a:ext cx="1159138" cy="246221"/>
          </a:xfrm>
          <a:prstGeom prst="rect">
            <a:avLst/>
          </a:prstGeom>
          <a:noFill/>
        </p:spPr>
        <p:txBody>
          <a:bodyPr wrap="square" lIns="0" tIns="0" rIns="0" bIns="0" rtlCol="0">
            <a:spAutoFit/>
          </a:bodyPr>
          <a:lstStyle/>
          <a:p>
            <a:pPr algn="ctr"/>
            <a:r>
              <a:rPr lang="en-US" sz="1600" dirty="0"/>
              <a:t>Counts</a:t>
            </a:r>
          </a:p>
        </p:txBody>
      </p:sp>
      <p:grpSp>
        <p:nvGrpSpPr>
          <p:cNvPr id="2" name="Group 1"/>
          <p:cNvGrpSpPr/>
          <p:nvPr/>
        </p:nvGrpSpPr>
        <p:grpSpPr>
          <a:xfrm>
            <a:off x="4328373" y="2210783"/>
            <a:ext cx="4587027" cy="3948891"/>
            <a:chOff x="4309584" y="2147109"/>
            <a:chExt cx="4587027" cy="3948891"/>
          </a:xfrm>
        </p:grpSpPr>
        <p:pic>
          <p:nvPicPr>
            <p:cNvPr id="13" name="Picture 12"/>
            <p:cNvPicPr>
              <a:picLocks noChangeAspect="1"/>
            </p:cNvPicPr>
            <p:nvPr/>
          </p:nvPicPr>
          <p:blipFill rotWithShape="1">
            <a:blip r:embed="rId4"/>
            <a:srcRect r="7049"/>
            <a:stretch/>
          </p:blipFill>
          <p:spPr>
            <a:xfrm>
              <a:off x="4691898" y="2658811"/>
              <a:ext cx="4204713" cy="3346417"/>
            </a:xfrm>
            <a:prstGeom prst="rect">
              <a:avLst/>
            </a:prstGeom>
            <a:solidFill>
              <a:schemeClr val="bg1"/>
            </a:solidFill>
          </p:spPr>
        </p:pic>
        <p:grpSp>
          <p:nvGrpSpPr>
            <p:cNvPr id="14" name="Group 13"/>
            <p:cNvGrpSpPr/>
            <p:nvPr/>
          </p:nvGrpSpPr>
          <p:grpSpPr>
            <a:xfrm>
              <a:off x="4309584" y="2147109"/>
              <a:ext cx="2930631" cy="3308354"/>
              <a:chOff x="1168614" y="1107542"/>
              <a:chExt cx="2930631" cy="3308354"/>
            </a:xfrm>
          </p:grpSpPr>
          <p:sp>
            <p:nvSpPr>
              <p:cNvPr id="18" name="Straight Connector 10"/>
              <p:cNvSpPr>
                <a:spLocks noChangeShapeType="1"/>
              </p:cNvSpPr>
              <p:nvPr/>
            </p:nvSpPr>
            <p:spPr bwMode="auto">
              <a:xfrm>
                <a:off x="1995341" y="1673984"/>
                <a:ext cx="2103904" cy="2741912"/>
              </a:xfrm>
              <a:prstGeom prst="line">
                <a:avLst/>
              </a:prstGeom>
              <a:noFill/>
              <a:ln w="38100">
                <a:solidFill>
                  <a:srgbClr val="FF6600"/>
                </a:solidFill>
                <a:prstDash val="sysDash"/>
                <a:round/>
                <a:headEnd/>
                <a:tailEnd/>
              </a:ln>
              <a:effectLst>
                <a:outerShdw dist="23000" dir="5400000" rotWithShape="0">
                  <a:srgbClr val="000000">
                    <a:alpha val="34998"/>
                  </a:srgb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19" name="Straight Connector 11"/>
              <p:cNvSpPr>
                <a:spLocks noChangeShapeType="1"/>
              </p:cNvSpPr>
              <p:nvPr/>
            </p:nvSpPr>
            <p:spPr bwMode="auto">
              <a:xfrm flipH="1">
                <a:off x="1591584" y="1312542"/>
                <a:ext cx="727075" cy="541337"/>
              </a:xfrm>
              <a:prstGeom prst="line">
                <a:avLst/>
              </a:prstGeom>
              <a:noFill/>
              <a:ln w="31750">
                <a:solidFill>
                  <a:srgbClr val="FF6600"/>
                </a:solidFill>
                <a:round/>
                <a:headEnd type="stealth" w="lg" len="lg"/>
                <a:tailEnd type="stealth" w="lg" len="lg"/>
              </a:ln>
              <a:effectLst>
                <a:outerShdw dist="23000" dir="5400000" rotWithShape="0">
                  <a:srgbClr val="000000">
                    <a:alpha val="34998"/>
                  </a:srgb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20" name="Text Box 32"/>
              <p:cNvSpPr txBox="1">
                <a:spLocks/>
              </p:cNvSpPr>
              <p:nvPr/>
            </p:nvSpPr>
            <p:spPr bwMode="auto">
              <a:xfrm rot="19385342">
                <a:off x="1168614" y="1107542"/>
                <a:ext cx="1140516" cy="443118"/>
              </a:xfrm>
              <a:prstGeom prst="rect">
                <a:avLst/>
              </a:prstGeom>
              <a:solidFill>
                <a:srgbClr val="FFFFFF">
                  <a:alpha val="0"/>
                </a:srgbClr>
              </a:solid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600" b="1" i="0" u="none" strike="noStrike" cap="none" normalizeH="0" baseline="0" dirty="0" smtClean="0">
                    <a:ln>
                      <a:noFill/>
                    </a:ln>
                    <a:solidFill>
                      <a:srgbClr val="FF6600"/>
                    </a:solidFill>
                    <a:effectLst/>
                    <a:latin typeface="Calibri" pitchFamily="34" charset="0"/>
                    <a:ea typeface="Arial" pitchFamily="34" charset="0"/>
                    <a:cs typeface="Arial" pitchFamily="34" charset="0"/>
                  </a:rPr>
                  <a:t>Detection Limit</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grpSp>
        <p:sp>
          <p:nvSpPr>
            <p:cNvPr id="15" name="TextBox 14"/>
            <p:cNvSpPr txBox="1"/>
            <p:nvPr/>
          </p:nvSpPr>
          <p:spPr>
            <a:xfrm>
              <a:off x="6097627" y="5803612"/>
              <a:ext cx="1760354" cy="292388"/>
            </a:xfrm>
            <a:prstGeom prst="rect">
              <a:avLst/>
            </a:prstGeom>
            <a:solidFill>
              <a:schemeClr val="bg1"/>
            </a:solidFill>
          </p:spPr>
          <p:txBody>
            <a:bodyPr wrap="none" lIns="91440" tIns="0" rIns="91440" bIns="45720" rtlCol="0">
              <a:spAutoFit/>
            </a:bodyPr>
            <a:lstStyle/>
            <a:p>
              <a:r>
                <a:rPr lang="en-US" sz="1600" dirty="0" smtClean="0"/>
                <a:t>Cell Diameter (µm)</a:t>
              </a:r>
              <a:endParaRPr lang="en-US" sz="1600" dirty="0"/>
            </a:p>
          </p:txBody>
        </p:sp>
        <p:sp>
          <p:nvSpPr>
            <p:cNvPr id="16" name="TextBox 15"/>
            <p:cNvSpPr txBox="1"/>
            <p:nvPr/>
          </p:nvSpPr>
          <p:spPr>
            <a:xfrm rot="16200000">
              <a:off x="3430333" y="4027458"/>
              <a:ext cx="2542556" cy="444413"/>
            </a:xfrm>
            <a:prstGeom prst="rect">
              <a:avLst/>
            </a:prstGeom>
            <a:solidFill>
              <a:schemeClr val="bg1"/>
            </a:solidFill>
          </p:spPr>
          <p:txBody>
            <a:bodyPr wrap="none" lIns="91440" tIns="365760" rIns="91440" bIns="457200" rtlCol="0">
              <a:noAutofit/>
            </a:bodyPr>
            <a:lstStyle/>
            <a:p>
              <a:r>
                <a:rPr lang="en-US" sz="1600" dirty="0" smtClean="0"/>
                <a:t>Protein Concentration (A.U.)</a:t>
              </a:r>
              <a:endParaRPr lang="en-US" sz="1600" dirty="0"/>
            </a:p>
          </p:txBody>
        </p:sp>
        <p:pic>
          <p:nvPicPr>
            <p:cNvPr id="17" name="Picture 16"/>
            <p:cNvPicPr>
              <a:picLocks noChangeAspect="1"/>
            </p:cNvPicPr>
            <p:nvPr/>
          </p:nvPicPr>
          <p:blipFill rotWithShape="1">
            <a:blip r:embed="rId3"/>
            <a:srcRect l="67376" t="9481" r="5226" b="68702"/>
            <a:stretch/>
          </p:blipFill>
          <p:spPr>
            <a:xfrm>
              <a:off x="7452708" y="2956218"/>
              <a:ext cx="1280160" cy="753687"/>
            </a:xfrm>
            <a:prstGeom prst="rect">
              <a:avLst/>
            </a:prstGeom>
          </p:spPr>
        </p:pic>
      </p:grpSp>
      <p:sp>
        <p:nvSpPr>
          <p:cNvPr id="21" name="Straight Connector 10"/>
          <p:cNvSpPr>
            <a:spLocks noChangeShapeType="1"/>
          </p:cNvSpPr>
          <p:nvPr/>
        </p:nvSpPr>
        <p:spPr bwMode="auto">
          <a:xfrm>
            <a:off x="2268537" y="3568874"/>
            <a:ext cx="0" cy="2011680"/>
          </a:xfrm>
          <a:prstGeom prst="line">
            <a:avLst/>
          </a:prstGeom>
          <a:noFill/>
          <a:ln w="38100">
            <a:solidFill>
              <a:srgbClr val="FF6600"/>
            </a:solidFill>
            <a:prstDash val="sysDash"/>
            <a:round/>
            <a:headEnd/>
            <a:tailEnd/>
          </a:ln>
          <a:effectLst>
            <a:outerShdw dist="23000" dir="3000000" rotWithShape="0">
              <a:srgbClr val="000000">
                <a:alpha val="34998"/>
              </a:srgb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22" name="Straight Connector 11"/>
          <p:cNvSpPr>
            <a:spLocks noChangeShapeType="1"/>
          </p:cNvSpPr>
          <p:nvPr/>
        </p:nvSpPr>
        <p:spPr bwMode="auto">
          <a:xfrm flipH="1">
            <a:off x="1905000" y="3492674"/>
            <a:ext cx="727075" cy="0"/>
          </a:xfrm>
          <a:prstGeom prst="line">
            <a:avLst/>
          </a:prstGeom>
          <a:noFill/>
          <a:ln w="31750">
            <a:solidFill>
              <a:srgbClr val="FF6600"/>
            </a:solidFill>
            <a:round/>
            <a:headEnd type="stealth" w="lg" len="lg"/>
            <a:tailEnd type="stealth" w="lg" len="lg"/>
          </a:ln>
          <a:effectLst>
            <a:outerShdw dist="23000" dir="3000000" rotWithShape="0">
              <a:srgbClr val="000000">
                <a:alpha val="34998"/>
              </a:srgb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23" name="Text Box 32"/>
          <p:cNvSpPr txBox="1">
            <a:spLocks/>
          </p:cNvSpPr>
          <p:nvPr/>
        </p:nvSpPr>
        <p:spPr bwMode="auto">
          <a:xfrm>
            <a:off x="2009780" y="2924903"/>
            <a:ext cx="1140516" cy="409108"/>
          </a:xfrm>
          <a:prstGeom prst="rect">
            <a:avLst/>
          </a:prstGeom>
          <a:solidFill>
            <a:srgbClr val="FFFFFF">
              <a:alpha val="0"/>
            </a:srgbClr>
          </a:solid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600" b="1" i="0" u="none" strike="noStrike" cap="none" normalizeH="0" baseline="0" dirty="0" smtClean="0">
                <a:ln>
                  <a:noFill/>
                </a:ln>
                <a:solidFill>
                  <a:srgbClr val="FF6600"/>
                </a:solidFill>
                <a:effectLst/>
                <a:latin typeface="Calibri" pitchFamily="34" charset="0"/>
                <a:ea typeface="Arial" pitchFamily="34" charset="0"/>
                <a:cs typeface="Arial" pitchFamily="34" charset="0"/>
              </a:rPr>
              <a:t>Detection Limit</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12383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52641" t="10263"/>
          <a:stretch/>
        </p:blipFill>
        <p:spPr>
          <a:xfrm>
            <a:off x="381000" y="2189219"/>
            <a:ext cx="4070350" cy="3830581"/>
          </a:xfrm>
        </p:spPr>
      </p:pic>
      <p:sp>
        <p:nvSpPr>
          <p:cNvPr id="3" name="Title 2"/>
          <p:cNvSpPr>
            <a:spLocks noGrp="1"/>
          </p:cNvSpPr>
          <p:nvPr>
            <p:ph type="title"/>
          </p:nvPr>
        </p:nvSpPr>
        <p:spPr/>
        <p:txBody>
          <a:bodyPr>
            <a:normAutofit/>
          </a:bodyPr>
          <a:lstStyle/>
          <a:p>
            <a:r>
              <a:rPr lang="en-US" dirty="0" smtClean="0"/>
              <a:t>More biophysical parameters, higher sensitivity</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39</a:t>
            </a:fld>
            <a:endParaRPr lang="en-US" dirty="0"/>
          </a:p>
        </p:txBody>
      </p:sp>
      <mc:AlternateContent xmlns:mc="http://schemas.openxmlformats.org/markup-compatibility/2006" xmlns:a14="http://schemas.microsoft.com/office/drawing/2010/main">
        <mc:Choice Requires="a14">
          <p:sp>
            <p:nvSpPr>
              <p:cNvPr id="6" name="Content Placeholder 1"/>
              <p:cNvSpPr txBox="1">
                <a:spLocks/>
              </p:cNvSpPr>
              <p:nvPr/>
            </p:nvSpPr>
            <p:spPr>
              <a:xfrm>
                <a:off x="4419600" y="2209800"/>
                <a:ext cx="4295777" cy="3473306"/>
              </a:xfrm>
              <a:prstGeom prst="rect">
                <a:avLst/>
              </a:prstGeom>
              <a:noFill/>
            </p:spPr>
            <p:txBody>
              <a:bodyPr vert="horz" lIns="91440" tIns="45720" rIns="91440" bIns="45720" rtlCol="0" anchor="ctr">
                <a:normAutofit/>
              </a:bodyPr>
              <a:lstStyle>
                <a:lvl1pPr marL="228600" indent="-228600" algn="l" defTabSz="914400" rtl="0" eaLnBrk="1" latinLnBrk="0" hangingPunct="1">
                  <a:spcBef>
                    <a:spcPct val="20000"/>
                  </a:spcBef>
                  <a:buClr>
                    <a:srgbClr val="FF9900"/>
                  </a:buClr>
                  <a:buSzPct val="150000"/>
                  <a:buFont typeface="Wingdings" pitchFamily="2" charset="2"/>
                  <a:buChar char="§"/>
                  <a:defRPr sz="2000" kern="1200">
                    <a:solidFill>
                      <a:schemeClr val="tx1"/>
                    </a:solidFill>
                    <a:latin typeface="+mn-lt"/>
                    <a:ea typeface="+mn-ea"/>
                    <a:cs typeface="+mn-cs"/>
                  </a:defRPr>
                </a:lvl1pPr>
                <a:lvl2pPr marL="457200" indent="-228600" algn="l" defTabSz="914400" rtl="0" eaLnBrk="1" latinLnBrk="0" hangingPunct="1">
                  <a:spcBef>
                    <a:spcPct val="20000"/>
                  </a:spcBef>
                  <a:buClr>
                    <a:srgbClr val="FF9900"/>
                  </a:buClr>
                  <a:buSzPct val="150000"/>
                  <a:buFont typeface="Wingdings" pitchFamily="2" charset="2"/>
                  <a:buChar char="§"/>
                  <a:defRPr sz="1800" kern="1200">
                    <a:solidFill>
                      <a:schemeClr val="tx1"/>
                    </a:solidFill>
                    <a:latin typeface="+mn-lt"/>
                    <a:ea typeface="+mn-ea"/>
                    <a:cs typeface="+mn-cs"/>
                  </a:defRPr>
                </a:lvl2pPr>
                <a:lvl3pPr marL="571500" indent="-165100" algn="l" defTabSz="914400" rtl="0" eaLnBrk="1" latinLnBrk="0" hangingPunct="1">
                  <a:spcBef>
                    <a:spcPct val="20000"/>
                  </a:spcBef>
                  <a:buClr>
                    <a:srgbClr val="FF9900"/>
                  </a:buClr>
                  <a:buSzPct val="150000"/>
                  <a:buFont typeface="Wingdings" pitchFamily="2" charset="2"/>
                  <a:buChar char="§"/>
                  <a:defRPr sz="1600" kern="1200">
                    <a:solidFill>
                      <a:schemeClr val="tx1"/>
                    </a:solidFill>
                    <a:latin typeface="+mn-lt"/>
                    <a:ea typeface="+mn-ea"/>
                    <a:cs typeface="+mn-cs"/>
                  </a:defRPr>
                </a:lvl3pPr>
                <a:lvl4pPr marL="749300" indent="-177800" algn="l" defTabSz="914400" rtl="0" eaLnBrk="1" latinLnBrk="0" hangingPunct="1">
                  <a:spcBef>
                    <a:spcPct val="20000"/>
                  </a:spcBef>
                  <a:buClr>
                    <a:srgbClr val="FF9900"/>
                  </a:buClr>
                  <a:buSzPct val="150000"/>
                  <a:buFont typeface="Wingdings" pitchFamily="2" charset="2"/>
                  <a:buChar char="§"/>
                  <a:defRPr sz="1400" kern="1200">
                    <a:solidFill>
                      <a:schemeClr val="tx1"/>
                    </a:solidFill>
                    <a:latin typeface="+mn-lt"/>
                    <a:ea typeface="+mn-ea"/>
                    <a:cs typeface="+mn-cs"/>
                  </a:defRPr>
                </a:lvl4pPr>
                <a:lvl5pPr marL="914400" indent="-165100" algn="l" defTabSz="914400" rtl="0" eaLnBrk="1" latinLnBrk="0" hangingPunct="1">
                  <a:spcBef>
                    <a:spcPct val="20000"/>
                  </a:spcBef>
                  <a:buClr>
                    <a:srgbClr val="FF9900"/>
                  </a:buClr>
                  <a:buSzPct val="150000"/>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m:rPr>
                          <m:nor/>
                        </m:rPr>
                        <a:rPr lang="en-US">
                          <a:latin typeface="+mj-lt"/>
                        </a:rPr>
                        <m:t>Sensitivity</m:t>
                      </m:r>
                      <m:r>
                        <m:rPr>
                          <m:nor/>
                        </m:rPr>
                        <a:rPr lang="en-US">
                          <a:latin typeface="+mj-lt"/>
                        </a:rPr>
                        <m:t> =</m:t>
                      </m:r>
                      <m:r>
                        <a:rPr lang="en-US" i="1">
                          <a:latin typeface="Cambria Math" panose="02040503050406030204" pitchFamily="18" charset="0"/>
                        </a:rPr>
                        <m:t> </m:t>
                      </m:r>
                      <m:f>
                        <m:fPr>
                          <m:ctrlPr>
                            <a:rPr lang="en-US" i="1">
                              <a:latin typeface="Cambria Math" panose="02040503050406030204" pitchFamily="18" charset="0"/>
                            </a:rPr>
                          </m:ctrlPr>
                        </m:fPr>
                        <m:num>
                          <m:r>
                            <m:rPr>
                              <m:nor/>
                            </m:rPr>
                            <a:rPr lang="en-US">
                              <a:latin typeface="+mj-lt"/>
                            </a:rPr>
                            <m:t>True</m:t>
                          </m:r>
                          <m:r>
                            <m:rPr>
                              <m:nor/>
                            </m:rPr>
                            <a:rPr lang="en-US">
                              <a:latin typeface="+mj-lt"/>
                            </a:rPr>
                            <m:t> </m:t>
                          </m:r>
                          <m:r>
                            <m:rPr>
                              <m:nor/>
                            </m:rPr>
                            <a:rPr lang="en-US" smtClean="0">
                              <a:latin typeface="+mj-lt"/>
                            </a:rPr>
                            <m:t>P</m:t>
                          </m:r>
                          <m:r>
                            <m:rPr>
                              <m:nor/>
                            </m:rPr>
                            <a:rPr lang="en-US">
                              <a:latin typeface="+mj-lt"/>
                            </a:rPr>
                            <m:t>ositive</m:t>
                          </m:r>
                        </m:num>
                        <m:den>
                          <m:r>
                            <m:rPr>
                              <m:nor/>
                            </m:rPr>
                            <a:rPr lang="en-US">
                              <a:latin typeface="+mj-lt"/>
                            </a:rPr>
                            <m:t>Positive</m:t>
                          </m:r>
                        </m:den>
                      </m:f>
                    </m:oMath>
                  </m:oMathPara>
                </a14:m>
                <a:endParaRPr lang="en-US" dirty="0">
                  <a:latin typeface="+mj-lt"/>
                </a:endParaRPr>
              </a:p>
              <a:p>
                <a:pPr marL="0" indent="0">
                  <a:buNone/>
                </a:pPr>
                <a:r>
                  <a:rPr lang="en-US" dirty="0"/>
                  <a:t>False negative events reduce sensitivity.</a:t>
                </a:r>
              </a:p>
              <a:p>
                <a:pPr marL="0" indent="0">
                  <a:buFont typeface="Wingdings" pitchFamily="2" charset="2"/>
                  <a:buNone/>
                </a:pPr>
                <a:endParaRPr lang="en-US" dirty="0" smtClean="0">
                  <a:latin typeface="Cambria Math"/>
                </a:endParaRPr>
              </a:p>
              <a:p>
                <a:pPr marL="0" indent="0">
                  <a:buFont typeface="Wingdings" pitchFamily="2" charset="2"/>
                  <a:buNone/>
                </a:pPr>
                <a:endParaRPr lang="en-US" dirty="0" smtClean="0">
                  <a:latin typeface="Cambria Math"/>
                </a:endParaRPr>
              </a:p>
              <a:p>
                <a:pPr marL="0" indent="0">
                  <a:buFont typeface="Wingdings" pitchFamily="2" charset="2"/>
                  <a:buNone/>
                </a:pPr>
                <a14:m>
                  <m:oMathPara xmlns:m="http://schemas.openxmlformats.org/officeDocument/2006/math">
                    <m:oMathParaPr>
                      <m:jc m:val="left"/>
                    </m:oMathParaPr>
                    <m:oMath xmlns:m="http://schemas.openxmlformats.org/officeDocument/2006/math">
                      <m:r>
                        <m:rPr>
                          <m:nor/>
                        </m:rPr>
                        <a:rPr lang="en-US" smtClean="0">
                          <a:latin typeface="+mj-lt"/>
                        </a:rPr>
                        <m:t>Specificity</m:t>
                      </m:r>
                      <m:r>
                        <m:rPr>
                          <m:nor/>
                        </m:rPr>
                        <a:rPr lang="en-US" smtClean="0">
                          <a:latin typeface="+mj-lt"/>
                        </a:rPr>
                        <m:t> = </m:t>
                      </m:r>
                      <m:f>
                        <m:fPr>
                          <m:ctrlPr>
                            <a:rPr lang="en-US" i="1" smtClean="0">
                              <a:latin typeface="Cambria Math" panose="02040503050406030204" pitchFamily="18" charset="0"/>
                            </a:rPr>
                          </m:ctrlPr>
                        </m:fPr>
                        <m:num>
                          <m:r>
                            <m:rPr>
                              <m:nor/>
                            </m:rPr>
                            <a:rPr lang="en-US" smtClean="0">
                              <a:latin typeface="+mj-lt"/>
                            </a:rPr>
                            <m:t>True</m:t>
                          </m:r>
                          <m:r>
                            <m:rPr>
                              <m:nor/>
                            </m:rPr>
                            <a:rPr lang="en-US" smtClean="0">
                              <a:latin typeface="+mj-lt"/>
                            </a:rPr>
                            <m:t> </m:t>
                          </m:r>
                          <m:r>
                            <m:rPr>
                              <m:nor/>
                            </m:rPr>
                            <a:rPr lang="en-US" smtClean="0">
                              <a:latin typeface="+mj-lt"/>
                            </a:rPr>
                            <m:t>Negative</m:t>
                          </m:r>
                        </m:num>
                        <m:den>
                          <m:r>
                            <m:rPr>
                              <m:nor/>
                            </m:rPr>
                            <a:rPr lang="en-US" smtClean="0">
                              <a:latin typeface="+mj-lt"/>
                            </a:rPr>
                            <m:t>Negative</m:t>
                          </m:r>
                        </m:den>
                      </m:f>
                    </m:oMath>
                  </m:oMathPara>
                </a14:m>
                <a:endParaRPr lang="en-US" dirty="0" smtClean="0">
                  <a:latin typeface="+mj-lt"/>
                </a:endParaRPr>
              </a:p>
              <a:p>
                <a:pPr marL="0" indent="0">
                  <a:buFont typeface="Wingdings" pitchFamily="2" charset="2"/>
                  <a:buNone/>
                </a:pPr>
                <a:r>
                  <a:rPr lang="en-US" dirty="0" smtClean="0"/>
                  <a:t>False positive events reduce specificity.</a:t>
                </a:r>
              </a:p>
            </p:txBody>
          </p:sp>
        </mc:Choice>
        <mc:Fallback xmlns="">
          <p:sp>
            <p:nvSpPr>
              <p:cNvPr id="6" name="Content Placeholder 1"/>
              <p:cNvSpPr txBox="1">
                <a:spLocks noRot="1" noChangeAspect="1" noMove="1" noResize="1" noEditPoints="1" noAdjustHandles="1" noChangeArrowheads="1" noChangeShapeType="1" noTextEdit="1"/>
              </p:cNvSpPr>
              <p:nvPr/>
            </p:nvSpPr>
            <p:spPr>
              <a:xfrm>
                <a:off x="4419600" y="2209800"/>
                <a:ext cx="4295777" cy="3473306"/>
              </a:xfrm>
              <a:prstGeom prst="rect">
                <a:avLst/>
              </a:prstGeom>
              <a:blipFill rotWithShape="0">
                <a:blip r:embed="rId3"/>
                <a:stretch>
                  <a:fillRect l="-1418" r="-1277"/>
                </a:stretch>
              </a:blipFill>
            </p:spPr>
            <p:txBody>
              <a:bodyPr/>
              <a:lstStyle/>
              <a:p>
                <a:r>
                  <a:rPr lang="en-US">
                    <a:noFill/>
                  </a:rPr>
                  <a:t> </a:t>
                </a:r>
              </a:p>
            </p:txBody>
          </p:sp>
        </mc:Fallback>
      </mc:AlternateContent>
      <p:sp>
        <p:nvSpPr>
          <p:cNvPr id="9" name="TextBox 8"/>
          <p:cNvSpPr txBox="1"/>
          <p:nvPr/>
        </p:nvSpPr>
        <p:spPr>
          <a:xfrm rot="16200000">
            <a:off x="-1091001" y="3740916"/>
            <a:ext cx="3276602" cy="276999"/>
          </a:xfrm>
          <a:prstGeom prst="rect">
            <a:avLst/>
          </a:prstGeom>
          <a:solidFill>
            <a:schemeClr val="bg1"/>
          </a:solidFill>
        </p:spPr>
        <p:txBody>
          <a:bodyPr wrap="square" tIns="0" bIns="0" rtlCol="0">
            <a:spAutoFit/>
          </a:bodyPr>
          <a:lstStyle/>
          <a:p>
            <a:pPr algn="ctr"/>
            <a:r>
              <a:rPr lang="en-US" dirty="0" smtClean="0"/>
              <a:t>True Positive Rate</a:t>
            </a:r>
            <a:r>
              <a:rPr lang="en-US" dirty="0"/>
              <a:t> </a:t>
            </a:r>
            <a:r>
              <a:rPr lang="en-US" dirty="0" smtClean="0"/>
              <a:t>(Sensitivity)</a:t>
            </a:r>
            <a:endParaRPr lang="en-US" dirty="0"/>
          </a:p>
        </p:txBody>
      </p:sp>
      <p:sp>
        <p:nvSpPr>
          <p:cNvPr id="10" name="TextBox 9"/>
          <p:cNvSpPr txBox="1"/>
          <p:nvPr/>
        </p:nvSpPr>
        <p:spPr>
          <a:xfrm>
            <a:off x="903962" y="5721263"/>
            <a:ext cx="3422611" cy="276999"/>
          </a:xfrm>
          <a:prstGeom prst="rect">
            <a:avLst/>
          </a:prstGeom>
          <a:solidFill>
            <a:schemeClr val="bg1"/>
          </a:solidFill>
        </p:spPr>
        <p:txBody>
          <a:bodyPr wrap="square" lIns="0" tIns="0" rIns="0" bIns="0" rtlCol="0">
            <a:spAutoFit/>
          </a:bodyPr>
          <a:lstStyle/>
          <a:p>
            <a:pPr algn="ctr"/>
            <a:r>
              <a:rPr lang="en-US" dirty="0" smtClean="0"/>
              <a:t>False Positive Rate (1 - Specificity)</a:t>
            </a:r>
            <a:endParaRPr lang="en-US" dirty="0"/>
          </a:p>
        </p:txBody>
      </p:sp>
      <p:sp>
        <p:nvSpPr>
          <p:cNvPr id="13" name="TextBox 12"/>
          <p:cNvSpPr txBox="1"/>
          <p:nvPr/>
        </p:nvSpPr>
        <p:spPr>
          <a:xfrm>
            <a:off x="1920791" y="4715266"/>
            <a:ext cx="1230786" cy="184666"/>
          </a:xfrm>
          <a:prstGeom prst="rect">
            <a:avLst/>
          </a:prstGeom>
          <a:solidFill>
            <a:schemeClr val="bg1"/>
          </a:solidFill>
        </p:spPr>
        <p:txBody>
          <a:bodyPr wrap="none" lIns="45720" tIns="0" rIns="274320" bIns="0" rtlCol="0" anchor="ctr">
            <a:spAutoFit/>
          </a:bodyPr>
          <a:lstStyle/>
          <a:p>
            <a:r>
              <a:rPr lang="en-US" sz="1200" b="1" dirty="0" smtClean="0"/>
              <a:t>Diameter only</a:t>
            </a:r>
            <a:endParaRPr lang="en-US" sz="1200" b="1" dirty="0"/>
          </a:p>
        </p:txBody>
      </p:sp>
      <p:sp>
        <p:nvSpPr>
          <p:cNvPr id="14" name="TextBox 13"/>
          <p:cNvSpPr txBox="1"/>
          <p:nvPr/>
        </p:nvSpPr>
        <p:spPr>
          <a:xfrm>
            <a:off x="1920791" y="4534422"/>
            <a:ext cx="2229521" cy="184666"/>
          </a:xfrm>
          <a:prstGeom prst="rect">
            <a:avLst/>
          </a:prstGeom>
          <a:solidFill>
            <a:schemeClr val="bg1"/>
          </a:solidFill>
        </p:spPr>
        <p:txBody>
          <a:bodyPr wrap="none" lIns="45720" tIns="0" rIns="0" bIns="0" rtlCol="0" anchor="ctr">
            <a:spAutoFit/>
          </a:bodyPr>
          <a:lstStyle/>
          <a:p>
            <a:r>
              <a:rPr lang="en-US" sz="1200" b="1" dirty="0" smtClean="0"/>
              <a:t>Multi-parameter Coherent-STEAM</a:t>
            </a:r>
            <a:endParaRPr lang="en-US" sz="1200" b="1" dirty="0"/>
          </a:p>
        </p:txBody>
      </p:sp>
      <p:sp>
        <p:nvSpPr>
          <p:cNvPr id="15" name="TextBox 14"/>
          <p:cNvSpPr txBox="1"/>
          <p:nvPr/>
        </p:nvSpPr>
        <p:spPr>
          <a:xfrm>
            <a:off x="1920791" y="4896110"/>
            <a:ext cx="2120004" cy="184666"/>
          </a:xfrm>
          <a:prstGeom prst="rect">
            <a:avLst/>
          </a:prstGeom>
          <a:solidFill>
            <a:schemeClr val="bg1"/>
          </a:solidFill>
        </p:spPr>
        <p:txBody>
          <a:bodyPr wrap="none" lIns="45720" tIns="0" rIns="365760" bIns="0" rtlCol="0" anchor="ctr">
            <a:spAutoFit/>
          </a:bodyPr>
          <a:lstStyle/>
          <a:p>
            <a:r>
              <a:rPr lang="en-US" sz="1200" b="1" dirty="0" smtClean="0"/>
              <a:t>Protein concentration only</a:t>
            </a:r>
            <a:endParaRPr lang="en-US" sz="1200" b="1" dirty="0"/>
          </a:p>
        </p:txBody>
      </p:sp>
      <p:sp>
        <p:nvSpPr>
          <p:cNvPr id="16" name="TextBox 15"/>
          <p:cNvSpPr txBox="1"/>
          <p:nvPr/>
        </p:nvSpPr>
        <p:spPr>
          <a:xfrm>
            <a:off x="1920791" y="5076954"/>
            <a:ext cx="1366528" cy="184666"/>
          </a:xfrm>
          <a:prstGeom prst="rect">
            <a:avLst/>
          </a:prstGeom>
          <a:solidFill>
            <a:schemeClr val="bg1"/>
          </a:solidFill>
        </p:spPr>
        <p:txBody>
          <a:bodyPr wrap="none" lIns="45720" tIns="0" rIns="365760" bIns="0" rtlCol="0" anchor="ctr">
            <a:spAutoFit/>
          </a:bodyPr>
          <a:lstStyle/>
          <a:p>
            <a:r>
              <a:rPr lang="en-US" sz="1200" b="1" dirty="0" smtClean="0"/>
              <a:t>Scattering only</a:t>
            </a:r>
            <a:endParaRPr lang="en-US" sz="1200" b="1" dirty="0"/>
          </a:p>
        </p:txBody>
      </p:sp>
      <p:sp>
        <p:nvSpPr>
          <p:cNvPr id="17" name="TextBox 16"/>
          <p:cNvSpPr txBox="1"/>
          <p:nvPr/>
        </p:nvSpPr>
        <p:spPr>
          <a:xfrm>
            <a:off x="1920791" y="5257800"/>
            <a:ext cx="1343638" cy="184666"/>
          </a:xfrm>
          <a:prstGeom prst="rect">
            <a:avLst/>
          </a:prstGeom>
          <a:solidFill>
            <a:schemeClr val="bg1"/>
          </a:solidFill>
        </p:spPr>
        <p:txBody>
          <a:bodyPr wrap="none" lIns="45720" tIns="0" rIns="365760" bIns="0" rtlCol="0" anchor="ctr">
            <a:spAutoFit/>
          </a:bodyPr>
          <a:lstStyle/>
          <a:p>
            <a:r>
              <a:rPr lang="en-US" sz="1200" b="1" dirty="0" smtClean="0"/>
              <a:t>Random guess</a:t>
            </a:r>
            <a:endParaRPr lang="en-US" sz="1200" b="1" dirty="0"/>
          </a:p>
        </p:txBody>
      </p:sp>
      <p:sp>
        <p:nvSpPr>
          <p:cNvPr id="18" name="TextBox 17"/>
          <p:cNvSpPr txBox="1"/>
          <p:nvPr/>
        </p:nvSpPr>
        <p:spPr>
          <a:xfrm>
            <a:off x="897698" y="1905000"/>
            <a:ext cx="3422611" cy="276999"/>
          </a:xfrm>
          <a:prstGeom prst="rect">
            <a:avLst/>
          </a:prstGeom>
          <a:solidFill>
            <a:schemeClr val="bg1"/>
          </a:solidFill>
        </p:spPr>
        <p:txBody>
          <a:bodyPr wrap="square" lIns="0" tIns="0" rIns="0" bIns="0" rtlCol="0">
            <a:spAutoFit/>
          </a:bodyPr>
          <a:lstStyle/>
          <a:p>
            <a:pPr algn="ctr"/>
            <a:r>
              <a:rPr lang="en-US" dirty="0"/>
              <a:t>Receiver </a:t>
            </a:r>
            <a:r>
              <a:rPr lang="en-US" dirty="0" smtClean="0"/>
              <a:t>Operating Characteristic</a:t>
            </a:r>
            <a:endParaRPr lang="en-US" dirty="0"/>
          </a:p>
        </p:txBody>
      </p:sp>
    </p:spTree>
    <p:extLst>
      <p:ext uri="{BB962C8B-B14F-4D97-AF65-F5344CB8AC3E}">
        <p14:creationId xmlns:p14="http://schemas.microsoft.com/office/powerpoint/2010/main" val="32690382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2869" y="1997240"/>
            <a:ext cx="8595360" cy="4417314"/>
          </a:xfrm>
        </p:spPr>
        <p:txBody>
          <a:bodyPr/>
          <a:lstStyle/>
          <a:p>
            <a:r>
              <a:rPr lang="en-US" dirty="0"/>
              <a:t>Manufacturing inspection</a:t>
            </a:r>
          </a:p>
          <a:p>
            <a:endParaRPr lang="en-US" dirty="0"/>
          </a:p>
          <a:p>
            <a:endParaRPr lang="en-US" dirty="0" smtClean="0"/>
          </a:p>
          <a:p>
            <a:r>
              <a:rPr lang="en-US" dirty="0" smtClean="0"/>
              <a:t>Microfluidic biochips</a:t>
            </a:r>
          </a:p>
          <a:p>
            <a:endParaRPr lang="en-US" dirty="0"/>
          </a:p>
          <a:p>
            <a:endParaRPr lang="en-US" dirty="0" smtClean="0"/>
          </a:p>
          <a:p>
            <a:r>
              <a:rPr lang="en-US" dirty="0" smtClean="0"/>
              <a:t>Monitoring neural activity</a:t>
            </a:r>
          </a:p>
          <a:p>
            <a:endParaRPr lang="en-US" dirty="0" smtClean="0"/>
          </a:p>
          <a:p>
            <a:endParaRPr lang="en-US" dirty="0"/>
          </a:p>
          <a:p>
            <a:r>
              <a:rPr lang="en-US" dirty="0"/>
              <a:t>Image </a:t>
            </a:r>
            <a:r>
              <a:rPr lang="en-US" dirty="0" smtClean="0"/>
              <a:t>cytometry</a:t>
            </a:r>
            <a:endParaRPr lang="en-US" dirty="0"/>
          </a:p>
        </p:txBody>
      </p:sp>
      <p:sp>
        <p:nvSpPr>
          <p:cNvPr id="3" name="Title 2"/>
          <p:cNvSpPr>
            <a:spLocks noGrp="1"/>
          </p:cNvSpPr>
          <p:nvPr>
            <p:ph type="title"/>
          </p:nvPr>
        </p:nvSpPr>
        <p:spPr/>
        <p:txBody>
          <a:bodyPr/>
          <a:lstStyle/>
          <a:p>
            <a:r>
              <a:rPr lang="en-US" dirty="0" smtClean="0"/>
              <a:t>Need for high-throughput imaging and microscopy</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4</a:t>
            </a:fld>
            <a:endParaRPr lang="en-US" dirty="0"/>
          </a:p>
        </p:txBody>
      </p:sp>
      <p:pic>
        <p:nvPicPr>
          <p:cNvPr id="5" name="Picture 2" descr="http://mndoci.com/blog/images/Syrris-dolomite-microfluidics.JPG"/>
          <p:cNvPicPr>
            <a:picLocks noChangeAspect="1" noChangeArrowheads="1"/>
          </p:cNvPicPr>
          <p:nvPr/>
        </p:nvPicPr>
        <p:blipFill>
          <a:blip r:embed="rId2" cstate="print"/>
          <a:srcRect l="374" t="75904" r="34050" b="908"/>
          <a:stretch>
            <a:fillRect/>
          </a:stretch>
        </p:blipFill>
        <p:spPr bwMode="auto">
          <a:xfrm>
            <a:off x="4223236" y="2896132"/>
            <a:ext cx="2558477" cy="729603"/>
          </a:xfrm>
          <a:prstGeom prst="rect">
            <a:avLst/>
          </a:prstGeom>
          <a:noFill/>
        </p:spPr>
      </p:pic>
      <p:pic>
        <p:nvPicPr>
          <p:cNvPr id="6" name="Picture 4" descr="http://mndoci.com/blog/images/Syrris-dolomite-microfluidics.JPG"/>
          <p:cNvPicPr>
            <a:picLocks noChangeAspect="1" noChangeArrowheads="1"/>
          </p:cNvPicPr>
          <p:nvPr/>
        </p:nvPicPr>
        <p:blipFill>
          <a:blip r:embed="rId2" cstate="print"/>
          <a:srcRect l="67384" t="464" r="1013" b="76038"/>
          <a:stretch>
            <a:fillRect/>
          </a:stretch>
        </p:blipFill>
        <p:spPr bwMode="auto">
          <a:xfrm>
            <a:off x="6885446" y="2895600"/>
            <a:ext cx="1216806" cy="729603"/>
          </a:xfrm>
          <a:prstGeom prst="rect">
            <a:avLst/>
          </a:prstGeom>
          <a:noFill/>
        </p:spPr>
      </p:pic>
      <p:pic>
        <p:nvPicPr>
          <p:cNvPr id="9" name="Picture 6"/>
          <p:cNvPicPr>
            <a:picLocks noChangeAspect="1" noChangeArrowheads="1"/>
          </p:cNvPicPr>
          <p:nvPr/>
        </p:nvPicPr>
        <p:blipFill>
          <a:blip r:embed="rId3" cstate="print"/>
          <a:srcRect l="50848" t="44021" r="1919" b="1761"/>
          <a:stretch>
            <a:fillRect/>
          </a:stretch>
        </p:blipFill>
        <p:spPr bwMode="auto">
          <a:xfrm>
            <a:off x="4883063" y="3778684"/>
            <a:ext cx="888674" cy="992903"/>
          </a:xfrm>
          <a:prstGeom prst="rect">
            <a:avLst/>
          </a:prstGeom>
          <a:noFill/>
          <a:ln w="9525">
            <a:noFill/>
            <a:miter lim="800000"/>
            <a:headEnd/>
            <a:tailEnd/>
          </a:ln>
        </p:spPr>
      </p:pic>
      <p:pic>
        <p:nvPicPr>
          <p:cNvPr id="10" name="Picture 10" descr="network of neurons"/>
          <p:cNvPicPr>
            <a:picLocks noChangeAspect="1" noChangeArrowheads="1"/>
          </p:cNvPicPr>
          <p:nvPr/>
        </p:nvPicPr>
        <p:blipFill>
          <a:blip r:embed="rId4" cstate="print"/>
          <a:srcRect/>
          <a:stretch>
            <a:fillRect/>
          </a:stretch>
        </p:blipFill>
        <p:spPr bwMode="auto">
          <a:xfrm>
            <a:off x="5875365" y="3778683"/>
            <a:ext cx="1617652" cy="992903"/>
          </a:xfrm>
          <a:prstGeom prst="rect">
            <a:avLst/>
          </a:prstGeom>
          <a:noFill/>
        </p:spPr>
      </p:pic>
      <p:pic>
        <p:nvPicPr>
          <p:cNvPr id="11" name="Picture 2" descr="D:\60508.GIF"/>
          <p:cNvPicPr>
            <a:picLocks noChangeAspect="1" noChangeArrowheads="1"/>
          </p:cNvPicPr>
          <p:nvPr/>
        </p:nvPicPr>
        <p:blipFill>
          <a:blip r:embed="rId5" cstate="print"/>
          <a:srcRect/>
          <a:stretch>
            <a:fillRect/>
          </a:stretch>
        </p:blipFill>
        <p:spPr bwMode="auto">
          <a:xfrm>
            <a:off x="4800600" y="1752600"/>
            <a:ext cx="1373717" cy="1029682"/>
          </a:xfrm>
          <a:prstGeom prst="rect">
            <a:avLst/>
          </a:prstGeom>
          <a:noFill/>
        </p:spPr>
      </p:pic>
      <p:pic>
        <p:nvPicPr>
          <p:cNvPr id="2050" name="Picture 2" descr="http://www.cellprofiler.org/images/FruitflyIm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87152" y="4945493"/>
            <a:ext cx="1507310" cy="137514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7706" y="4945493"/>
            <a:ext cx="1504758" cy="1375146"/>
          </a:xfrm>
          <a:prstGeom prst="rect">
            <a:avLst/>
          </a:prstGeom>
        </p:spPr>
      </p:pic>
      <p:pic>
        <p:nvPicPr>
          <p:cNvPr id="20482" name="Picture 2" descr="http://www.solarworld-usa.com/~/media/www/images/Media%20Images/hi-res/solarworld-oregon-cells-made-in-america-3-l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87331" y="1752600"/>
            <a:ext cx="1662521" cy="1029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4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4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Enabling technologies</a:t>
            </a:r>
          </a:p>
          <a:p>
            <a:pPr lvl="1"/>
            <a:r>
              <a:rPr lang="en-US" dirty="0"/>
              <a:t>Optical </a:t>
            </a:r>
            <a:r>
              <a:rPr lang="en-US" dirty="0" smtClean="0"/>
              <a:t>amplification</a:t>
            </a:r>
          </a:p>
          <a:p>
            <a:pPr lvl="1"/>
            <a:r>
              <a:rPr lang="en-US" dirty="0" smtClean="0"/>
              <a:t>Time-stretch</a:t>
            </a:r>
          </a:p>
          <a:p>
            <a:endParaRPr lang="en-US" dirty="0" smtClean="0"/>
          </a:p>
          <a:p>
            <a:r>
              <a:rPr lang="en-US" dirty="0" smtClean="0"/>
              <a:t>Novel high-throughput systems</a:t>
            </a:r>
            <a:endParaRPr lang="en-US" dirty="0"/>
          </a:p>
          <a:p>
            <a:pPr lvl="1"/>
            <a:r>
              <a:rPr lang="en-US" dirty="0"/>
              <a:t>Nanometer-resolved </a:t>
            </a:r>
            <a:r>
              <a:rPr lang="en-US" dirty="0" err="1"/>
              <a:t>vibrometer</a:t>
            </a:r>
            <a:endParaRPr lang="en-US" dirty="0"/>
          </a:p>
          <a:p>
            <a:pPr lvl="1"/>
            <a:r>
              <a:rPr lang="en-US" dirty="0" smtClean="0"/>
              <a:t>Ultrafast 3D Laser scanner</a:t>
            </a:r>
          </a:p>
          <a:p>
            <a:pPr lvl="1"/>
            <a:r>
              <a:rPr lang="en-US" dirty="0"/>
              <a:t>Label-free imaging flow cytometer</a:t>
            </a:r>
          </a:p>
          <a:p>
            <a:endParaRPr lang="en-US" dirty="0" smtClean="0"/>
          </a:p>
          <a:p>
            <a:r>
              <a:rPr lang="en-US" b="1" dirty="0" smtClean="0">
                <a:solidFill>
                  <a:srgbClr val="FF0000"/>
                </a:solidFill>
              </a:rPr>
              <a:t>Big-data challenge </a:t>
            </a:r>
          </a:p>
          <a:p>
            <a:pPr lvl="1"/>
            <a:r>
              <a:rPr lang="en-US" b="1" dirty="0" smtClean="0">
                <a:solidFill>
                  <a:srgbClr val="FF0000"/>
                </a:solidFill>
              </a:rPr>
              <a:t>Quadrature demodulation for real-time processing</a:t>
            </a:r>
            <a:endParaRPr lang="en-US" b="1" dirty="0">
              <a:solidFill>
                <a:srgbClr val="FF0000"/>
              </a:solidFill>
            </a:endParaRPr>
          </a:p>
        </p:txBody>
      </p:sp>
      <p:sp>
        <p:nvSpPr>
          <p:cNvPr id="4" name="Slide Number Placeholder 3"/>
          <p:cNvSpPr>
            <a:spLocks noGrp="1"/>
          </p:cNvSpPr>
          <p:nvPr>
            <p:ph type="sldNum" sz="quarter" idx="4"/>
          </p:nvPr>
        </p:nvSpPr>
        <p:spPr/>
        <p:txBody>
          <a:bodyPr/>
          <a:lstStyle/>
          <a:p>
            <a:fld id="{B6F15528-21DE-4FAA-801E-634DDDAF4B2B}" type="slidenum">
              <a:rPr lang="en-US" smtClean="0"/>
              <a:pPr/>
              <a:t>40</a:t>
            </a:fld>
            <a:endParaRPr lang="en-US" dirty="0"/>
          </a:p>
        </p:txBody>
      </p:sp>
      <p:sp>
        <p:nvSpPr>
          <p:cNvPr id="7" name="Title 1"/>
          <p:cNvSpPr>
            <a:spLocks noGrp="1"/>
          </p:cNvSpPr>
          <p:nvPr>
            <p:ph type="title"/>
          </p:nvPr>
        </p:nvSpPr>
        <p:spPr>
          <a:xfrm>
            <a:off x="279400" y="762000"/>
            <a:ext cx="8588829" cy="1235240"/>
          </a:xfrm>
        </p:spPr>
        <p:txBody>
          <a:bodyPr>
            <a:normAutofit/>
          </a:bodyPr>
          <a:lstStyle/>
          <a:p>
            <a:r>
              <a:rPr lang="en-US" i="1" dirty="0" smtClean="0"/>
              <a:t>High-throughput </a:t>
            </a:r>
            <a:r>
              <a:rPr lang="en-US" i="1" dirty="0"/>
              <a:t>real-time</a:t>
            </a:r>
            <a:r>
              <a:rPr lang="en-US" dirty="0"/>
              <a:t> </a:t>
            </a:r>
            <a:r>
              <a:rPr lang="en-US" dirty="0" smtClean="0"/>
              <a:t>measurement instruments for</a:t>
            </a:r>
            <a:r>
              <a:rPr lang="en-US" i="1" dirty="0" smtClean="0"/>
              <a:t> capture and analysis of </a:t>
            </a:r>
            <a:r>
              <a:rPr lang="en-US" i="1" dirty="0"/>
              <a:t>fast phenomena</a:t>
            </a:r>
          </a:p>
        </p:txBody>
      </p:sp>
      <p:pic>
        <p:nvPicPr>
          <p:cNvPr id="8" name="Picture 2" descr="http://www.photonics.ucla.edu/images/app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4436" y="1981200"/>
            <a:ext cx="1983964"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descr="E:\Research\Presentation\PhD_defense\SECOMM.tif"/>
          <p:cNvPicPr>
            <a:picLocks noChangeAspect="1" noChangeArrowheads="1"/>
          </p:cNvPicPr>
          <p:nvPr/>
        </p:nvPicPr>
        <p:blipFill rotWithShape="1">
          <a:blip r:embed="rId4" cstate="print"/>
          <a:srcRect l="3573" t="1693" r="9122" b="6134"/>
          <a:stretch/>
        </p:blipFill>
        <p:spPr bwMode="auto">
          <a:xfrm>
            <a:off x="6400800" y="2895600"/>
            <a:ext cx="1668900" cy="2136766"/>
          </a:xfrm>
          <a:prstGeom prst="rect">
            <a:avLst/>
          </a:prstGeom>
          <a:noFill/>
          <a:ln>
            <a:noFill/>
          </a:ln>
        </p:spPr>
      </p:pic>
      <p:pic>
        <p:nvPicPr>
          <p:cNvPr id="10" name="Picture 8" descr="http://www.cellsignal.com/products/images/2118_ific_k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4920" y="3728120"/>
            <a:ext cx="1682080" cy="16820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im.wk.io/images/od/c3e9/how-does-analog-to-digital-conversion-workc.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11371" y="4985919"/>
            <a:ext cx="1999229" cy="13261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files.myopera.com/masthebee/albums/629591/guitar-center-strings-artistic-bullish.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56164" y="1905000"/>
            <a:ext cx="1983036" cy="1326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8532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Need at least 12 GS/s</a:t>
            </a:r>
          </a:p>
          <a:p>
            <a:r>
              <a:rPr lang="en-US" dirty="0" smtClean="0"/>
              <a:t>Impractical to digitally perform in real-time </a:t>
            </a:r>
            <a:br>
              <a:rPr lang="en-US" dirty="0" smtClean="0"/>
            </a:br>
            <a:r>
              <a:rPr lang="en-US" dirty="0" smtClean="0"/>
              <a:t>complicated signal processing of Coherent-STEAM</a:t>
            </a:r>
          </a:p>
          <a:p>
            <a:r>
              <a:rPr lang="en-US" dirty="0" smtClean="0"/>
              <a:t>10 mL of sample</a:t>
            </a:r>
          </a:p>
          <a:p>
            <a:r>
              <a:rPr lang="en-US" dirty="0" smtClean="0"/>
              <a:t>At 45 </a:t>
            </a:r>
            <a:r>
              <a:rPr lang="el-GR" dirty="0" smtClean="0">
                <a:latin typeface="Calibri" panose="020F0502020204030204" pitchFamily="34" charset="0"/>
              </a:rPr>
              <a:t>μ</a:t>
            </a:r>
            <a:r>
              <a:rPr lang="en-US" dirty="0" smtClean="0">
                <a:latin typeface="Calibri" panose="020F0502020204030204" pitchFamily="34" charset="0"/>
              </a:rPr>
              <a:t>L/min </a:t>
            </a:r>
            <a:r>
              <a:rPr lang="en-US" dirty="0" smtClean="0"/>
              <a:t>injection rate: 3 hours and 43 minutes</a:t>
            </a:r>
          </a:p>
          <a:p>
            <a:r>
              <a:rPr lang="en-US" dirty="0"/>
              <a:t>For an 8-bit ADC: </a:t>
            </a:r>
            <a:r>
              <a:rPr lang="en-US" dirty="0" smtClean="0"/>
              <a:t>160 TB</a:t>
            </a:r>
          </a:p>
          <a:p>
            <a:r>
              <a:rPr lang="en-US" dirty="0" smtClean="0"/>
              <a:t>Too big for post processing </a:t>
            </a:r>
          </a:p>
          <a:p>
            <a:endParaRPr lang="en-US" dirty="0" smtClean="0"/>
          </a:p>
          <a:p>
            <a:endParaRPr lang="en-US" dirty="0"/>
          </a:p>
        </p:txBody>
      </p:sp>
      <p:sp>
        <p:nvSpPr>
          <p:cNvPr id="3" name="Title 2"/>
          <p:cNvSpPr>
            <a:spLocks noGrp="1"/>
          </p:cNvSpPr>
          <p:nvPr>
            <p:ph type="title"/>
          </p:nvPr>
        </p:nvSpPr>
        <p:spPr/>
        <p:txBody>
          <a:bodyPr/>
          <a:lstStyle/>
          <a:p>
            <a:r>
              <a:rPr lang="en-US" dirty="0" smtClean="0"/>
              <a:t>Challenges in processing </a:t>
            </a:r>
            <a:r>
              <a:rPr lang="en-US" dirty="0"/>
              <a:t>big data </a:t>
            </a:r>
            <a:r>
              <a:rPr lang="en-US" dirty="0" smtClean="0"/>
              <a:t>of Coherent-STEAM</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41</a:t>
            </a:fld>
            <a:endParaRPr lang="en-US" dirty="0"/>
          </a:p>
        </p:txBody>
      </p:sp>
      <p:grpSp>
        <p:nvGrpSpPr>
          <p:cNvPr id="5" name="Group 4"/>
          <p:cNvGrpSpPr/>
          <p:nvPr/>
        </p:nvGrpSpPr>
        <p:grpSpPr>
          <a:xfrm>
            <a:off x="2057400" y="2027681"/>
            <a:ext cx="4800600" cy="1912246"/>
            <a:chOff x="609601" y="3581400"/>
            <a:chExt cx="3886200" cy="1548008"/>
          </a:xfrm>
        </p:grpSpPr>
        <p:pic>
          <p:nvPicPr>
            <p:cNvPr id="6" name="Content Placeholder 4"/>
            <p:cNvPicPr>
              <a:picLocks noChangeAspect="1"/>
            </p:cNvPicPr>
            <p:nvPr/>
          </p:nvPicPr>
          <p:blipFill rotWithShape="1">
            <a:blip r:embed="rId3">
              <a:extLst>
                <a:ext uri="{28A0092B-C50C-407E-A947-70E740481C1C}">
                  <a14:useLocalDpi xmlns:a14="http://schemas.microsoft.com/office/drawing/2010/main" val="0"/>
                </a:ext>
              </a:extLst>
            </a:blip>
            <a:srcRect t="35857" r="51411" b="29105"/>
            <a:stretch/>
          </p:blipFill>
          <p:spPr>
            <a:xfrm>
              <a:off x="609601" y="3581400"/>
              <a:ext cx="3886200" cy="1548008"/>
            </a:xfrm>
            <a:prstGeom prst="rect">
              <a:avLst/>
            </a:prstGeom>
            <a:solidFill>
              <a:schemeClr val="bg1"/>
            </a:solidFill>
          </p:spPr>
        </p:pic>
        <p:cxnSp>
          <p:nvCxnSpPr>
            <p:cNvPr id="7" name="Straight Arrow Connector 6"/>
            <p:cNvCxnSpPr/>
            <p:nvPr/>
          </p:nvCxnSpPr>
          <p:spPr>
            <a:xfrm>
              <a:off x="1676400" y="4756759"/>
              <a:ext cx="609600" cy="0"/>
            </a:xfrm>
            <a:prstGeom prst="straightConnector1">
              <a:avLst/>
            </a:prstGeom>
            <a:ln w="15875">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15178" y="4216052"/>
              <a:ext cx="779381" cy="553998"/>
            </a:xfrm>
            <a:prstGeom prst="rect">
              <a:avLst/>
            </a:prstGeom>
            <a:noFill/>
          </p:spPr>
          <p:txBody>
            <a:bodyPr wrap="none" rtlCol="0">
              <a:spAutoFit/>
            </a:bodyPr>
            <a:lstStyle/>
            <a:p>
              <a:r>
                <a:rPr lang="en-US" sz="1000" b="1" dirty="0" smtClean="0">
                  <a:solidFill>
                    <a:srgbClr val="00B050"/>
                  </a:solidFill>
                </a:rPr>
                <a:t>Beyond</a:t>
              </a:r>
            </a:p>
            <a:p>
              <a:r>
                <a:rPr lang="en-US" sz="1000" b="1" dirty="0" smtClean="0">
                  <a:solidFill>
                    <a:srgbClr val="00B050"/>
                  </a:solidFill>
                </a:rPr>
                <a:t>diffraction-</a:t>
              </a:r>
              <a:br>
                <a:rPr lang="en-US" sz="1000" b="1" dirty="0" smtClean="0">
                  <a:solidFill>
                    <a:srgbClr val="00B050"/>
                  </a:solidFill>
                </a:rPr>
              </a:br>
              <a:r>
                <a:rPr lang="en-US" sz="1000" b="1" dirty="0" smtClean="0">
                  <a:solidFill>
                    <a:srgbClr val="00B050"/>
                  </a:solidFill>
                </a:rPr>
                <a:t>limit</a:t>
              </a:r>
              <a:endParaRPr lang="en-US" sz="1000" b="1" dirty="0">
                <a:solidFill>
                  <a:srgbClr val="00B050"/>
                </a:solidFill>
              </a:endParaRPr>
            </a:p>
          </p:txBody>
        </p:sp>
      </p:grpSp>
      <p:grpSp>
        <p:nvGrpSpPr>
          <p:cNvPr id="29" name="Group 28"/>
          <p:cNvGrpSpPr/>
          <p:nvPr/>
        </p:nvGrpSpPr>
        <p:grpSpPr>
          <a:xfrm>
            <a:off x="5943600" y="4168634"/>
            <a:ext cx="3059538" cy="1851166"/>
            <a:chOff x="5943600" y="4223898"/>
            <a:chExt cx="3059538" cy="1851166"/>
          </a:xfrm>
        </p:grpSpPr>
        <p:sp>
          <p:nvSpPr>
            <p:cNvPr id="10" name="Parallelogram 9"/>
            <p:cNvSpPr/>
            <p:nvPr/>
          </p:nvSpPr>
          <p:spPr>
            <a:xfrm rot="5400000">
              <a:off x="6489700" y="4953000"/>
              <a:ext cx="990600" cy="990600"/>
            </a:xfrm>
            <a:prstGeom prst="parallelogram">
              <a:avLst>
                <a:gd name="adj" fmla="val 40986"/>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p:cNvSpPr/>
            <p:nvPr/>
          </p:nvSpPr>
          <p:spPr>
            <a:xfrm rot="12145009">
              <a:off x="6634474" y="4223898"/>
              <a:ext cx="1996447" cy="1154919"/>
            </a:xfrm>
            <a:prstGeom prst="parallelogram">
              <a:avLst>
                <a:gd name="adj" fmla="val 81097"/>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11"/>
            <p:cNvSpPr/>
            <p:nvPr/>
          </p:nvSpPr>
          <p:spPr>
            <a:xfrm rot="9113790">
              <a:off x="7259399" y="5030902"/>
              <a:ext cx="1743739" cy="529875"/>
            </a:xfrm>
            <a:prstGeom prst="parallelogram">
              <a:avLst>
                <a:gd name="adj" fmla="val 52145"/>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12"/>
            <p:cNvSpPr/>
            <p:nvPr/>
          </p:nvSpPr>
          <p:spPr>
            <a:xfrm rot="5400000">
              <a:off x="6735045" y="5370839"/>
              <a:ext cx="457200" cy="457200"/>
            </a:xfrm>
            <a:prstGeom prst="parallelogram">
              <a:avLst>
                <a:gd name="adj" fmla="val 40986"/>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p:cNvSpPr/>
            <p:nvPr/>
          </p:nvSpPr>
          <p:spPr>
            <a:xfrm rot="5400000">
              <a:off x="6789059" y="5484309"/>
              <a:ext cx="338298" cy="228600"/>
            </a:xfrm>
            <a:prstGeom prst="parallelogram">
              <a:avLst>
                <a:gd name="adj" fmla="val 40986"/>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6843908" y="5748491"/>
              <a:ext cx="218548" cy="88757"/>
            </a:xfrm>
            <a:prstGeom prst="straightConnector1">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616983" y="5772778"/>
              <a:ext cx="482824" cy="230832"/>
            </a:xfrm>
            <a:prstGeom prst="rect">
              <a:avLst/>
            </a:prstGeom>
            <a:noFill/>
          </p:spPr>
          <p:txBody>
            <a:bodyPr wrap="none" rtlCol="0">
              <a:spAutoFit/>
            </a:bodyPr>
            <a:lstStyle/>
            <a:p>
              <a:r>
                <a:rPr lang="en-US" sz="900" dirty="0" smtClean="0"/>
                <a:t>19 </a:t>
              </a:r>
              <a:r>
                <a:rPr lang="el-GR" sz="900" dirty="0" smtClean="0">
                  <a:latin typeface="Calibri" panose="020F0502020204030204" pitchFamily="34" charset="0"/>
                </a:rPr>
                <a:t>μ</a:t>
              </a:r>
              <a:r>
                <a:rPr lang="en-US" sz="900" dirty="0" smtClean="0">
                  <a:latin typeface="Calibri" panose="020F0502020204030204" pitchFamily="34" charset="0"/>
                </a:rPr>
                <a:t>m</a:t>
              </a:r>
              <a:endParaRPr lang="en-US" sz="900" dirty="0"/>
            </a:p>
          </p:txBody>
        </p:sp>
        <p:cxnSp>
          <p:nvCxnSpPr>
            <p:cNvPr id="20" name="Straight Arrow Connector 19"/>
            <p:cNvCxnSpPr/>
            <p:nvPr/>
          </p:nvCxnSpPr>
          <p:spPr>
            <a:xfrm flipV="1">
              <a:off x="6642100" y="5334000"/>
              <a:ext cx="0" cy="256032"/>
            </a:xfrm>
            <a:prstGeom prst="straightConnector1">
              <a:avLst/>
            </a:prstGeom>
            <a:ln>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204994" y="5334000"/>
              <a:ext cx="482824" cy="230832"/>
            </a:xfrm>
            <a:prstGeom prst="rect">
              <a:avLst/>
            </a:prstGeom>
            <a:noFill/>
          </p:spPr>
          <p:txBody>
            <a:bodyPr wrap="none" rtlCol="0">
              <a:spAutoFit/>
            </a:bodyPr>
            <a:lstStyle/>
            <a:p>
              <a:r>
                <a:rPr lang="en-US" sz="900" dirty="0" smtClean="0"/>
                <a:t>28 </a:t>
              </a:r>
              <a:r>
                <a:rPr lang="el-GR" sz="900" dirty="0" smtClean="0">
                  <a:latin typeface="Calibri" panose="020F0502020204030204" pitchFamily="34" charset="0"/>
                </a:rPr>
                <a:t>μ</a:t>
              </a:r>
              <a:r>
                <a:rPr lang="en-US" sz="900" dirty="0" smtClean="0">
                  <a:latin typeface="Calibri" panose="020F0502020204030204" pitchFamily="34" charset="0"/>
                </a:rPr>
                <a:t>m</a:t>
              </a:r>
              <a:endParaRPr lang="en-US" sz="900" dirty="0"/>
            </a:p>
          </p:txBody>
        </p:sp>
        <p:cxnSp>
          <p:nvCxnSpPr>
            <p:cNvPr id="24" name="Straight Arrow Connector 23"/>
            <p:cNvCxnSpPr/>
            <p:nvPr/>
          </p:nvCxnSpPr>
          <p:spPr>
            <a:xfrm flipV="1">
              <a:off x="6294935" y="5867399"/>
              <a:ext cx="375976" cy="207665"/>
            </a:xfrm>
            <a:prstGeom prst="straightConnector1">
              <a:avLst/>
            </a:prstGeom>
            <a:ln w="25400">
              <a:solidFill>
                <a:srgbClr val="FF99CC"/>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Trapezoid 26"/>
            <p:cNvSpPr/>
            <p:nvPr/>
          </p:nvSpPr>
          <p:spPr>
            <a:xfrm rot="5400000">
              <a:off x="6995438" y="5584773"/>
              <a:ext cx="250424" cy="118073"/>
            </a:xfrm>
            <a:prstGeom prst="trapezoid">
              <a:avLst>
                <a:gd name="adj" fmla="val 39543"/>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943600" y="5664200"/>
              <a:ext cx="731290" cy="246221"/>
            </a:xfrm>
            <a:prstGeom prst="rect">
              <a:avLst/>
            </a:prstGeom>
            <a:noFill/>
          </p:spPr>
          <p:txBody>
            <a:bodyPr wrap="none" rtlCol="0">
              <a:spAutoFit/>
            </a:bodyPr>
            <a:lstStyle/>
            <a:p>
              <a:r>
                <a:rPr lang="en-US" sz="1000" b="1" dirty="0" smtClean="0">
                  <a:solidFill>
                    <a:srgbClr val="FF99CC"/>
                  </a:solidFill>
                </a:rPr>
                <a:t>45 </a:t>
              </a:r>
              <a:r>
                <a:rPr lang="el-GR" sz="1000" b="1" dirty="0" smtClean="0">
                  <a:solidFill>
                    <a:srgbClr val="FF99CC"/>
                  </a:solidFill>
                  <a:latin typeface="Calibri" panose="020F0502020204030204" pitchFamily="34" charset="0"/>
                </a:rPr>
                <a:t>μ</a:t>
              </a:r>
              <a:r>
                <a:rPr lang="en-US" sz="1000" b="1" dirty="0" smtClean="0">
                  <a:solidFill>
                    <a:srgbClr val="FF99CC"/>
                  </a:solidFill>
                  <a:latin typeface="Calibri" panose="020F0502020204030204" pitchFamily="34" charset="0"/>
                </a:rPr>
                <a:t>L/min</a:t>
              </a:r>
              <a:endParaRPr lang="en-US" sz="1000" b="1" dirty="0">
                <a:solidFill>
                  <a:srgbClr val="FF99CC"/>
                </a:solidFill>
              </a:endParaRPr>
            </a:p>
          </p:txBody>
        </p:sp>
      </p:grpSp>
    </p:spTree>
    <p:extLst>
      <p:ext uri="{BB962C8B-B14F-4D97-AF65-F5344CB8AC3E}">
        <p14:creationId xmlns:p14="http://schemas.microsoft.com/office/powerpoint/2010/main" val="140033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Analog </a:t>
            </a:r>
            <a:r>
              <a:rPr lang="en-US" dirty="0" smtClean="0"/>
              <a:t>preprocessing </a:t>
            </a:r>
            <a:r>
              <a:rPr lang="en-US" dirty="0"/>
              <a:t>of Coherent-STEAM </a:t>
            </a:r>
            <a:r>
              <a:rPr lang="en-US" dirty="0" smtClean="0"/>
              <a:t>signals</a:t>
            </a:r>
            <a:br>
              <a:rPr lang="en-US" dirty="0" smtClean="0"/>
            </a:br>
            <a:r>
              <a:rPr lang="en-US" dirty="0" smtClean="0"/>
              <a:t>by quadrature demodulation</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42</a:t>
            </a:fld>
            <a:endParaRPr lang="en-US" dirty="0"/>
          </a:p>
        </p:txBody>
      </p:sp>
      <p:grpSp>
        <p:nvGrpSpPr>
          <p:cNvPr id="121" name="Group 120"/>
          <p:cNvGrpSpPr/>
          <p:nvPr/>
        </p:nvGrpSpPr>
        <p:grpSpPr>
          <a:xfrm>
            <a:off x="187200" y="4095691"/>
            <a:ext cx="2766992" cy="1435660"/>
            <a:chOff x="187200" y="4095691"/>
            <a:chExt cx="2766992" cy="1435660"/>
          </a:xfrm>
        </p:grpSpPr>
        <p:cxnSp>
          <p:nvCxnSpPr>
            <p:cNvPr id="6" name="Straight Arrow Connector 5"/>
            <p:cNvCxnSpPr/>
            <p:nvPr/>
          </p:nvCxnSpPr>
          <p:spPr>
            <a:xfrm flipV="1">
              <a:off x="591318" y="4318829"/>
              <a:ext cx="0" cy="952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a:off x="591318" y="5271329"/>
              <a:ext cx="1644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2190841" y="5138936"/>
              <a:ext cx="763351" cy="261610"/>
            </a:xfrm>
            <a:prstGeom prst="rect">
              <a:avLst/>
            </a:prstGeom>
            <a:noFill/>
          </p:spPr>
          <p:txBody>
            <a:bodyPr wrap="none" rtlCol="0">
              <a:spAutoFit/>
            </a:bodyPr>
            <a:lstStyle/>
            <a:p>
              <a:r>
                <a:rPr lang="en-US" sz="1100" dirty="0" smtClean="0"/>
                <a:t>frequency</a:t>
              </a:r>
              <a:endParaRPr lang="en-US" sz="1100" dirty="0"/>
            </a:p>
          </p:txBody>
        </p:sp>
        <p:sp>
          <p:nvSpPr>
            <p:cNvPr id="9" name="TextBox 8"/>
            <p:cNvSpPr txBox="1"/>
            <p:nvPr/>
          </p:nvSpPr>
          <p:spPr>
            <a:xfrm>
              <a:off x="187200" y="4095691"/>
              <a:ext cx="808235" cy="261610"/>
            </a:xfrm>
            <a:prstGeom prst="rect">
              <a:avLst/>
            </a:prstGeom>
            <a:noFill/>
          </p:spPr>
          <p:txBody>
            <a:bodyPr wrap="none" rtlCol="0">
              <a:spAutoFit/>
            </a:bodyPr>
            <a:lstStyle/>
            <a:p>
              <a:r>
                <a:rPr lang="en-US" sz="1100" dirty="0" smtClean="0"/>
                <a:t>Magnitude</a:t>
              </a:r>
              <a:endParaRPr lang="en-US" sz="1100" dirty="0"/>
            </a:p>
          </p:txBody>
        </p:sp>
        <p:sp>
          <p:nvSpPr>
            <p:cNvPr id="10" name="Freeform 9"/>
            <p:cNvSpPr/>
            <p:nvPr/>
          </p:nvSpPr>
          <p:spPr>
            <a:xfrm>
              <a:off x="597668" y="4598229"/>
              <a:ext cx="215900" cy="660400"/>
            </a:xfrm>
            <a:custGeom>
              <a:avLst/>
              <a:gdLst>
                <a:gd name="connsiteX0" fmla="*/ 0 w 215900"/>
                <a:gd name="connsiteY0" fmla="*/ 0 h 660400"/>
                <a:gd name="connsiteX1" fmla="*/ 215900 w 215900"/>
                <a:gd name="connsiteY1" fmla="*/ 660400 h 660400"/>
              </a:gdLst>
              <a:ahLst/>
              <a:cxnLst>
                <a:cxn ang="0">
                  <a:pos x="connsiteX0" y="connsiteY0"/>
                </a:cxn>
                <a:cxn ang="0">
                  <a:pos x="connsiteX1" y="connsiteY1"/>
                </a:cxn>
              </a:cxnLst>
              <a:rect l="l" t="t" r="r" b="b"/>
              <a:pathLst>
                <a:path w="215900" h="660400">
                  <a:moveTo>
                    <a:pt x="0" y="0"/>
                  </a:moveTo>
                  <a:cubicBezTo>
                    <a:pt x="76200" y="323850"/>
                    <a:pt x="152400" y="647700"/>
                    <a:pt x="215900" y="660400"/>
                  </a:cubicBezTo>
                </a:path>
              </a:pathLst>
            </a:custGeom>
            <a:ln w="25400">
              <a:solidFill>
                <a:srgbClr val="FF66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solidFill>
                  <a:srgbClr val="FF9900"/>
                </a:solidFill>
              </a:endParaRPr>
            </a:p>
          </p:txBody>
        </p:sp>
        <p:sp>
          <p:nvSpPr>
            <p:cNvPr id="11" name="Freeform 10"/>
            <p:cNvSpPr/>
            <p:nvPr/>
          </p:nvSpPr>
          <p:spPr>
            <a:xfrm>
              <a:off x="1486956" y="4598219"/>
              <a:ext cx="246594" cy="673110"/>
            </a:xfrm>
            <a:custGeom>
              <a:avLst/>
              <a:gdLst>
                <a:gd name="connsiteX0" fmla="*/ 0 w 330200"/>
                <a:gd name="connsiteY0" fmla="*/ 660410 h 673110"/>
                <a:gd name="connsiteX1" fmla="*/ 190500 w 330200"/>
                <a:gd name="connsiteY1" fmla="*/ 10 h 673110"/>
                <a:gd name="connsiteX2" fmla="*/ 330200 w 330200"/>
                <a:gd name="connsiteY2" fmla="*/ 673110 h 673110"/>
                <a:gd name="connsiteX0" fmla="*/ 0 w 330200"/>
                <a:gd name="connsiteY0" fmla="*/ 660410 h 673110"/>
                <a:gd name="connsiteX1" fmla="*/ 181699 w 330200"/>
                <a:gd name="connsiteY1" fmla="*/ 10 h 673110"/>
                <a:gd name="connsiteX2" fmla="*/ 330200 w 330200"/>
                <a:gd name="connsiteY2" fmla="*/ 673110 h 673110"/>
                <a:gd name="connsiteX0" fmla="*/ 0 w 330200"/>
                <a:gd name="connsiteY0" fmla="*/ 660410 h 673110"/>
                <a:gd name="connsiteX1" fmla="*/ 177299 w 330200"/>
                <a:gd name="connsiteY1" fmla="*/ 10 h 673110"/>
                <a:gd name="connsiteX2" fmla="*/ 330200 w 330200"/>
                <a:gd name="connsiteY2" fmla="*/ 673110 h 673110"/>
              </a:gdLst>
              <a:ahLst/>
              <a:cxnLst>
                <a:cxn ang="0">
                  <a:pos x="connsiteX0" y="connsiteY0"/>
                </a:cxn>
                <a:cxn ang="0">
                  <a:pos x="connsiteX1" y="connsiteY1"/>
                </a:cxn>
                <a:cxn ang="0">
                  <a:pos x="connsiteX2" y="connsiteY2"/>
                </a:cxn>
              </a:cxnLst>
              <a:rect l="l" t="t" r="r" b="b"/>
              <a:pathLst>
                <a:path w="330200" h="673110">
                  <a:moveTo>
                    <a:pt x="0" y="660410"/>
                  </a:moveTo>
                  <a:cubicBezTo>
                    <a:pt x="67733" y="329151"/>
                    <a:pt x="122266" y="-2107"/>
                    <a:pt x="177299" y="10"/>
                  </a:cubicBezTo>
                  <a:cubicBezTo>
                    <a:pt x="232332" y="2127"/>
                    <a:pt x="237067" y="618077"/>
                    <a:pt x="330200" y="673110"/>
                  </a:cubicBezTo>
                </a:path>
              </a:pathLst>
            </a:custGeom>
            <a:ln w="25400">
              <a:solidFill>
                <a:srgbClr val="FF66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solidFill>
                  <a:srgbClr val="FF9900"/>
                </a:solidFill>
              </a:endParaRPr>
            </a:p>
          </p:txBody>
        </p:sp>
        <p:cxnSp>
          <p:nvCxnSpPr>
            <p:cNvPr id="12" name="Straight Connector 11"/>
            <p:cNvCxnSpPr/>
            <p:nvPr/>
          </p:nvCxnSpPr>
          <p:spPr>
            <a:xfrm>
              <a:off x="1600968" y="5239579"/>
              <a:ext cx="0" cy="60325"/>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813568" y="5239579"/>
              <a:ext cx="0" cy="60325"/>
            </a:xfrm>
            <a:prstGeom prst="line">
              <a:avLst/>
            </a:prstGeom>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552118" y="5269741"/>
              <a:ext cx="522900" cy="261610"/>
            </a:xfrm>
            <a:prstGeom prst="rect">
              <a:avLst/>
            </a:prstGeom>
            <a:noFill/>
          </p:spPr>
          <p:txBody>
            <a:bodyPr wrap="none" rtlCol="0">
              <a:spAutoFit/>
            </a:bodyPr>
            <a:lstStyle/>
            <a:p>
              <a:r>
                <a:rPr lang="en-US" sz="1100" dirty="0" smtClean="0"/>
                <a:t>1 GHz</a:t>
              </a:r>
              <a:endParaRPr lang="en-US" sz="1100" dirty="0"/>
            </a:p>
          </p:txBody>
        </p:sp>
        <p:sp>
          <p:nvSpPr>
            <p:cNvPr id="15" name="TextBox 14"/>
            <p:cNvSpPr txBox="1"/>
            <p:nvPr/>
          </p:nvSpPr>
          <p:spPr>
            <a:xfrm>
              <a:off x="1348721" y="5269741"/>
              <a:ext cx="522900" cy="261610"/>
            </a:xfrm>
            <a:prstGeom prst="rect">
              <a:avLst/>
            </a:prstGeom>
            <a:noFill/>
          </p:spPr>
          <p:txBody>
            <a:bodyPr wrap="none" rtlCol="0">
              <a:spAutoFit/>
            </a:bodyPr>
            <a:lstStyle/>
            <a:p>
              <a:r>
                <a:rPr lang="en-US" sz="1100" dirty="0" smtClean="0"/>
                <a:t>5 GHz</a:t>
              </a:r>
              <a:endParaRPr lang="en-US" sz="1100" dirty="0"/>
            </a:p>
          </p:txBody>
        </p:sp>
        <p:cxnSp>
          <p:nvCxnSpPr>
            <p:cNvPr id="16" name="Straight Arrow Connector 15"/>
            <p:cNvCxnSpPr/>
            <p:nvPr/>
          </p:nvCxnSpPr>
          <p:spPr>
            <a:xfrm>
              <a:off x="1416050" y="4939542"/>
              <a:ext cx="36195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1290665" y="4939542"/>
              <a:ext cx="630301" cy="261610"/>
            </a:xfrm>
            <a:prstGeom prst="rect">
              <a:avLst/>
            </a:prstGeom>
            <a:noFill/>
          </p:spPr>
          <p:txBody>
            <a:bodyPr wrap="none" rtlCol="0">
              <a:spAutoFit/>
            </a:bodyPr>
            <a:lstStyle/>
            <a:p>
              <a:r>
                <a:rPr lang="en-US" sz="1100" dirty="0" smtClean="0"/>
                <a:t>0.6 GHz</a:t>
              </a:r>
              <a:endParaRPr lang="en-US" sz="1100" dirty="0"/>
            </a:p>
          </p:txBody>
        </p:sp>
      </p:grpSp>
      <p:cxnSp>
        <p:nvCxnSpPr>
          <p:cNvPr id="18" name="Elbow Connector 17"/>
          <p:cNvCxnSpPr>
            <a:endCxn id="19" idx="2"/>
          </p:cNvCxnSpPr>
          <p:nvPr/>
        </p:nvCxnSpPr>
        <p:spPr>
          <a:xfrm flipV="1">
            <a:off x="282450" y="2734502"/>
            <a:ext cx="5198368" cy="1336362"/>
          </a:xfrm>
          <a:prstGeom prst="bentConnector3">
            <a:avLst>
              <a:gd name="adj1" fmla="val 52016"/>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480818" y="2579537"/>
            <a:ext cx="309929" cy="3099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Elbow Connector 19"/>
          <p:cNvCxnSpPr>
            <a:endCxn id="21" idx="2"/>
          </p:cNvCxnSpPr>
          <p:nvPr/>
        </p:nvCxnSpPr>
        <p:spPr>
          <a:xfrm flipV="1">
            <a:off x="4519502" y="3550085"/>
            <a:ext cx="1113016" cy="507059"/>
          </a:xfrm>
          <a:prstGeom prst="bentConnector2">
            <a:avLst/>
          </a:prstGeom>
          <a:ln w="349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p:cNvSpPr/>
              <p:nvPr/>
            </p:nvSpPr>
            <p:spPr>
              <a:xfrm>
                <a:off x="5302318" y="3213844"/>
                <a:ext cx="660400" cy="336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𝜋</m:t>
                          </m:r>
                        </m:num>
                        <m:den>
                          <m:r>
                            <a:rPr lang="en-US" b="0" i="1" smtClean="0">
                              <a:latin typeface="Cambria Math" panose="02040503050406030204" pitchFamily="18" charset="0"/>
                            </a:rPr>
                            <m:t>4</m:t>
                          </m:r>
                        </m:den>
                      </m:f>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5302318" y="3213844"/>
                <a:ext cx="660400" cy="336241"/>
              </a:xfrm>
              <a:prstGeom prst="rect">
                <a:avLst/>
              </a:prstGeom>
              <a:blipFill rotWithShape="0">
                <a:blip r:embed="rId3"/>
                <a:stretch>
                  <a:fillRect l="-23214" t="-120339" r="-63393" b="-1847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5303027" y="4569667"/>
                <a:ext cx="660400" cy="336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𝜋</m:t>
                          </m:r>
                        </m:num>
                        <m:den>
                          <m:r>
                            <a:rPr lang="en-US" b="0" i="1" smtClean="0">
                              <a:latin typeface="Cambria Math" panose="02040503050406030204" pitchFamily="18" charset="0"/>
                            </a:rPr>
                            <m:t>4</m:t>
                          </m:r>
                        </m:den>
                      </m:f>
                    </m:oMath>
                  </m:oMathPara>
                </a14:m>
                <a:endParaRPr lang="en-US" dirty="0"/>
              </a:p>
            </p:txBody>
          </p:sp>
        </mc:Choice>
        <mc:Fallback xmlns="">
          <p:sp>
            <p:nvSpPr>
              <p:cNvPr id="22" name="Rectangle 21"/>
              <p:cNvSpPr>
                <a:spLocks noRot="1" noChangeAspect="1" noMove="1" noResize="1" noEditPoints="1" noAdjustHandles="1" noChangeArrowheads="1" noChangeShapeType="1" noTextEdit="1"/>
              </p:cNvSpPr>
              <p:nvPr/>
            </p:nvSpPr>
            <p:spPr>
              <a:xfrm>
                <a:off x="5303027" y="4569667"/>
                <a:ext cx="660400" cy="336241"/>
              </a:xfrm>
              <a:prstGeom prst="rect">
                <a:avLst/>
              </a:prstGeom>
              <a:blipFill rotWithShape="0">
                <a:blip r:embed="rId4"/>
                <a:stretch>
                  <a:fillRect l="-10714" t="-122034" r="-75893" b="-183051"/>
                </a:stretch>
              </a:blipFill>
            </p:spPr>
            <p:txBody>
              <a:bodyPr/>
              <a:lstStyle/>
              <a:p>
                <a:r>
                  <a:rPr lang="en-US">
                    <a:noFill/>
                  </a:rPr>
                  <a:t> </a:t>
                </a:r>
              </a:p>
            </p:txBody>
          </p:sp>
        </mc:Fallback>
      </mc:AlternateContent>
      <p:sp>
        <p:nvSpPr>
          <p:cNvPr id="23" name="TextBox 22"/>
          <p:cNvSpPr txBox="1"/>
          <p:nvPr/>
        </p:nvSpPr>
        <p:spPr>
          <a:xfrm>
            <a:off x="170097" y="3733800"/>
            <a:ext cx="2188228" cy="338554"/>
          </a:xfrm>
          <a:prstGeom prst="rect">
            <a:avLst/>
          </a:prstGeom>
          <a:noFill/>
        </p:spPr>
        <p:txBody>
          <a:bodyPr wrap="none" rtlCol="0">
            <a:spAutoFit/>
          </a:bodyPr>
          <a:lstStyle/>
          <a:p>
            <a:r>
              <a:rPr lang="en-US" sz="1600" b="1" i="1" dirty="0" smtClean="0"/>
              <a:t>Coherent-STEAM Signal</a:t>
            </a:r>
            <a:endParaRPr lang="en-US" sz="1600" b="1" i="1" dirty="0"/>
          </a:p>
        </p:txBody>
      </p:sp>
      <p:cxnSp>
        <p:nvCxnSpPr>
          <p:cNvPr id="24" name="Straight Arrow Connector 23"/>
          <p:cNvCxnSpPr>
            <a:stCxn id="21" idx="0"/>
            <a:endCxn id="19" idx="4"/>
          </p:cNvCxnSpPr>
          <p:nvPr/>
        </p:nvCxnSpPr>
        <p:spPr>
          <a:xfrm flipV="1">
            <a:off x="5632518" y="2889466"/>
            <a:ext cx="3265" cy="32437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2947267" y="2971212"/>
            <a:ext cx="1788948" cy="2209576"/>
            <a:chOff x="3270349" y="2614783"/>
            <a:chExt cx="1788948" cy="2209576"/>
          </a:xfrm>
        </p:grpSpPr>
        <p:sp>
          <p:nvSpPr>
            <p:cNvPr id="26" name="TextBox 25"/>
            <p:cNvSpPr txBox="1"/>
            <p:nvPr/>
          </p:nvSpPr>
          <p:spPr>
            <a:xfrm>
              <a:off x="3403657" y="4239584"/>
              <a:ext cx="1479316" cy="584775"/>
            </a:xfrm>
            <a:prstGeom prst="rect">
              <a:avLst/>
            </a:prstGeom>
            <a:noFill/>
          </p:spPr>
          <p:txBody>
            <a:bodyPr wrap="none" rtlCol="0">
              <a:spAutoFit/>
            </a:bodyPr>
            <a:lstStyle/>
            <a:p>
              <a:r>
                <a:rPr lang="en-US" sz="1600" b="1" i="1" dirty="0" smtClean="0"/>
                <a:t>Local Oscillator</a:t>
              </a:r>
            </a:p>
            <a:p>
              <a:pPr algn="ctr"/>
              <a:r>
                <a:rPr lang="en-US" sz="1600" b="1" i="1" dirty="0" smtClean="0"/>
                <a:t>f</a:t>
              </a:r>
              <a:r>
                <a:rPr lang="en-US" sz="1600" b="1" i="1" baseline="-25000" dirty="0" smtClean="0"/>
                <a:t>0</a:t>
              </a:r>
              <a:r>
                <a:rPr lang="en-US" sz="1600" b="1" i="1" dirty="0" smtClean="0"/>
                <a:t> = 5 GHz</a:t>
              </a:r>
            </a:p>
          </p:txBody>
        </p:sp>
        <p:cxnSp>
          <p:nvCxnSpPr>
            <p:cNvPr id="27" name="Straight Arrow Connector 26"/>
            <p:cNvCxnSpPr/>
            <p:nvPr/>
          </p:nvCxnSpPr>
          <p:spPr>
            <a:xfrm flipV="1">
              <a:off x="3654491" y="2838294"/>
              <a:ext cx="0" cy="952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3654491" y="3790794"/>
              <a:ext cx="10058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4613341" y="3659989"/>
              <a:ext cx="445956" cy="261610"/>
            </a:xfrm>
            <a:prstGeom prst="rect">
              <a:avLst/>
            </a:prstGeom>
            <a:noFill/>
          </p:spPr>
          <p:txBody>
            <a:bodyPr wrap="none" rtlCol="0">
              <a:spAutoFit/>
            </a:bodyPr>
            <a:lstStyle/>
            <a:p>
              <a:r>
                <a:rPr lang="en-US" sz="1100" dirty="0" smtClean="0"/>
                <a:t>time</a:t>
              </a:r>
              <a:endParaRPr lang="en-US" sz="1100" dirty="0"/>
            </a:p>
          </p:txBody>
        </p:sp>
        <p:sp>
          <p:nvSpPr>
            <p:cNvPr id="30" name="TextBox 29"/>
            <p:cNvSpPr txBox="1"/>
            <p:nvPr/>
          </p:nvSpPr>
          <p:spPr>
            <a:xfrm>
              <a:off x="3270349" y="2614783"/>
              <a:ext cx="780983" cy="261610"/>
            </a:xfrm>
            <a:prstGeom prst="rect">
              <a:avLst/>
            </a:prstGeom>
            <a:noFill/>
          </p:spPr>
          <p:txBody>
            <a:bodyPr wrap="none" rtlCol="0">
              <a:spAutoFit/>
            </a:bodyPr>
            <a:lstStyle/>
            <a:p>
              <a:r>
                <a:rPr lang="en-US" sz="1100" dirty="0" smtClean="0"/>
                <a:t>Amplitude</a:t>
              </a:r>
              <a:endParaRPr lang="en-US" sz="1100" dirty="0"/>
            </a:p>
          </p:txBody>
        </p:sp>
        <p:cxnSp>
          <p:nvCxnSpPr>
            <p:cNvPr id="31" name="Straight Arrow Connector 30"/>
            <p:cNvCxnSpPr/>
            <p:nvPr/>
          </p:nvCxnSpPr>
          <p:spPr>
            <a:xfrm flipH="1">
              <a:off x="3742008" y="3193566"/>
              <a:ext cx="429768"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2" name="TextBox 31"/>
            <p:cNvSpPr txBox="1"/>
            <p:nvPr/>
          </p:nvSpPr>
          <p:spPr>
            <a:xfrm>
              <a:off x="3697760" y="2947381"/>
              <a:ext cx="561372" cy="261610"/>
            </a:xfrm>
            <a:prstGeom prst="rect">
              <a:avLst/>
            </a:prstGeom>
            <a:noFill/>
          </p:spPr>
          <p:txBody>
            <a:bodyPr wrap="none" rtlCol="0">
              <a:spAutoFit/>
            </a:bodyPr>
            <a:lstStyle/>
            <a:p>
              <a:r>
                <a:rPr lang="en-US" sz="1100" dirty="0" smtClean="0"/>
                <a:t>200 ps</a:t>
              </a:r>
              <a:endParaRPr lang="en-US" sz="1100" dirty="0"/>
            </a:p>
          </p:txBody>
        </p:sp>
        <p:sp>
          <p:nvSpPr>
            <p:cNvPr id="33" name="Freeform 32"/>
            <p:cNvSpPr/>
            <p:nvPr/>
          </p:nvSpPr>
          <p:spPr>
            <a:xfrm>
              <a:off x="3660775" y="3301015"/>
              <a:ext cx="790575" cy="944241"/>
            </a:xfrm>
            <a:custGeom>
              <a:avLst/>
              <a:gdLst>
                <a:gd name="connsiteX0" fmla="*/ 0 w 762000"/>
                <a:gd name="connsiteY0" fmla="*/ 476664 h 878328"/>
                <a:gd name="connsiteX1" fmla="*/ 114300 w 762000"/>
                <a:gd name="connsiteY1" fmla="*/ 9939 h 878328"/>
                <a:gd name="connsiteX2" fmla="*/ 304800 w 762000"/>
                <a:gd name="connsiteY2" fmla="*/ 867189 h 878328"/>
                <a:gd name="connsiteX3" fmla="*/ 504825 w 762000"/>
                <a:gd name="connsiteY3" fmla="*/ 19464 h 878328"/>
                <a:gd name="connsiteX4" fmla="*/ 638175 w 762000"/>
                <a:gd name="connsiteY4" fmla="*/ 867189 h 878328"/>
                <a:gd name="connsiteX5" fmla="*/ 762000 w 762000"/>
                <a:gd name="connsiteY5" fmla="*/ 476664 h 878328"/>
                <a:gd name="connsiteX0" fmla="*/ 0 w 762000"/>
                <a:gd name="connsiteY0" fmla="*/ 485775 h 888617"/>
                <a:gd name="connsiteX1" fmla="*/ 114300 w 762000"/>
                <a:gd name="connsiteY1" fmla="*/ 19050 h 888617"/>
                <a:gd name="connsiteX2" fmla="*/ 304800 w 762000"/>
                <a:gd name="connsiteY2" fmla="*/ 876300 h 888617"/>
                <a:gd name="connsiteX3" fmla="*/ 504825 w 762000"/>
                <a:gd name="connsiteY3" fmla="*/ 0 h 888617"/>
                <a:gd name="connsiteX4" fmla="*/ 638175 w 762000"/>
                <a:gd name="connsiteY4" fmla="*/ 876300 h 888617"/>
                <a:gd name="connsiteX5" fmla="*/ 762000 w 762000"/>
                <a:gd name="connsiteY5" fmla="*/ 485775 h 888617"/>
                <a:gd name="connsiteX0" fmla="*/ 0 w 762000"/>
                <a:gd name="connsiteY0" fmla="*/ 485858 h 933541"/>
                <a:gd name="connsiteX1" fmla="*/ 114300 w 762000"/>
                <a:gd name="connsiteY1" fmla="*/ 19133 h 933541"/>
                <a:gd name="connsiteX2" fmla="*/ 304800 w 762000"/>
                <a:gd name="connsiteY2" fmla="*/ 933533 h 933541"/>
                <a:gd name="connsiteX3" fmla="*/ 504825 w 762000"/>
                <a:gd name="connsiteY3" fmla="*/ 83 h 933541"/>
                <a:gd name="connsiteX4" fmla="*/ 638175 w 762000"/>
                <a:gd name="connsiteY4" fmla="*/ 876383 h 933541"/>
                <a:gd name="connsiteX5" fmla="*/ 762000 w 762000"/>
                <a:gd name="connsiteY5" fmla="*/ 485858 h 933541"/>
                <a:gd name="connsiteX0" fmla="*/ 0 w 762000"/>
                <a:gd name="connsiteY0" fmla="*/ 485775 h 944241"/>
                <a:gd name="connsiteX1" fmla="*/ 114300 w 762000"/>
                <a:gd name="connsiteY1" fmla="*/ 19050 h 944241"/>
                <a:gd name="connsiteX2" fmla="*/ 304800 w 762000"/>
                <a:gd name="connsiteY2" fmla="*/ 933450 h 944241"/>
                <a:gd name="connsiteX3" fmla="*/ 504825 w 762000"/>
                <a:gd name="connsiteY3" fmla="*/ 0 h 944241"/>
                <a:gd name="connsiteX4" fmla="*/ 647700 w 762000"/>
                <a:gd name="connsiteY4" fmla="*/ 933450 h 944241"/>
                <a:gd name="connsiteX5" fmla="*/ 762000 w 762000"/>
                <a:gd name="connsiteY5" fmla="*/ 485775 h 944241"/>
                <a:gd name="connsiteX0" fmla="*/ 0 w 762025"/>
                <a:gd name="connsiteY0" fmla="*/ 485775 h 944241"/>
                <a:gd name="connsiteX1" fmla="*/ 114300 w 762025"/>
                <a:gd name="connsiteY1" fmla="*/ 19050 h 944241"/>
                <a:gd name="connsiteX2" fmla="*/ 304800 w 762025"/>
                <a:gd name="connsiteY2" fmla="*/ 933450 h 944241"/>
                <a:gd name="connsiteX3" fmla="*/ 504825 w 762025"/>
                <a:gd name="connsiteY3" fmla="*/ 0 h 944241"/>
                <a:gd name="connsiteX4" fmla="*/ 647700 w 762025"/>
                <a:gd name="connsiteY4" fmla="*/ 933450 h 944241"/>
                <a:gd name="connsiteX5" fmla="*/ 762000 w 762025"/>
                <a:gd name="connsiteY5" fmla="*/ 485775 h 944241"/>
                <a:gd name="connsiteX0" fmla="*/ 0 w 762000"/>
                <a:gd name="connsiteY0" fmla="*/ 485775 h 944241"/>
                <a:gd name="connsiteX1" fmla="*/ 114300 w 762000"/>
                <a:gd name="connsiteY1" fmla="*/ 19050 h 944241"/>
                <a:gd name="connsiteX2" fmla="*/ 304800 w 762000"/>
                <a:gd name="connsiteY2" fmla="*/ 933450 h 944241"/>
                <a:gd name="connsiteX3" fmla="*/ 504825 w 762000"/>
                <a:gd name="connsiteY3" fmla="*/ 0 h 944241"/>
                <a:gd name="connsiteX4" fmla="*/ 647700 w 762000"/>
                <a:gd name="connsiteY4" fmla="*/ 933450 h 944241"/>
                <a:gd name="connsiteX5" fmla="*/ 762000 w 762000"/>
                <a:gd name="connsiteY5" fmla="*/ 485775 h 944241"/>
                <a:gd name="connsiteX0" fmla="*/ 0 w 790575"/>
                <a:gd name="connsiteY0" fmla="*/ 485775 h 944241"/>
                <a:gd name="connsiteX1" fmla="*/ 114300 w 790575"/>
                <a:gd name="connsiteY1" fmla="*/ 19050 h 944241"/>
                <a:gd name="connsiteX2" fmla="*/ 304800 w 790575"/>
                <a:gd name="connsiteY2" fmla="*/ 933450 h 944241"/>
                <a:gd name="connsiteX3" fmla="*/ 504825 w 790575"/>
                <a:gd name="connsiteY3" fmla="*/ 0 h 944241"/>
                <a:gd name="connsiteX4" fmla="*/ 647700 w 790575"/>
                <a:gd name="connsiteY4" fmla="*/ 933450 h 944241"/>
                <a:gd name="connsiteX5" fmla="*/ 790575 w 790575"/>
                <a:gd name="connsiteY5" fmla="*/ 485775 h 944241"/>
                <a:gd name="connsiteX0" fmla="*/ 0 w 790575"/>
                <a:gd name="connsiteY0" fmla="*/ 485775 h 944241"/>
                <a:gd name="connsiteX1" fmla="*/ 114300 w 790575"/>
                <a:gd name="connsiteY1" fmla="*/ 19050 h 944241"/>
                <a:gd name="connsiteX2" fmla="*/ 304800 w 790575"/>
                <a:gd name="connsiteY2" fmla="*/ 933450 h 944241"/>
                <a:gd name="connsiteX3" fmla="*/ 504825 w 790575"/>
                <a:gd name="connsiteY3" fmla="*/ 0 h 944241"/>
                <a:gd name="connsiteX4" fmla="*/ 685800 w 790575"/>
                <a:gd name="connsiteY4" fmla="*/ 933450 h 944241"/>
                <a:gd name="connsiteX5" fmla="*/ 790575 w 790575"/>
                <a:gd name="connsiteY5" fmla="*/ 485775 h 94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0575" h="944241">
                  <a:moveTo>
                    <a:pt x="0" y="485775"/>
                  </a:moveTo>
                  <a:cubicBezTo>
                    <a:pt x="31750" y="219868"/>
                    <a:pt x="63500" y="-55562"/>
                    <a:pt x="114300" y="19050"/>
                  </a:cubicBezTo>
                  <a:cubicBezTo>
                    <a:pt x="165100" y="93662"/>
                    <a:pt x="239713" y="936625"/>
                    <a:pt x="304800" y="933450"/>
                  </a:cubicBezTo>
                  <a:cubicBezTo>
                    <a:pt x="369888" y="930275"/>
                    <a:pt x="441325" y="0"/>
                    <a:pt x="504825" y="0"/>
                  </a:cubicBezTo>
                  <a:cubicBezTo>
                    <a:pt x="568325" y="0"/>
                    <a:pt x="638175" y="852488"/>
                    <a:pt x="685800" y="933450"/>
                  </a:cubicBezTo>
                  <a:cubicBezTo>
                    <a:pt x="733425" y="1014413"/>
                    <a:pt x="782638" y="617538"/>
                    <a:pt x="790575" y="485775"/>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4" name="Elbow Connector 33"/>
          <p:cNvCxnSpPr>
            <a:endCxn id="22" idx="0"/>
          </p:cNvCxnSpPr>
          <p:nvPr/>
        </p:nvCxnSpPr>
        <p:spPr>
          <a:xfrm>
            <a:off x="4512281" y="4059683"/>
            <a:ext cx="1120946" cy="509984"/>
          </a:xfrm>
          <a:prstGeom prst="bentConnector2">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a:off x="282450" y="4067211"/>
            <a:ext cx="5198368" cy="1336362"/>
          </a:xfrm>
          <a:prstGeom prst="bentConnector3">
            <a:avLst>
              <a:gd name="adj1" fmla="val 52016"/>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flipV="1">
            <a:off x="5481604" y="5255243"/>
            <a:ext cx="309929" cy="3099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a:stCxn id="22" idx="2"/>
            <a:endCxn id="36" idx="4"/>
          </p:cNvCxnSpPr>
          <p:nvPr/>
        </p:nvCxnSpPr>
        <p:spPr>
          <a:xfrm>
            <a:off x="5633227" y="4905908"/>
            <a:ext cx="3342" cy="349335"/>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572893" y="5352378"/>
            <a:ext cx="116906" cy="1169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572893" y="5352378"/>
            <a:ext cx="116906" cy="1169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572893" y="2675853"/>
            <a:ext cx="116906" cy="1169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572893" y="2675853"/>
            <a:ext cx="116906" cy="11690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9" idx="6"/>
            <a:endCxn id="47" idx="1"/>
          </p:cNvCxnSpPr>
          <p:nvPr/>
        </p:nvCxnSpPr>
        <p:spPr>
          <a:xfrm flipV="1">
            <a:off x="5790747" y="2731574"/>
            <a:ext cx="648178" cy="292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6" idx="6"/>
            <a:endCxn id="52" idx="1"/>
          </p:cNvCxnSpPr>
          <p:nvPr/>
        </p:nvCxnSpPr>
        <p:spPr>
          <a:xfrm flipV="1">
            <a:off x="5791533" y="5404166"/>
            <a:ext cx="647392" cy="604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654550" y="2856153"/>
            <a:ext cx="1013098" cy="338554"/>
          </a:xfrm>
          <a:prstGeom prst="rect">
            <a:avLst/>
          </a:prstGeom>
          <a:noFill/>
        </p:spPr>
        <p:txBody>
          <a:bodyPr wrap="none" rtlCol="0">
            <a:spAutoFit/>
          </a:bodyPr>
          <a:lstStyle/>
          <a:p>
            <a:r>
              <a:rPr lang="en-US" sz="1600" b="1" i="1" dirty="0" err="1" smtClean="0"/>
              <a:t>cos</a:t>
            </a:r>
            <a:r>
              <a:rPr lang="en-US" sz="1600" b="1" i="1" dirty="0" smtClean="0"/>
              <a:t>(2</a:t>
            </a:r>
            <a:r>
              <a:rPr lang="el-GR" sz="1600" b="1" i="1" dirty="0" smtClean="0"/>
              <a:t>π</a:t>
            </a:r>
            <a:r>
              <a:rPr lang="en-US" sz="1600" b="1" i="1" dirty="0" smtClean="0"/>
              <a:t>f</a:t>
            </a:r>
            <a:r>
              <a:rPr lang="en-US" sz="1600" b="1" i="1" baseline="-25000" dirty="0" smtClean="0"/>
              <a:t>0</a:t>
            </a:r>
            <a:r>
              <a:rPr lang="en-US" sz="1600" b="1" i="1" dirty="0" smtClean="0"/>
              <a:t>t)</a:t>
            </a:r>
            <a:endParaRPr lang="en-US" sz="1600" b="1" i="1" dirty="0"/>
          </a:p>
        </p:txBody>
      </p:sp>
      <p:sp>
        <p:nvSpPr>
          <p:cNvPr id="45" name="TextBox 44"/>
          <p:cNvSpPr txBox="1"/>
          <p:nvPr/>
        </p:nvSpPr>
        <p:spPr>
          <a:xfrm>
            <a:off x="4688908" y="4890739"/>
            <a:ext cx="979755" cy="338554"/>
          </a:xfrm>
          <a:prstGeom prst="rect">
            <a:avLst/>
          </a:prstGeom>
          <a:noFill/>
        </p:spPr>
        <p:txBody>
          <a:bodyPr wrap="none" rtlCol="0">
            <a:spAutoFit/>
          </a:bodyPr>
          <a:lstStyle/>
          <a:p>
            <a:r>
              <a:rPr lang="en-US" sz="1600" b="1" i="1" dirty="0" smtClean="0"/>
              <a:t>sin(2</a:t>
            </a:r>
            <a:r>
              <a:rPr lang="el-GR" sz="1600" b="1" i="1" dirty="0" smtClean="0"/>
              <a:t>π</a:t>
            </a:r>
            <a:r>
              <a:rPr lang="en-US" sz="1600" b="1" i="1" dirty="0" smtClean="0"/>
              <a:t>f</a:t>
            </a:r>
            <a:r>
              <a:rPr lang="en-US" sz="1600" b="1" i="1" baseline="-25000" dirty="0" smtClean="0"/>
              <a:t>0</a:t>
            </a:r>
            <a:r>
              <a:rPr lang="en-US" sz="1600" b="1" i="1" dirty="0" smtClean="0"/>
              <a:t>t)</a:t>
            </a:r>
            <a:endParaRPr lang="en-US" sz="1600" b="1" i="1" dirty="0"/>
          </a:p>
        </p:txBody>
      </p:sp>
      <p:grpSp>
        <p:nvGrpSpPr>
          <p:cNvPr id="46" name="Group 45"/>
          <p:cNvGrpSpPr/>
          <p:nvPr/>
        </p:nvGrpSpPr>
        <p:grpSpPr>
          <a:xfrm>
            <a:off x="6438925" y="2502359"/>
            <a:ext cx="420223" cy="563265"/>
            <a:chOff x="7118424" y="2407142"/>
            <a:chExt cx="420223" cy="563265"/>
          </a:xfrm>
        </p:grpSpPr>
        <p:sp>
          <p:nvSpPr>
            <p:cNvPr id="47" name="Rectangle 46"/>
            <p:cNvSpPr/>
            <p:nvPr/>
          </p:nvSpPr>
          <p:spPr>
            <a:xfrm>
              <a:off x="7118424" y="2426245"/>
              <a:ext cx="420223" cy="420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8" name="TextBox 47"/>
            <p:cNvSpPr txBox="1"/>
            <p:nvPr/>
          </p:nvSpPr>
          <p:spPr>
            <a:xfrm>
              <a:off x="7159259" y="2407142"/>
              <a:ext cx="338554" cy="461665"/>
            </a:xfrm>
            <a:prstGeom prst="rect">
              <a:avLst/>
            </a:prstGeom>
            <a:noFill/>
          </p:spPr>
          <p:txBody>
            <a:bodyPr wrap="none" rtlCol="0">
              <a:spAutoFit/>
            </a:bodyPr>
            <a:lstStyle/>
            <a:p>
              <a:r>
                <a:rPr lang="en-US" sz="2400" dirty="0" smtClean="0">
                  <a:solidFill>
                    <a:schemeClr val="bg1"/>
                  </a:solidFill>
                </a:rPr>
                <a:t>~</a:t>
              </a:r>
              <a:endParaRPr lang="en-US" sz="2400" dirty="0">
                <a:solidFill>
                  <a:schemeClr val="bg1"/>
                </a:solidFill>
              </a:endParaRPr>
            </a:p>
          </p:txBody>
        </p:sp>
        <p:sp>
          <p:nvSpPr>
            <p:cNvPr id="49" name="TextBox 48"/>
            <p:cNvSpPr txBox="1"/>
            <p:nvPr/>
          </p:nvSpPr>
          <p:spPr>
            <a:xfrm>
              <a:off x="7159259" y="2508742"/>
              <a:ext cx="338554" cy="461665"/>
            </a:xfrm>
            <a:prstGeom prst="rect">
              <a:avLst/>
            </a:prstGeom>
            <a:noFill/>
          </p:spPr>
          <p:txBody>
            <a:bodyPr wrap="none" rtlCol="0">
              <a:spAutoFit/>
            </a:bodyPr>
            <a:lstStyle/>
            <a:p>
              <a:r>
                <a:rPr lang="en-US" sz="2400" dirty="0" smtClean="0">
                  <a:solidFill>
                    <a:schemeClr val="bg1"/>
                  </a:solidFill>
                </a:rPr>
                <a:t>~</a:t>
              </a:r>
              <a:endParaRPr lang="en-US" sz="2400" dirty="0">
                <a:solidFill>
                  <a:schemeClr val="bg1"/>
                </a:solidFill>
              </a:endParaRPr>
            </a:p>
          </p:txBody>
        </p:sp>
        <p:cxnSp>
          <p:nvCxnSpPr>
            <p:cNvPr id="50" name="Straight Connector 49"/>
            <p:cNvCxnSpPr/>
            <p:nvPr/>
          </p:nvCxnSpPr>
          <p:spPr>
            <a:xfrm flipH="1">
              <a:off x="7302500" y="2524124"/>
              <a:ext cx="50800" cy="12684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6438925" y="5174951"/>
            <a:ext cx="420223" cy="563265"/>
            <a:chOff x="7118424" y="2407142"/>
            <a:chExt cx="420223" cy="563265"/>
          </a:xfrm>
        </p:grpSpPr>
        <p:sp>
          <p:nvSpPr>
            <p:cNvPr id="52" name="Rectangle 51"/>
            <p:cNvSpPr/>
            <p:nvPr/>
          </p:nvSpPr>
          <p:spPr>
            <a:xfrm>
              <a:off x="7118424" y="2426245"/>
              <a:ext cx="420223" cy="420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3" name="TextBox 52"/>
            <p:cNvSpPr txBox="1"/>
            <p:nvPr/>
          </p:nvSpPr>
          <p:spPr>
            <a:xfrm>
              <a:off x="7159259" y="2407142"/>
              <a:ext cx="338554" cy="461665"/>
            </a:xfrm>
            <a:prstGeom prst="rect">
              <a:avLst/>
            </a:prstGeom>
            <a:noFill/>
          </p:spPr>
          <p:txBody>
            <a:bodyPr wrap="none" rtlCol="0">
              <a:spAutoFit/>
            </a:bodyPr>
            <a:lstStyle/>
            <a:p>
              <a:r>
                <a:rPr lang="en-US" sz="2400" dirty="0" smtClean="0">
                  <a:solidFill>
                    <a:schemeClr val="bg1"/>
                  </a:solidFill>
                </a:rPr>
                <a:t>~</a:t>
              </a:r>
              <a:endParaRPr lang="en-US" sz="2400" dirty="0">
                <a:solidFill>
                  <a:schemeClr val="bg1"/>
                </a:solidFill>
              </a:endParaRPr>
            </a:p>
          </p:txBody>
        </p:sp>
        <p:sp>
          <p:nvSpPr>
            <p:cNvPr id="54" name="TextBox 53"/>
            <p:cNvSpPr txBox="1"/>
            <p:nvPr/>
          </p:nvSpPr>
          <p:spPr>
            <a:xfrm>
              <a:off x="7159259" y="2508742"/>
              <a:ext cx="338554" cy="461665"/>
            </a:xfrm>
            <a:prstGeom prst="rect">
              <a:avLst/>
            </a:prstGeom>
            <a:noFill/>
          </p:spPr>
          <p:txBody>
            <a:bodyPr wrap="none" rtlCol="0">
              <a:spAutoFit/>
            </a:bodyPr>
            <a:lstStyle/>
            <a:p>
              <a:r>
                <a:rPr lang="en-US" sz="2400" dirty="0" smtClean="0">
                  <a:solidFill>
                    <a:schemeClr val="bg1"/>
                  </a:solidFill>
                </a:rPr>
                <a:t>~</a:t>
              </a:r>
              <a:endParaRPr lang="en-US" sz="2400" dirty="0">
                <a:solidFill>
                  <a:schemeClr val="bg1"/>
                </a:solidFill>
              </a:endParaRPr>
            </a:p>
          </p:txBody>
        </p:sp>
        <p:cxnSp>
          <p:nvCxnSpPr>
            <p:cNvPr id="55" name="Straight Connector 54"/>
            <p:cNvCxnSpPr/>
            <p:nvPr/>
          </p:nvCxnSpPr>
          <p:spPr>
            <a:xfrm flipH="1">
              <a:off x="7302500" y="2524124"/>
              <a:ext cx="50800" cy="12684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6" name="TextBox 55"/>
          <p:cNvSpPr txBox="1"/>
          <p:nvPr/>
        </p:nvSpPr>
        <p:spPr>
          <a:xfrm>
            <a:off x="5952433" y="2894124"/>
            <a:ext cx="1425904" cy="584775"/>
          </a:xfrm>
          <a:prstGeom prst="rect">
            <a:avLst/>
          </a:prstGeom>
          <a:noFill/>
        </p:spPr>
        <p:txBody>
          <a:bodyPr wrap="none" rtlCol="0">
            <a:spAutoFit/>
          </a:bodyPr>
          <a:lstStyle/>
          <a:p>
            <a:pPr algn="ctr"/>
            <a:r>
              <a:rPr lang="en-US" sz="1600" b="1" i="1" dirty="0" smtClean="0"/>
              <a:t>Low-pass filter</a:t>
            </a:r>
          </a:p>
          <a:p>
            <a:pPr algn="ctr"/>
            <a:r>
              <a:rPr lang="en-US" sz="1600" b="1" i="1" dirty="0" smtClean="0"/>
              <a:t>(0 – 0.75 GHz)</a:t>
            </a:r>
            <a:endParaRPr lang="en-US" sz="1600" b="1" i="1" dirty="0"/>
          </a:p>
        </p:txBody>
      </p:sp>
      <p:sp>
        <p:nvSpPr>
          <p:cNvPr id="57" name="TextBox 56"/>
          <p:cNvSpPr txBox="1"/>
          <p:nvPr/>
        </p:nvSpPr>
        <p:spPr>
          <a:xfrm>
            <a:off x="5952433" y="5573824"/>
            <a:ext cx="1425904" cy="584775"/>
          </a:xfrm>
          <a:prstGeom prst="rect">
            <a:avLst/>
          </a:prstGeom>
          <a:noFill/>
        </p:spPr>
        <p:txBody>
          <a:bodyPr wrap="none" rtlCol="0">
            <a:spAutoFit/>
          </a:bodyPr>
          <a:lstStyle/>
          <a:p>
            <a:pPr algn="ctr"/>
            <a:r>
              <a:rPr lang="en-US" sz="1600" b="1" i="1" dirty="0" smtClean="0"/>
              <a:t>Low-pass filter</a:t>
            </a:r>
          </a:p>
          <a:p>
            <a:pPr algn="ctr"/>
            <a:r>
              <a:rPr lang="en-US" sz="1600" b="1" i="1" dirty="0" smtClean="0"/>
              <a:t>(0 – 0.75 GHz)</a:t>
            </a:r>
            <a:endParaRPr lang="en-US" sz="1600" b="1" i="1" dirty="0"/>
          </a:p>
        </p:txBody>
      </p:sp>
      <p:cxnSp>
        <p:nvCxnSpPr>
          <p:cNvPr id="58" name="Straight Arrow Connector 57"/>
          <p:cNvCxnSpPr>
            <a:stCxn id="47" idx="3"/>
          </p:cNvCxnSpPr>
          <p:nvPr/>
        </p:nvCxnSpPr>
        <p:spPr>
          <a:xfrm flipV="1">
            <a:off x="6859148" y="2730500"/>
            <a:ext cx="721913" cy="107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2" idx="3"/>
          </p:cNvCxnSpPr>
          <p:nvPr/>
        </p:nvCxnSpPr>
        <p:spPr>
          <a:xfrm>
            <a:off x="6859148" y="5404166"/>
            <a:ext cx="721913" cy="302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490753" y="2667000"/>
            <a:ext cx="239169" cy="338554"/>
          </a:xfrm>
          <a:prstGeom prst="rect">
            <a:avLst/>
          </a:prstGeom>
          <a:noFill/>
        </p:spPr>
        <p:txBody>
          <a:bodyPr wrap="none" rtlCol="0">
            <a:spAutoFit/>
          </a:bodyPr>
          <a:lstStyle/>
          <a:p>
            <a:pPr algn="ctr"/>
            <a:r>
              <a:rPr lang="en-US" sz="1600" b="1" i="1" dirty="0" smtClean="0"/>
              <a:t>I</a:t>
            </a:r>
            <a:endParaRPr lang="en-US" sz="1600" b="1" i="1" dirty="0"/>
          </a:p>
        </p:txBody>
      </p:sp>
      <p:sp>
        <p:nvSpPr>
          <p:cNvPr id="61" name="TextBox 60"/>
          <p:cNvSpPr txBox="1"/>
          <p:nvPr/>
        </p:nvSpPr>
        <p:spPr>
          <a:xfrm>
            <a:off x="7448272" y="5343686"/>
            <a:ext cx="324128" cy="338554"/>
          </a:xfrm>
          <a:prstGeom prst="rect">
            <a:avLst/>
          </a:prstGeom>
          <a:noFill/>
        </p:spPr>
        <p:txBody>
          <a:bodyPr wrap="none" rtlCol="0">
            <a:spAutoFit/>
          </a:bodyPr>
          <a:lstStyle/>
          <a:p>
            <a:pPr algn="ctr"/>
            <a:r>
              <a:rPr lang="en-US" sz="1600" b="1" i="1" dirty="0" smtClean="0"/>
              <a:t>Q</a:t>
            </a:r>
            <a:endParaRPr lang="en-US" sz="1600" b="1" i="1" dirty="0"/>
          </a:p>
        </p:txBody>
      </p:sp>
      <p:grpSp>
        <p:nvGrpSpPr>
          <p:cNvPr id="62" name="Group 61"/>
          <p:cNvGrpSpPr/>
          <p:nvPr/>
        </p:nvGrpSpPr>
        <p:grpSpPr>
          <a:xfrm>
            <a:off x="207176" y="2476068"/>
            <a:ext cx="2436648" cy="1306816"/>
            <a:chOff x="9558" y="2770514"/>
            <a:chExt cx="2436648" cy="1306816"/>
          </a:xfrm>
        </p:grpSpPr>
        <p:cxnSp>
          <p:nvCxnSpPr>
            <p:cNvPr id="63" name="Straight Arrow Connector 62"/>
            <p:cNvCxnSpPr/>
            <p:nvPr/>
          </p:nvCxnSpPr>
          <p:spPr>
            <a:xfrm flipV="1">
              <a:off x="393700" y="2994025"/>
              <a:ext cx="0" cy="952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a:off x="393700" y="3946525"/>
              <a:ext cx="1644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Freeform 64"/>
            <p:cNvSpPr/>
            <p:nvPr/>
          </p:nvSpPr>
          <p:spPr>
            <a:xfrm>
              <a:off x="412750" y="3362324"/>
              <a:ext cx="727074" cy="576593"/>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7074"/>
                <a:gd name="connsiteY0" fmla="*/ 330200 h 576593"/>
                <a:gd name="connsiteX1" fmla="*/ 38100 w 727074"/>
                <a:gd name="connsiteY1" fmla="*/ 571500 h 576593"/>
                <a:gd name="connsiteX2" fmla="*/ 101600 w 727074"/>
                <a:gd name="connsiteY2" fmla="*/ 254000 h 576593"/>
                <a:gd name="connsiteX3" fmla="*/ 152400 w 727074"/>
                <a:gd name="connsiteY3" fmla="*/ 571500 h 576593"/>
                <a:gd name="connsiteX4" fmla="*/ 215900 w 727074"/>
                <a:gd name="connsiteY4" fmla="*/ 139700 h 576593"/>
                <a:gd name="connsiteX5" fmla="*/ 266700 w 727074"/>
                <a:gd name="connsiteY5" fmla="*/ 571500 h 576593"/>
                <a:gd name="connsiteX6" fmla="*/ 330200 w 727074"/>
                <a:gd name="connsiteY6" fmla="*/ 0 h 576593"/>
                <a:gd name="connsiteX7" fmla="*/ 355600 w 727074"/>
                <a:gd name="connsiteY7" fmla="*/ 571500 h 576593"/>
                <a:gd name="connsiteX8" fmla="*/ 419100 w 727074"/>
                <a:gd name="connsiteY8" fmla="*/ 177800 h 576593"/>
                <a:gd name="connsiteX9" fmla="*/ 444500 w 727074"/>
                <a:gd name="connsiteY9" fmla="*/ 571500 h 576593"/>
                <a:gd name="connsiteX10" fmla="*/ 508000 w 727074"/>
                <a:gd name="connsiteY10" fmla="*/ 304800 h 576593"/>
                <a:gd name="connsiteX11" fmla="*/ 533400 w 727074"/>
                <a:gd name="connsiteY11" fmla="*/ 571500 h 576593"/>
                <a:gd name="connsiteX12" fmla="*/ 584200 w 727074"/>
                <a:gd name="connsiteY12" fmla="*/ 431800 h 576593"/>
                <a:gd name="connsiteX13" fmla="*/ 622300 w 727074"/>
                <a:gd name="connsiteY13" fmla="*/ 571500 h 576593"/>
                <a:gd name="connsiteX14" fmla="*/ 671513 w 727074"/>
                <a:gd name="connsiteY14" fmla="*/ 546100 h 576593"/>
                <a:gd name="connsiteX15" fmla="*/ 727074 w 727074"/>
                <a:gd name="connsiteY15" fmla="*/ 546101 h 57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7074" h="576593">
                  <a:moveTo>
                    <a:pt x="0" y="330200"/>
                  </a:moveTo>
                  <a:cubicBezTo>
                    <a:pt x="10583" y="457200"/>
                    <a:pt x="21167" y="584200"/>
                    <a:pt x="38100" y="571500"/>
                  </a:cubicBezTo>
                  <a:cubicBezTo>
                    <a:pt x="55033" y="558800"/>
                    <a:pt x="82550" y="254000"/>
                    <a:pt x="101600" y="254000"/>
                  </a:cubicBezTo>
                  <a:cubicBezTo>
                    <a:pt x="120650" y="254000"/>
                    <a:pt x="133350" y="590550"/>
                    <a:pt x="152400" y="571500"/>
                  </a:cubicBezTo>
                  <a:cubicBezTo>
                    <a:pt x="171450" y="552450"/>
                    <a:pt x="196850" y="139700"/>
                    <a:pt x="215900" y="139700"/>
                  </a:cubicBezTo>
                  <a:cubicBezTo>
                    <a:pt x="234950" y="139700"/>
                    <a:pt x="247650" y="594783"/>
                    <a:pt x="266700" y="571500"/>
                  </a:cubicBezTo>
                  <a:cubicBezTo>
                    <a:pt x="285750" y="548217"/>
                    <a:pt x="315383" y="0"/>
                    <a:pt x="330200" y="0"/>
                  </a:cubicBezTo>
                  <a:cubicBezTo>
                    <a:pt x="345017" y="0"/>
                    <a:pt x="340783" y="541867"/>
                    <a:pt x="355600" y="571500"/>
                  </a:cubicBezTo>
                  <a:cubicBezTo>
                    <a:pt x="370417" y="601133"/>
                    <a:pt x="404283" y="177800"/>
                    <a:pt x="419100" y="177800"/>
                  </a:cubicBezTo>
                  <a:cubicBezTo>
                    <a:pt x="433917" y="177800"/>
                    <a:pt x="429683" y="550333"/>
                    <a:pt x="444500" y="571500"/>
                  </a:cubicBezTo>
                  <a:cubicBezTo>
                    <a:pt x="459317" y="592667"/>
                    <a:pt x="493183" y="304800"/>
                    <a:pt x="508000" y="304800"/>
                  </a:cubicBezTo>
                  <a:cubicBezTo>
                    <a:pt x="522817" y="304800"/>
                    <a:pt x="520700" y="550333"/>
                    <a:pt x="533400" y="571500"/>
                  </a:cubicBezTo>
                  <a:cubicBezTo>
                    <a:pt x="546100" y="592667"/>
                    <a:pt x="569383" y="431800"/>
                    <a:pt x="584200" y="431800"/>
                  </a:cubicBezTo>
                  <a:cubicBezTo>
                    <a:pt x="599017" y="431800"/>
                    <a:pt x="607748" y="552450"/>
                    <a:pt x="622300" y="571500"/>
                  </a:cubicBezTo>
                  <a:cubicBezTo>
                    <a:pt x="636852" y="590550"/>
                    <a:pt x="654051" y="550333"/>
                    <a:pt x="671513" y="546100"/>
                  </a:cubicBezTo>
                  <a:cubicBezTo>
                    <a:pt x="688975" y="541867"/>
                    <a:pt x="718078" y="562770"/>
                    <a:pt x="727074" y="546101"/>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p:nvPr/>
          </p:nvSpPr>
          <p:spPr>
            <a:xfrm>
              <a:off x="1137441" y="3362325"/>
              <a:ext cx="758032" cy="576392"/>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6351 w 736600"/>
                <a:gd name="connsiteY1" fmla="*/ 422275 h 584200"/>
                <a:gd name="connsiteX2" fmla="*/ 38100 w 736600"/>
                <a:gd name="connsiteY2" fmla="*/ 571500 h 584200"/>
                <a:gd name="connsiteX3" fmla="*/ 101600 w 736600"/>
                <a:gd name="connsiteY3" fmla="*/ 254000 h 584200"/>
                <a:gd name="connsiteX4" fmla="*/ 152400 w 736600"/>
                <a:gd name="connsiteY4" fmla="*/ 571500 h 584200"/>
                <a:gd name="connsiteX5" fmla="*/ 215900 w 736600"/>
                <a:gd name="connsiteY5" fmla="*/ 139700 h 584200"/>
                <a:gd name="connsiteX6" fmla="*/ 266700 w 736600"/>
                <a:gd name="connsiteY6" fmla="*/ 571500 h 584200"/>
                <a:gd name="connsiteX7" fmla="*/ 330200 w 736600"/>
                <a:gd name="connsiteY7" fmla="*/ 0 h 584200"/>
                <a:gd name="connsiteX8" fmla="*/ 355600 w 736600"/>
                <a:gd name="connsiteY8" fmla="*/ 571500 h 584200"/>
                <a:gd name="connsiteX9" fmla="*/ 419100 w 736600"/>
                <a:gd name="connsiteY9" fmla="*/ 177800 h 584200"/>
                <a:gd name="connsiteX10" fmla="*/ 444500 w 736600"/>
                <a:gd name="connsiteY10" fmla="*/ 571500 h 584200"/>
                <a:gd name="connsiteX11" fmla="*/ 508000 w 736600"/>
                <a:gd name="connsiteY11" fmla="*/ 304800 h 584200"/>
                <a:gd name="connsiteX12" fmla="*/ 533400 w 736600"/>
                <a:gd name="connsiteY12" fmla="*/ 571500 h 584200"/>
                <a:gd name="connsiteX13" fmla="*/ 584200 w 736600"/>
                <a:gd name="connsiteY13" fmla="*/ 431800 h 584200"/>
                <a:gd name="connsiteX14" fmla="*/ 622300 w 736600"/>
                <a:gd name="connsiteY14" fmla="*/ 571500 h 584200"/>
                <a:gd name="connsiteX15" fmla="*/ 671513 w 736600"/>
                <a:gd name="connsiteY15" fmla="*/ 546100 h 584200"/>
                <a:gd name="connsiteX16" fmla="*/ 736600 w 736600"/>
                <a:gd name="connsiteY16" fmla="*/ 584200 h 584200"/>
                <a:gd name="connsiteX0" fmla="*/ 0 w 767557"/>
                <a:gd name="connsiteY0" fmla="*/ 549275 h 584200"/>
                <a:gd name="connsiteX1" fmla="*/ 37308 w 767557"/>
                <a:gd name="connsiteY1" fmla="*/ 422275 h 584200"/>
                <a:gd name="connsiteX2" fmla="*/ 69057 w 767557"/>
                <a:gd name="connsiteY2" fmla="*/ 571500 h 584200"/>
                <a:gd name="connsiteX3" fmla="*/ 132557 w 767557"/>
                <a:gd name="connsiteY3" fmla="*/ 254000 h 584200"/>
                <a:gd name="connsiteX4" fmla="*/ 183357 w 767557"/>
                <a:gd name="connsiteY4" fmla="*/ 571500 h 584200"/>
                <a:gd name="connsiteX5" fmla="*/ 246857 w 767557"/>
                <a:gd name="connsiteY5" fmla="*/ 139700 h 584200"/>
                <a:gd name="connsiteX6" fmla="*/ 297657 w 767557"/>
                <a:gd name="connsiteY6" fmla="*/ 571500 h 584200"/>
                <a:gd name="connsiteX7" fmla="*/ 361157 w 767557"/>
                <a:gd name="connsiteY7" fmla="*/ 0 h 584200"/>
                <a:gd name="connsiteX8" fmla="*/ 386557 w 767557"/>
                <a:gd name="connsiteY8" fmla="*/ 571500 h 584200"/>
                <a:gd name="connsiteX9" fmla="*/ 450057 w 767557"/>
                <a:gd name="connsiteY9" fmla="*/ 177800 h 584200"/>
                <a:gd name="connsiteX10" fmla="*/ 475457 w 767557"/>
                <a:gd name="connsiteY10" fmla="*/ 571500 h 584200"/>
                <a:gd name="connsiteX11" fmla="*/ 538957 w 767557"/>
                <a:gd name="connsiteY11" fmla="*/ 304800 h 584200"/>
                <a:gd name="connsiteX12" fmla="*/ 564357 w 767557"/>
                <a:gd name="connsiteY12" fmla="*/ 571500 h 584200"/>
                <a:gd name="connsiteX13" fmla="*/ 615157 w 767557"/>
                <a:gd name="connsiteY13" fmla="*/ 431800 h 584200"/>
                <a:gd name="connsiteX14" fmla="*/ 653257 w 767557"/>
                <a:gd name="connsiteY14" fmla="*/ 571500 h 584200"/>
                <a:gd name="connsiteX15" fmla="*/ 702470 w 767557"/>
                <a:gd name="connsiteY15" fmla="*/ 546100 h 584200"/>
                <a:gd name="connsiteX16" fmla="*/ 767557 w 767557"/>
                <a:gd name="connsiteY16" fmla="*/ 584200 h 584200"/>
                <a:gd name="connsiteX0" fmla="*/ 0 w 767557"/>
                <a:gd name="connsiteY0" fmla="*/ 549275 h 576297"/>
                <a:gd name="connsiteX1" fmla="*/ 37308 w 767557"/>
                <a:gd name="connsiteY1" fmla="*/ 422275 h 576297"/>
                <a:gd name="connsiteX2" fmla="*/ 69057 w 767557"/>
                <a:gd name="connsiteY2" fmla="*/ 571500 h 576297"/>
                <a:gd name="connsiteX3" fmla="*/ 132557 w 767557"/>
                <a:gd name="connsiteY3" fmla="*/ 254000 h 576297"/>
                <a:gd name="connsiteX4" fmla="*/ 183357 w 767557"/>
                <a:gd name="connsiteY4" fmla="*/ 571500 h 576297"/>
                <a:gd name="connsiteX5" fmla="*/ 246857 w 767557"/>
                <a:gd name="connsiteY5" fmla="*/ 139700 h 576297"/>
                <a:gd name="connsiteX6" fmla="*/ 297657 w 767557"/>
                <a:gd name="connsiteY6" fmla="*/ 571500 h 576297"/>
                <a:gd name="connsiteX7" fmla="*/ 361157 w 767557"/>
                <a:gd name="connsiteY7" fmla="*/ 0 h 576297"/>
                <a:gd name="connsiteX8" fmla="*/ 386557 w 767557"/>
                <a:gd name="connsiteY8" fmla="*/ 571500 h 576297"/>
                <a:gd name="connsiteX9" fmla="*/ 450057 w 767557"/>
                <a:gd name="connsiteY9" fmla="*/ 177800 h 576297"/>
                <a:gd name="connsiteX10" fmla="*/ 475457 w 767557"/>
                <a:gd name="connsiteY10" fmla="*/ 571500 h 576297"/>
                <a:gd name="connsiteX11" fmla="*/ 538957 w 767557"/>
                <a:gd name="connsiteY11" fmla="*/ 304800 h 576297"/>
                <a:gd name="connsiteX12" fmla="*/ 564357 w 767557"/>
                <a:gd name="connsiteY12" fmla="*/ 571500 h 576297"/>
                <a:gd name="connsiteX13" fmla="*/ 615157 w 767557"/>
                <a:gd name="connsiteY13" fmla="*/ 431800 h 576297"/>
                <a:gd name="connsiteX14" fmla="*/ 653257 w 767557"/>
                <a:gd name="connsiteY14" fmla="*/ 571500 h 576297"/>
                <a:gd name="connsiteX15" fmla="*/ 702470 w 767557"/>
                <a:gd name="connsiteY15" fmla="*/ 546100 h 576297"/>
                <a:gd name="connsiteX16" fmla="*/ 767557 w 767557"/>
                <a:gd name="connsiteY16" fmla="*/ 567531 h 576297"/>
                <a:gd name="connsiteX0" fmla="*/ 0 w 758032"/>
                <a:gd name="connsiteY0" fmla="*/ 549275 h 576392"/>
                <a:gd name="connsiteX1" fmla="*/ 37308 w 758032"/>
                <a:gd name="connsiteY1" fmla="*/ 422275 h 576392"/>
                <a:gd name="connsiteX2" fmla="*/ 69057 w 758032"/>
                <a:gd name="connsiteY2" fmla="*/ 571500 h 576392"/>
                <a:gd name="connsiteX3" fmla="*/ 132557 w 758032"/>
                <a:gd name="connsiteY3" fmla="*/ 254000 h 576392"/>
                <a:gd name="connsiteX4" fmla="*/ 183357 w 758032"/>
                <a:gd name="connsiteY4" fmla="*/ 571500 h 576392"/>
                <a:gd name="connsiteX5" fmla="*/ 246857 w 758032"/>
                <a:gd name="connsiteY5" fmla="*/ 139700 h 576392"/>
                <a:gd name="connsiteX6" fmla="*/ 297657 w 758032"/>
                <a:gd name="connsiteY6" fmla="*/ 571500 h 576392"/>
                <a:gd name="connsiteX7" fmla="*/ 361157 w 758032"/>
                <a:gd name="connsiteY7" fmla="*/ 0 h 576392"/>
                <a:gd name="connsiteX8" fmla="*/ 386557 w 758032"/>
                <a:gd name="connsiteY8" fmla="*/ 571500 h 576392"/>
                <a:gd name="connsiteX9" fmla="*/ 450057 w 758032"/>
                <a:gd name="connsiteY9" fmla="*/ 177800 h 576392"/>
                <a:gd name="connsiteX10" fmla="*/ 475457 w 758032"/>
                <a:gd name="connsiteY10" fmla="*/ 571500 h 576392"/>
                <a:gd name="connsiteX11" fmla="*/ 538957 w 758032"/>
                <a:gd name="connsiteY11" fmla="*/ 304800 h 576392"/>
                <a:gd name="connsiteX12" fmla="*/ 564357 w 758032"/>
                <a:gd name="connsiteY12" fmla="*/ 571500 h 576392"/>
                <a:gd name="connsiteX13" fmla="*/ 615157 w 758032"/>
                <a:gd name="connsiteY13" fmla="*/ 431800 h 576392"/>
                <a:gd name="connsiteX14" fmla="*/ 653257 w 758032"/>
                <a:gd name="connsiteY14" fmla="*/ 571500 h 576392"/>
                <a:gd name="connsiteX15" fmla="*/ 702470 w 758032"/>
                <a:gd name="connsiteY15" fmla="*/ 546100 h 576392"/>
                <a:gd name="connsiteX16" fmla="*/ 758032 w 758032"/>
                <a:gd name="connsiteY16" fmla="*/ 560387 h 576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032" h="576392">
                  <a:moveTo>
                    <a:pt x="0" y="549275"/>
                  </a:moveTo>
                  <a:cubicBezTo>
                    <a:pt x="1058" y="564621"/>
                    <a:pt x="30958" y="382058"/>
                    <a:pt x="37308" y="422275"/>
                  </a:cubicBezTo>
                  <a:cubicBezTo>
                    <a:pt x="43658" y="462492"/>
                    <a:pt x="53182" y="599546"/>
                    <a:pt x="69057" y="571500"/>
                  </a:cubicBezTo>
                  <a:cubicBezTo>
                    <a:pt x="84932" y="543454"/>
                    <a:pt x="113507" y="254000"/>
                    <a:pt x="132557" y="254000"/>
                  </a:cubicBezTo>
                  <a:cubicBezTo>
                    <a:pt x="151607" y="254000"/>
                    <a:pt x="164307" y="590550"/>
                    <a:pt x="183357" y="571500"/>
                  </a:cubicBezTo>
                  <a:cubicBezTo>
                    <a:pt x="202407" y="552450"/>
                    <a:pt x="227807" y="139700"/>
                    <a:pt x="246857" y="139700"/>
                  </a:cubicBezTo>
                  <a:cubicBezTo>
                    <a:pt x="265907" y="139700"/>
                    <a:pt x="278607" y="594783"/>
                    <a:pt x="297657" y="571500"/>
                  </a:cubicBezTo>
                  <a:cubicBezTo>
                    <a:pt x="316707" y="548217"/>
                    <a:pt x="346340" y="0"/>
                    <a:pt x="361157" y="0"/>
                  </a:cubicBezTo>
                  <a:cubicBezTo>
                    <a:pt x="375974" y="0"/>
                    <a:pt x="371740" y="541867"/>
                    <a:pt x="386557" y="571500"/>
                  </a:cubicBezTo>
                  <a:cubicBezTo>
                    <a:pt x="401374" y="601133"/>
                    <a:pt x="435240" y="177800"/>
                    <a:pt x="450057" y="177800"/>
                  </a:cubicBezTo>
                  <a:cubicBezTo>
                    <a:pt x="464874" y="177800"/>
                    <a:pt x="460640" y="550333"/>
                    <a:pt x="475457" y="571500"/>
                  </a:cubicBezTo>
                  <a:cubicBezTo>
                    <a:pt x="490274" y="592667"/>
                    <a:pt x="524140" y="304800"/>
                    <a:pt x="538957" y="304800"/>
                  </a:cubicBezTo>
                  <a:cubicBezTo>
                    <a:pt x="553774" y="304800"/>
                    <a:pt x="551657" y="550333"/>
                    <a:pt x="564357" y="571500"/>
                  </a:cubicBezTo>
                  <a:cubicBezTo>
                    <a:pt x="577057" y="592667"/>
                    <a:pt x="600340" y="431800"/>
                    <a:pt x="615157" y="431800"/>
                  </a:cubicBezTo>
                  <a:cubicBezTo>
                    <a:pt x="629974" y="431800"/>
                    <a:pt x="638705" y="552450"/>
                    <a:pt x="653257" y="571500"/>
                  </a:cubicBezTo>
                  <a:cubicBezTo>
                    <a:pt x="667809" y="590550"/>
                    <a:pt x="685008" y="547952"/>
                    <a:pt x="702470" y="546100"/>
                  </a:cubicBezTo>
                  <a:cubicBezTo>
                    <a:pt x="719932" y="544248"/>
                    <a:pt x="684742" y="553244"/>
                    <a:pt x="758032" y="560387"/>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2000250" y="3815720"/>
              <a:ext cx="445956" cy="261610"/>
            </a:xfrm>
            <a:prstGeom prst="rect">
              <a:avLst/>
            </a:prstGeom>
            <a:noFill/>
          </p:spPr>
          <p:txBody>
            <a:bodyPr wrap="none" rtlCol="0">
              <a:spAutoFit/>
            </a:bodyPr>
            <a:lstStyle/>
            <a:p>
              <a:r>
                <a:rPr lang="en-US" sz="1100" dirty="0" smtClean="0"/>
                <a:t>time</a:t>
              </a:r>
              <a:endParaRPr lang="en-US" sz="1100" dirty="0"/>
            </a:p>
          </p:txBody>
        </p:sp>
        <p:sp>
          <p:nvSpPr>
            <p:cNvPr id="68" name="TextBox 67"/>
            <p:cNvSpPr txBox="1"/>
            <p:nvPr/>
          </p:nvSpPr>
          <p:spPr>
            <a:xfrm>
              <a:off x="9558" y="2770514"/>
              <a:ext cx="780983" cy="261610"/>
            </a:xfrm>
            <a:prstGeom prst="rect">
              <a:avLst/>
            </a:prstGeom>
            <a:noFill/>
          </p:spPr>
          <p:txBody>
            <a:bodyPr wrap="none" rtlCol="0">
              <a:spAutoFit/>
            </a:bodyPr>
            <a:lstStyle/>
            <a:p>
              <a:r>
                <a:rPr lang="en-US" sz="1100" dirty="0" smtClean="0"/>
                <a:t>Amplitude</a:t>
              </a:r>
              <a:endParaRPr lang="en-US" sz="1100" dirty="0"/>
            </a:p>
          </p:txBody>
        </p:sp>
        <p:cxnSp>
          <p:nvCxnSpPr>
            <p:cNvPr id="69" name="Straight Arrow Connector 68"/>
            <p:cNvCxnSpPr/>
            <p:nvPr/>
          </p:nvCxnSpPr>
          <p:spPr>
            <a:xfrm flipH="1" flipV="1">
              <a:off x="1090857" y="3311530"/>
              <a:ext cx="8229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0" name="TextBox 69"/>
            <p:cNvSpPr txBox="1"/>
            <p:nvPr/>
          </p:nvSpPr>
          <p:spPr>
            <a:xfrm>
              <a:off x="1269535" y="3059932"/>
              <a:ext cx="489236" cy="261610"/>
            </a:xfrm>
            <a:prstGeom prst="rect">
              <a:avLst/>
            </a:prstGeom>
            <a:noFill/>
          </p:spPr>
          <p:txBody>
            <a:bodyPr wrap="none" rtlCol="0">
              <a:spAutoFit/>
            </a:bodyPr>
            <a:lstStyle/>
            <a:p>
              <a:r>
                <a:rPr lang="en-US" sz="1100" dirty="0" smtClean="0"/>
                <a:t>27 ns</a:t>
              </a:r>
              <a:endParaRPr lang="en-US" sz="1100" dirty="0"/>
            </a:p>
          </p:txBody>
        </p:sp>
        <p:cxnSp>
          <p:nvCxnSpPr>
            <p:cNvPr id="71" name="Straight Arrow Connector 70"/>
            <p:cNvCxnSpPr/>
            <p:nvPr/>
          </p:nvCxnSpPr>
          <p:spPr>
            <a:xfrm flipH="1" flipV="1">
              <a:off x="595557" y="3311530"/>
              <a:ext cx="173736"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2" name="TextBox 71"/>
            <p:cNvSpPr txBox="1"/>
            <p:nvPr/>
          </p:nvSpPr>
          <p:spPr>
            <a:xfrm>
              <a:off x="442221" y="3059932"/>
              <a:ext cx="561372" cy="261610"/>
            </a:xfrm>
            <a:prstGeom prst="rect">
              <a:avLst/>
            </a:prstGeom>
            <a:noFill/>
          </p:spPr>
          <p:txBody>
            <a:bodyPr wrap="none" rtlCol="0">
              <a:spAutoFit/>
            </a:bodyPr>
            <a:lstStyle/>
            <a:p>
              <a:r>
                <a:rPr lang="en-US" sz="1100" dirty="0" smtClean="0"/>
                <a:t>200 ps</a:t>
              </a:r>
              <a:endParaRPr lang="en-US" sz="1100" dirty="0"/>
            </a:p>
          </p:txBody>
        </p:sp>
      </p:grpSp>
      <p:grpSp>
        <p:nvGrpSpPr>
          <p:cNvPr id="73" name="Group 72"/>
          <p:cNvGrpSpPr/>
          <p:nvPr/>
        </p:nvGrpSpPr>
        <p:grpSpPr>
          <a:xfrm>
            <a:off x="6547726" y="1371600"/>
            <a:ext cx="2436648" cy="1306816"/>
            <a:chOff x="9558" y="2770514"/>
            <a:chExt cx="2436648" cy="1306816"/>
          </a:xfrm>
        </p:grpSpPr>
        <p:cxnSp>
          <p:nvCxnSpPr>
            <p:cNvPr id="74" name="Straight Arrow Connector 73"/>
            <p:cNvCxnSpPr/>
            <p:nvPr/>
          </p:nvCxnSpPr>
          <p:spPr>
            <a:xfrm flipV="1">
              <a:off x="393700" y="2994025"/>
              <a:ext cx="0" cy="952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p:cNvCxnSpPr/>
            <p:nvPr/>
          </p:nvCxnSpPr>
          <p:spPr>
            <a:xfrm>
              <a:off x="393700" y="3946525"/>
              <a:ext cx="1644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6" name="Freeform 75"/>
            <p:cNvSpPr/>
            <p:nvPr/>
          </p:nvSpPr>
          <p:spPr>
            <a:xfrm>
              <a:off x="412750" y="3353888"/>
              <a:ext cx="727074" cy="585029"/>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7074"/>
                <a:gd name="connsiteY0" fmla="*/ 330200 h 576593"/>
                <a:gd name="connsiteX1" fmla="*/ 38100 w 727074"/>
                <a:gd name="connsiteY1" fmla="*/ 571500 h 576593"/>
                <a:gd name="connsiteX2" fmla="*/ 101600 w 727074"/>
                <a:gd name="connsiteY2" fmla="*/ 254000 h 576593"/>
                <a:gd name="connsiteX3" fmla="*/ 152400 w 727074"/>
                <a:gd name="connsiteY3" fmla="*/ 571500 h 576593"/>
                <a:gd name="connsiteX4" fmla="*/ 215900 w 727074"/>
                <a:gd name="connsiteY4" fmla="*/ 139700 h 576593"/>
                <a:gd name="connsiteX5" fmla="*/ 266700 w 727074"/>
                <a:gd name="connsiteY5" fmla="*/ 571500 h 576593"/>
                <a:gd name="connsiteX6" fmla="*/ 330200 w 727074"/>
                <a:gd name="connsiteY6" fmla="*/ 0 h 576593"/>
                <a:gd name="connsiteX7" fmla="*/ 355600 w 727074"/>
                <a:gd name="connsiteY7" fmla="*/ 571500 h 576593"/>
                <a:gd name="connsiteX8" fmla="*/ 419100 w 727074"/>
                <a:gd name="connsiteY8" fmla="*/ 177800 h 576593"/>
                <a:gd name="connsiteX9" fmla="*/ 444500 w 727074"/>
                <a:gd name="connsiteY9" fmla="*/ 571500 h 576593"/>
                <a:gd name="connsiteX10" fmla="*/ 508000 w 727074"/>
                <a:gd name="connsiteY10" fmla="*/ 304800 h 576593"/>
                <a:gd name="connsiteX11" fmla="*/ 533400 w 727074"/>
                <a:gd name="connsiteY11" fmla="*/ 571500 h 576593"/>
                <a:gd name="connsiteX12" fmla="*/ 584200 w 727074"/>
                <a:gd name="connsiteY12" fmla="*/ 431800 h 576593"/>
                <a:gd name="connsiteX13" fmla="*/ 622300 w 727074"/>
                <a:gd name="connsiteY13" fmla="*/ 571500 h 576593"/>
                <a:gd name="connsiteX14" fmla="*/ 671513 w 727074"/>
                <a:gd name="connsiteY14" fmla="*/ 546100 h 576593"/>
                <a:gd name="connsiteX15" fmla="*/ 727074 w 727074"/>
                <a:gd name="connsiteY15" fmla="*/ 546101 h 576593"/>
                <a:gd name="connsiteX0" fmla="*/ 0 w 727074"/>
                <a:gd name="connsiteY0" fmla="*/ 330200 h 576593"/>
                <a:gd name="connsiteX1" fmla="*/ 101600 w 727074"/>
                <a:gd name="connsiteY1" fmla="*/ 254000 h 576593"/>
                <a:gd name="connsiteX2" fmla="*/ 152400 w 727074"/>
                <a:gd name="connsiteY2" fmla="*/ 571500 h 576593"/>
                <a:gd name="connsiteX3" fmla="*/ 215900 w 727074"/>
                <a:gd name="connsiteY3" fmla="*/ 139700 h 576593"/>
                <a:gd name="connsiteX4" fmla="*/ 266700 w 727074"/>
                <a:gd name="connsiteY4" fmla="*/ 571500 h 576593"/>
                <a:gd name="connsiteX5" fmla="*/ 330200 w 727074"/>
                <a:gd name="connsiteY5" fmla="*/ 0 h 576593"/>
                <a:gd name="connsiteX6" fmla="*/ 355600 w 727074"/>
                <a:gd name="connsiteY6" fmla="*/ 571500 h 576593"/>
                <a:gd name="connsiteX7" fmla="*/ 419100 w 727074"/>
                <a:gd name="connsiteY7" fmla="*/ 177800 h 576593"/>
                <a:gd name="connsiteX8" fmla="*/ 444500 w 727074"/>
                <a:gd name="connsiteY8" fmla="*/ 571500 h 576593"/>
                <a:gd name="connsiteX9" fmla="*/ 508000 w 727074"/>
                <a:gd name="connsiteY9" fmla="*/ 304800 h 576593"/>
                <a:gd name="connsiteX10" fmla="*/ 533400 w 727074"/>
                <a:gd name="connsiteY10" fmla="*/ 571500 h 576593"/>
                <a:gd name="connsiteX11" fmla="*/ 584200 w 727074"/>
                <a:gd name="connsiteY11" fmla="*/ 431800 h 576593"/>
                <a:gd name="connsiteX12" fmla="*/ 622300 w 727074"/>
                <a:gd name="connsiteY12" fmla="*/ 571500 h 576593"/>
                <a:gd name="connsiteX13" fmla="*/ 671513 w 727074"/>
                <a:gd name="connsiteY13" fmla="*/ 546100 h 576593"/>
                <a:gd name="connsiteX14" fmla="*/ 727074 w 727074"/>
                <a:gd name="connsiteY14" fmla="*/ 546101 h 576593"/>
                <a:gd name="connsiteX0" fmla="*/ 0 w 727074"/>
                <a:gd name="connsiteY0" fmla="*/ 330200 h 576593"/>
                <a:gd name="connsiteX1" fmla="*/ 101600 w 727074"/>
                <a:gd name="connsiteY1" fmla="*/ 254000 h 576593"/>
                <a:gd name="connsiteX2" fmla="*/ 215900 w 727074"/>
                <a:gd name="connsiteY2" fmla="*/ 139700 h 576593"/>
                <a:gd name="connsiteX3" fmla="*/ 266700 w 727074"/>
                <a:gd name="connsiteY3" fmla="*/ 571500 h 576593"/>
                <a:gd name="connsiteX4" fmla="*/ 330200 w 727074"/>
                <a:gd name="connsiteY4" fmla="*/ 0 h 576593"/>
                <a:gd name="connsiteX5" fmla="*/ 355600 w 727074"/>
                <a:gd name="connsiteY5" fmla="*/ 571500 h 576593"/>
                <a:gd name="connsiteX6" fmla="*/ 419100 w 727074"/>
                <a:gd name="connsiteY6" fmla="*/ 177800 h 576593"/>
                <a:gd name="connsiteX7" fmla="*/ 444500 w 727074"/>
                <a:gd name="connsiteY7" fmla="*/ 571500 h 576593"/>
                <a:gd name="connsiteX8" fmla="*/ 508000 w 727074"/>
                <a:gd name="connsiteY8" fmla="*/ 304800 h 576593"/>
                <a:gd name="connsiteX9" fmla="*/ 533400 w 727074"/>
                <a:gd name="connsiteY9" fmla="*/ 571500 h 576593"/>
                <a:gd name="connsiteX10" fmla="*/ 584200 w 727074"/>
                <a:gd name="connsiteY10" fmla="*/ 431800 h 576593"/>
                <a:gd name="connsiteX11" fmla="*/ 622300 w 727074"/>
                <a:gd name="connsiteY11" fmla="*/ 571500 h 576593"/>
                <a:gd name="connsiteX12" fmla="*/ 671513 w 727074"/>
                <a:gd name="connsiteY12" fmla="*/ 546100 h 576593"/>
                <a:gd name="connsiteX13" fmla="*/ 727074 w 727074"/>
                <a:gd name="connsiteY13" fmla="*/ 546101 h 576593"/>
                <a:gd name="connsiteX0" fmla="*/ 0 w 727074"/>
                <a:gd name="connsiteY0" fmla="*/ 347793 h 594186"/>
                <a:gd name="connsiteX1" fmla="*/ 101600 w 727074"/>
                <a:gd name="connsiteY1" fmla="*/ 271593 h 594186"/>
                <a:gd name="connsiteX2" fmla="*/ 215900 w 727074"/>
                <a:gd name="connsiteY2" fmla="*/ 157293 h 594186"/>
                <a:gd name="connsiteX3" fmla="*/ 330200 w 727074"/>
                <a:gd name="connsiteY3" fmla="*/ 17593 h 594186"/>
                <a:gd name="connsiteX4" fmla="*/ 355600 w 727074"/>
                <a:gd name="connsiteY4" fmla="*/ 589093 h 594186"/>
                <a:gd name="connsiteX5" fmla="*/ 419100 w 727074"/>
                <a:gd name="connsiteY5" fmla="*/ 195393 h 594186"/>
                <a:gd name="connsiteX6" fmla="*/ 444500 w 727074"/>
                <a:gd name="connsiteY6" fmla="*/ 589093 h 594186"/>
                <a:gd name="connsiteX7" fmla="*/ 508000 w 727074"/>
                <a:gd name="connsiteY7" fmla="*/ 322393 h 594186"/>
                <a:gd name="connsiteX8" fmla="*/ 533400 w 727074"/>
                <a:gd name="connsiteY8" fmla="*/ 589093 h 594186"/>
                <a:gd name="connsiteX9" fmla="*/ 584200 w 727074"/>
                <a:gd name="connsiteY9" fmla="*/ 449393 h 594186"/>
                <a:gd name="connsiteX10" fmla="*/ 622300 w 727074"/>
                <a:gd name="connsiteY10" fmla="*/ 589093 h 594186"/>
                <a:gd name="connsiteX11" fmla="*/ 671513 w 727074"/>
                <a:gd name="connsiteY11" fmla="*/ 563693 h 594186"/>
                <a:gd name="connsiteX12" fmla="*/ 727074 w 727074"/>
                <a:gd name="connsiteY12" fmla="*/ 563694 h 594186"/>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444500 w 727074"/>
                <a:gd name="connsiteY5" fmla="*/ 571780 h 576873"/>
                <a:gd name="connsiteX6" fmla="*/ 508000 w 727074"/>
                <a:gd name="connsiteY6" fmla="*/ 305080 h 576873"/>
                <a:gd name="connsiteX7" fmla="*/ 533400 w 727074"/>
                <a:gd name="connsiteY7" fmla="*/ 571780 h 576873"/>
                <a:gd name="connsiteX8" fmla="*/ 584200 w 727074"/>
                <a:gd name="connsiteY8" fmla="*/ 432080 h 576873"/>
                <a:gd name="connsiteX9" fmla="*/ 622300 w 727074"/>
                <a:gd name="connsiteY9" fmla="*/ 571780 h 576873"/>
                <a:gd name="connsiteX10" fmla="*/ 671513 w 727074"/>
                <a:gd name="connsiteY10" fmla="*/ 546380 h 576873"/>
                <a:gd name="connsiteX11" fmla="*/ 727074 w 727074"/>
                <a:gd name="connsiteY11" fmla="*/ 546381 h 576873"/>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508000 w 727074"/>
                <a:gd name="connsiteY5" fmla="*/ 305080 h 576873"/>
                <a:gd name="connsiteX6" fmla="*/ 533400 w 727074"/>
                <a:gd name="connsiteY6" fmla="*/ 571780 h 576873"/>
                <a:gd name="connsiteX7" fmla="*/ 584200 w 727074"/>
                <a:gd name="connsiteY7" fmla="*/ 432080 h 576873"/>
                <a:gd name="connsiteX8" fmla="*/ 622300 w 727074"/>
                <a:gd name="connsiteY8" fmla="*/ 571780 h 576873"/>
                <a:gd name="connsiteX9" fmla="*/ 671513 w 727074"/>
                <a:gd name="connsiteY9" fmla="*/ 546380 h 576873"/>
                <a:gd name="connsiteX10" fmla="*/ 727074 w 727074"/>
                <a:gd name="connsiteY10" fmla="*/ 546381 h 576873"/>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508000 w 727074"/>
                <a:gd name="connsiteY5" fmla="*/ 305080 h 576873"/>
                <a:gd name="connsiteX6" fmla="*/ 584200 w 727074"/>
                <a:gd name="connsiteY6" fmla="*/ 432080 h 576873"/>
                <a:gd name="connsiteX7" fmla="*/ 622300 w 727074"/>
                <a:gd name="connsiteY7" fmla="*/ 571780 h 576873"/>
                <a:gd name="connsiteX8" fmla="*/ 671513 w 727074"/>
                <a:gd name="connsiteY8" fmla="*/ 546380 h 576873"/>
                <a:gd name="connsiteX9" fmla="*/ 727074 w 727074"/>
                <a:gd name="connsiteY9" fmla="*/ 546381 h 576873"/>
                <a:gd name="connsiteX0" fmla="*/ 0 w 727074"/>
                <a:gd name="connsiteY0" fmla="*/ 338636 h 585029"/>
                <a:gd name="connsiteX1" fmla="*/ 101600 w 727074"/>
                <a:gd name="connsiteY1" fmla="*/ 262436 h 585029"/>
                <a:gd name="connsiteX2" fmla="*/ 215900 w 727074"/>
                <a:gd name="connsiteY2" fmla="*/ 478336 h 585029"/>
                <a:gd name="connsiteX3" fmla="*/ 330200 w 727074"/>
                <a:gd name="connsiteY3" fmla="*/ 8436 h 585029"/>
                <a:gd name="connsiteX4" fmla="*/ 419100 w 727074"/>
                <a:gd name="connsiteY4" fmla="*/ 186236 h 585029"/>
                <a:gd name="connsiteX5" fmla="*/ 508000 w 727074"/>
                <a:gd name="connsiteY5" fmla="*/ 313236 h 585029"/>
                <a:gd name="connsiteX6" fmla="*/ 584200 w 727074"/>
                <a:gd name="connsiteY6" fmla="*/ 440236 h 585029"/>
                <a:gd name="connsiteX7" fmla="*/ 622300 w 727074"/>
                <a:gd name="connsiteY7" fmla="*/ 579936 h 585029"/>
                <a:gd name="connsiteX8" fmla="*/ 671513 w 727074"/>
                <a:gd name="connsiteY8" fmla="*/ 554536 h 585029"/>
                <a:gd name="connsiteX9" fmla="*/ 727074 w 727074"/>
                <a:gd name="connsiteY9" fmla="*/ 554537 h 58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7074" h="585029">
                  <a:moveTo>
                    <a:pt x="0" y="338636"/>
                  </a:moveTo>
                  <a:cubicBezTo>
                    <a:pt x="21167" y="322761"/>
                    <a:pt x="65617" y="239153"/>
                    <a:pt x="101600" y="262436"/>
                  </a:cubicBezTo>
                  <a:cubicBezTo>
                    <a:pt x="137583" y="285719"/>
                    <a:pt x="177800" y="520669"/>
                    <a:pt x="215900" y="478336"/>
                  </a:cubicBezTo>
                  <a:cubicBezTo>
                    <a:pt x="254000" y="436003"/>
                    <a:pt x="296333" y="57119"/>
                    <a:pt x="330200" y="8436"/>
                  </a:cubicBezTo>
                  <a:cubicBezTo>
                    <a:pt x="364067" y="-40247"/>
                    <a:pt x="389467" y="135436"/>
                    <a:pt x="419100" y="186236"/>
                  </a:cubicBezTo>
                  <a:cubicBezTo>
                    <a:pt x="448733" y="237036"/>
                    <a:pt x="480483" y="270903"/>
                    <a:pt x="508000" y="313236"/>
                  </a:cubicBezTo>
                  <a:cubicBezTo>
                    <a:pt x="535517" y="355569"/>
                    <a:pt x="565150" y="395786"/>
                    <a:pt x="584200" y="440236"/>
                  </a:cubicBezTo>
                  <a:cubicBezTo>
                    <a:pt x="603250" y="484686"/>
                    <a:pt x="607748" y="560886"/>
                    <a:pt x="622300" y="579936"/>
                  </a:cubicBezTo>
                  <a:cubicBezTo>
                    <a:pt x="636852" y="598986"/>
                    <a:pt x="654051" y="558769"/>
                    <a:pt x="671513" y="554536"/>
                  </a:cubicBezTo>
                  <a:cubicBezTo>
                    <a:pt x="688975" y="550303"/>
                    <a:pt x="718078" y="571206"/>
                    <a:pt x="727074" y="554537"/>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a:off x="1137441" y="3353293"/>
              <a:ext cx="758032" cy="585423"/>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6351 w 736600"/>
                <a:gd name="connsiteY1" fmla="*/ 422275 h 584200"/>
                <a:gd name="connsiteX2" fmla="*/ 38100 w 736600"/>
                <a:gd name="connsiteY2" fmla="*/ 571500 h 584200"/>
                <a:gd name="connsiteX3" fmla="*/ 101600 w 736600"/>
                <a:gd name="connsiteY3" fmla="*/ 254000 h 584200"/>
                <a:gd name="connsiteX4" fmla="*/ 152400 w 736600"/>
                <a:gd name="connsiteY4" fmla="*/ 571500 h 584200"/>
                <a:gd name="connsiteX5" fmla="*/ 215900 w 736600"/>
                <a:gd name="connsiteY5" fmla="*/ 139700 h 584200"/>
                <a:gd name="connsiteX6" fmla="*/ 266700 w 736600"/>
                <a:gd name="connsiteY6" fmla="*/ 571500 h 584200"/>
                <a:gd name="connsiteX7" fmla="*/ 330200 w 736600"/>
                <a:gd name="connsiteY7" fmla="*/ 0 h 584200"/>
                <a:gd name="connsiteX8" fmla="*/ 355600 w 736600"/>
                <a:gd name="connsiteY8" fmla="*/ 571500 h 584200"/>
                <a:gd name="connsiteX9" fmla="*/ 419100 w 736600"/>
                <a:gd name="connsiteY9" fmla="*/ 177800 h 584200"/>
                <a:gd name="connsiteX10" fmla="*/ 444500 w 736600"/>
                <a:gd name="connsiteY10" fmla="*/ 571500 h 584200"/>
                <a:gd name="connsiteX11" fmla="*/ 508000 w 736600"/>
                <a:gd name="connsiteY11" fmla="*/ 304800 h 584200"/>
                <a:gd name="connsiteX12" fmla="*/ 533400 w 736600"/>
                <a:gd name="connsiteY12" fmla="*/ 571500 h 584200"/>
                <a:gd name="connsiteX13" fmla="*/ 584200 w 736600"/>
                <a:gd name="connsiteY13" fmla="*/ 431800 h 584200"/>
                <a:gd name="connsiteX14" fmla="*/ 622300 w 736600"/>
                <a:gd name="connsiteY14" fmla="*/ 571500 h 584200"/>
                <a:gd name="connsiteX15" fmla="*/ 671513 w 736600"/>
                <a:gd name="connsiteY15" fmla="*/ 546100 h 584200"/>
                <a:gd name="connsiteX16" fmla="*/ 736600 w 736600"/>
                <a:gd name="connsiteY16" fmla="*/ 584200 h 584200"/>
                <a:gd name="connsiteX0" fmla="*/ 0 w 767557"/>
                <a:gd name="connsiteY0" fmla="*/ 549275 h 584200"/>
                <a:gd name="connsiteX1" fmla="*/ 37308 w 767557"/>
                <a:gd name="connsiteY1" fmla="*/ 422275 h 584200"/>
                <a:gd name="connsiteX2" fmla="*/ 69057 w 767557"/>
                <a:gd name="connsiteY2" fmla="*/ 571500 h 584200"/>
                <a:gd name="connsiteX3" fmla="*/ 132557 w 767557"/>
                <a:gd name="connsiteY3" fmla="*/ 254000 h 584200"/>
                <a:gd name="connsiteX4" fmla="*/ 183357 w 767557"/>
                <a:gd name="connsiteY4" fmla="*/ 571500 h 584200"/>
                <a:gd name="connsiteX5" fmla="*/ 246857 w 767557"/>
                <a:gd name="connsiteY5" fmla="*/ 139700 h 584200"/>
                <a:gd name="connsiteX6" fmla="*/ 297657 w 767557"/>
                <a:gd name="connsiteY6" fmla="*/ 571500 h 584200"/>
                <a:gd name="connsiteX7" fmla="*/ 361157 w 767557"/>
                <a:gd name="connsiteY7" fmla="*/ 0 h 584200"/>
                <a:gd name="connsiteX8" fmla="*/ 386557 w 767557"/>
                <a:gd name="connsiteY8" fmla="*/ 571500 h 584200"/>
                <a:gd name="connsiteX9" fmla="*/ 450057 w 767557"/>
                <a:gd name="connsiteY9" fmla="*/ 177800 h 584200"/>
                <a:gd name="connsiteX10" fmla="*/ 475457 w 767557"/>
                <a:gd name="connsiteY10" fmla="*/ 571500 h 584200"/>
                <a:gd name="connsiteX11" fmla="*/ 538957 w 767557"/>
                <a:gd name="connsiteY11" fmla="*/ 304800 h 584200"/>
                <a:gd name="connsiteX12" fmla="*/ 564357 w 767557"/>
                <a:gd name="connsiteY12" fmla="*/ 571500 h 584200"/>
                <a:gd name="connsiteX13" fmla="*/ 615157 w 767557"/>
                <a:gd name="connsiteY13" fmla="*/ 431800 h 584200"/>
                <a:gd name="connsiteX14" fmla="*/ 653257 w 767557"/>
                <a:gd name="connsiteY14" fmla="*/ 571500 h 584200"/>
                <a:gd name="connsiteX15" fmla="*/ 702470 w 767557"/>
                <a:gd name="connsiteY15" fmla="*/ 546100 h 584200"/>
                <a:gd name="connsiteX16" fmla="*/ 767557 w 767557"/>
                <a:gd name="connsiteY16" fmla="*/ 584200 h 584200"/>
                <a:gd name="connsiteX0" fmla="*/ 0 w 767557"/>
                <a:gd name="connsiteY0" fmla="*/ 549275 h 576297"/>
                <a:gd name="connsiteX1" fmla="*/ 37308 w 767557"/>
                <a:gd name="connsiteY1" fmla="*/ 422275 h 576297"/>
                <a:gd name="connsiteX2" fmla="*/ 69057 w 767557"/>
                <a:gd name="connsiteY2" fmla="*/ 571500 h 576297"/>
                <a:gd name="connsiteX3" fmla="*/ 132557 w 767557"/>
                <a:gd name="connsiteY3" fmla="*/ 254000 h 576297"/>
                <a:gd name="connsiteX4" fmla="*/ 183357 w 767557"/>
                <a:gd name="connsiteY4" fmla="*/ 571500 h 576297"/>
                <a:gd name="connsiteX5" fmla="*/ 246857 w 767557"/>
                <a:gd name="connsiteY5" fmla="*/ 139700 h 576297"/>
                <a:gd name="connsiteX6" fmla="*/ 297657 w 767557"/>
                <a:gd name="connsiteY6" fmla="*/ 571500 h 576297"/>
                <a:gd name="connsiteX7" fmla="*/ 361157 w 767557"/>
                <a:gd name="connsiteY7" fmla="*/ 0 h 576297"/>
                <a:gd name="connsiteX8" fmla="*/ 386557 w 767557"/>
                <a:gd name="connsiteY8" fmla="*/ 571500 h 576297"/>
                <a:gd name="connsiteX9" fmla="*/ 450057 w 767557"/>
                <a:gd name="connsiteY9" fmla="*/ 177800 h 576297"/>
                <a:gd name="connsiteX10" fmla="*/ 475457 w 767557"/>
                <a:gd name="connsiteY10" fmla="*/ 571500 h 576297"/>
                <a:gd name="connsiteX11" fmla="*/ 538957 w 767557"/>
                <a:gd name="connsiteY11" fmla="*/ 304800 h 576297"/>
                <a:gd name="connsiteX12" fmla="*/ 564357 w 767557"/>
                <a:gd name="connsiteY12" fmla="*/ 571500 h 576297"/>
                <a:gd name="connsiteX13" fmla="*/ 615157 w 767557"/>
                <a:gd name="connsiteY13" fmla="*/ 431800 h 576297"/>
                <a:gd name="connsiteX14" fmla="*/ 653257 w 767557"/>
                <a:gd name="connsiteY14" fmla="*/ 571500 h 576297"/>
                <a:gd name="connsiteX15" fmla="*/ 702470 w 767557"/>
                <a:gd name="connsiteY15" fmla="*/ 546100 h 576297"/>
                <a:gd name="connsiteX16" fmla="*/ 767557 w 767557"/>
                <a:gd name="connsiteY16" fmla="*/ 567531 h 576297"/>
                <a:gd name="connsiteX0" fmla="*/ 0 w 758032"/>
                <a:gd name="connsiteY0" fmla="*/ 549275 h 576392"/>
                <a:gd name="connsiteX1" fmla="*/ 37308 w 758032"/>
                <a:gd name="connsiteY1" fmla="*/ 422275 h 576392"/>
                <a:gd name="connsiteX2" fmla="*/ 69057 w 758032"/>
                <a:gd name="connsiteY2" fmla="*/ 571500 h 576392"/>
                <a:gd name="connsiteX3" fmla="*/ 132557 w 758032"/>
                <a:gd name="connsiteY3" fmla="*/ 254000 h 576392"/>
                <a:gd name="connsiteX4" fmla="*/ 183357 w 758032"/>
                <a:gd name="connsiteY4" fmla="*/ 571500 h 576392"/>
                <a:gd name="connsiteX5" fmla="*/ 246857 w 758032"/>
                <a:gd name="connsiteY5" fmla="*/ 139700 h 576392"/>
                <a:gd name="connsiteX6" fmla="*/ 297657 w 758032"/>
                <a:gd name="connsiteY6" fmla="*/ 571500 h 576392"/>
                <a:gd name="connsiteX7" fmla="*/ 361157 w 758032"/>
                <a:gd name="connsiteY7" fmla="*/ 0 h 576392"/>
                <a:gd name="connsiteX8" fmla="*/ 386557 w 758032"/>
                <a:gd name="connsiteY8" fmla="*/ 571500 h 576392"/>
                <a:gd name="connsiteX9" fmla="*/ 450057 w 758032"/>
                <a:gd name="connsiteY9" fmla="*/ 177800 h 576392"/>
                <a:gd name="connsiteX10" fmla="*/ 475457 w 758032"/>
                <a:gd name="connsiteY10" fmla="*/ 571500 h 576392"/>
                <a:gd name="connsiteX11" fmla="*/ 538957 w 758032"/>
                <a:gd name="connsiteY11" fmla="*/ 304800 h 576392"/>
                <a:gd name="connsiteX12" fmla="*/ 564357 w 758032"/>
                <a:gd name="connsiteY12" fmla="*/ 571500 h 576392"/>
                <a:gd name="connsiteX13" fmla="*/ 615157 w 758032"/>
                <a:gd name="connsiteY13" fmla="*/ 431800 h 576392"/>
                <a:gd name="connsiteX14" fmla="*/ 653257 w 758032"/>
                <a:gd name="connsiteY14" fmla="*/ 571500 h 576392"/>
                <a:gd name="connsiteX15" fmla="*/ 702470 w 758032"/>
                <a:gd name="connsiteY15" fmla="*/ 546100 h 576392"/>
                <a:gd name="connsiteX16" fmla="*/ 758032 w 758032"/>
                <a:gd name="connsiteY16"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183357 w 758032"/>
                <a:gd name="connsiteY3" fmla="*/ 571500 h 576392"/>
                <a:gd name="connsiteX4" fmla="*/ 246857 w 758032"/>
                <a:gd name="connsiteY4" fmla="*/ 139700 h 576392"/>
                <a:gd name="connsiteX5" fmla="*/ 297657 w 758032"/>
                <a:gd name="connsiteY5" fmla="*/ 571500 h 576392"/>
                <a:gd name="connsiteX6" fmla="*/ 361157 w 758032"/>
                <a:gd name="connsiteY6" fmla="*/ 0 h 576392"/>
                <a:gd name="connsiteX7" fmla="*/ 386557 w 758032"/>
                <a:gd name="connsiteY7" fmla="*/ 571500 h 576392"/>
                <a:gd name="connsiteX8" fmla="*/ 450057 w 758032"/>
                <a:gd name="connsiteY8" fmla="*/ 177800 h 576392"/>
                <a:gd name="connsiteX9" fmla="*/ 475457 w 758032"/>
                <a:gd name="connsiteY9" fmla="*/ 571500 h 576392"/>
                <a:gd name="connsiteX10" fmla="*/ 538957 w 758032"/>
                <a:gd name="connsiteY10" fmla="*/ 304800 h 576392"/>
                <a:gd name="connsiteX11" fmla="*/ 564357 w 758032"/>
                <a:gd name="connsiteY11" fmla="*/ 571500 h 576392"/>
                <a:gd name="connsiteX12" fmla="*/ 615157 w 758032"/>
                <a:gd name="connsiteY12" fmla="*/ 431800 h 576392"/>
                <a:gd name="connsiteX13" fmla="*/ 653257 w 758032"/>
                <a:gd name="connsiteY13" fmla="*/ 571500 h 576392"/>
                <a:gd name="connsiteX14" fmla="*/ 702470 w 758032"/>
                <a:gd name="connsiteY14" fmla="*/ 546100 h 576392"/>
                <a:gd name="connsiteX15" fmla="*/ 758032 w 758032"/>
                <a:gd name="connsiteY15"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246857 w 758032"/>
                <a:gd name="connsiteY3" fmla="*/ 139700 h 576392"/>
                <a:gd name="connsiteX4" fmla="*/ 297657 w 758032"/>
                <a:gd name="connsiteY4" fmla="*/ 571500 h 576392"/>
                <a:gd name="connsiteX5" fmla="*/ 361157 w 758032"/>
                <a:gd name="connsiteY5" fmla="*/ 0 h 576392"/>
                <a:gd name="connsiteX6" fmla="*/ 386557 w 758032"/>
                <a:gd name="connsiteY6" fmla="*/ 571500 h 576392"/>
                <a:gd name="connsiteX7" fmla="*/ 450057 w 758032"/>
                <a:gd name="connsiteY7" fmla="*/ 177800 h 576392"/>
                <a:gd name="connsiteX8" fmla="*/ 475457 w 758032"/>
                <a:gd name="connsiteY8" fmla="*/ 571500 h 576392"/>
                <a:gd name="connsiteX9" fmla="*/ 538957 w 758032"/>
                <a:gd name="connsiteY9" fmla="*/ 304800 h 576392"/>
                <a:gd name="connsiteX10" fmla="*/ 564357 w 758032"/>
                <a:gd name="connsiteY10" fmla="*/ 571500 h 576392"/>
                <a:gd name="connsiteX11" fmla="*/ 615157 w 758032"/>
                <a:gd name="connsiteY11" fmla="*/ 431800 h 576392"/>
                <a:gd name="connsiteX12" fmla="*/ 653257 w 758032"/>
                <a:gd name="connsiteY12" fmla="*/ 571500 h 576392"/>
                <a:gd name="connsiteX13" fmla="*/ 702470 w 758032"/>
                <a:gd name="connsiteY13" fmla="*/ 546100 h 576392"/>
                <a:gd name="connsiteX14" fmla="*/ 758032 w 758032"/>
                <a:gd name="connsiteY14" fmla="*/ 560387 h 576392"/>
                <a:gd name="connsiteX0" fmla="*/ 0 w 758032"/>
                <a:gd name="connsiteY0" fmla="*/ 566868 h 593985"/>
                <a:gd name="connsiteX1" fmla="*/ 37308 w 758032"/>
                <a:gd name="connsiteY1" fmla="*/ 439868 h 593985"/>
                <a:gd name="connsiteX2" fmla="*/ 132557 w 758032"/>
                <a:gd name="connsiteY2" fmla="*/ 271593 h 593985"/>
                <a:gd name="connsiteX3" fmla="*/ 246857 w 758032"/>
                <a:gd name="connsiteY3" fmla="*/ 157293 h 593985"/>
                <a:gd name="connsiteX4" fmla="*/ 361157 w 758032"/>
                <a:gd name="connsiteY4" fmla="*/ 17593 h 593985"/>
                <a:gd name="connsiteX5" fmla="*/ 386557 w 758032"/>
                <a:gd name="connsiteY5" fmla="*/ 589093 h 593985"/>
                <a:gd name="connsiteX6" fmla="*/ 450057 w 758032"/>
                <a:gd name="connsiteY6" fmla="*/ 195393 h 593985"/>
                <a:gd name="connsiteX7" fmla="*/ 475457 w 758032"/>
                <a:gd name="connsiteY7" fmla="*/ 589093 h 593985"/>
                <a:gd name="connsiteX8" fmla="*/ 538957 w 758032"/>
                <a:gd name="connsiteY8" fmla="*/ 322393 h 593985"/>
                <a:gd name="connsiteX9" fmla="*/ 564357 w 758032"/>
                <a:gd name="connsiteY9" fmla="*/ 589093 h 593985"/>
                <a:gd name="connsiteX10" fmla="*/ 615157 w 758032"/>
                <a:gd name="connsiteY10" fmla="*/ 449393 h 593985"/>
                <a:gd name="connsiteX11" fmla="*/ 653257 w 758032"/>
                <a:gd name="connsiteY11" fmla="*/ 589093 h 593985"/>
                <a:gd name="connsiteX12" fmla="*/ 702470 w 758032"/>
                <a:gd name="connsiteY12" fmla="*/ 563693 h 593985"/>
                <a:gd name="connsiteX13" fmla="*/ 758032 w 758032"/>
                <a:gd name="connsiteY13" fmla="*/ 577980 h 593985"/>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475457 w 758032"/>
                <a:gd name="connsiteY6" fmla="*/ 571780 h 576672"/>
                <a:gd name="connsiteX7" fmla="*/ 538957 w 758032"/>
                <a:gd name="connsiteY7" fmla="*/ 305080 h 576672"/>
                <a:gd name="connsiteX8" fmla="*/ 564357 w 758032"/>
                <a:gd name="connsiteY8" fmla="*/ 571780 h 576672"/>
                <a:gd name="connsiteX9" fmla="*/ 615157 w 758032"/>
                <a:gd name="connsiteY9" fmla="*/ 432080 h 576672"/>
                <a:gd name="connsiteX10" fmla="*/ 653257 w 758032"/>
                <a:gd name="connsiteY10" fmla="*/ 571780 h 576672"/>
                <a:gd name="connsiteX11" fmla="*/ 702470 w 758032"/>
                <a:gd name="connsiteY11" fmla="*/ 546380 h 576672"/>
                <a:gd name="connsiteX12" fmla="*/ 758032 w 758032"/>
                <a:gd name="connsiteY12"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564357 w 758032"/>
                <a:gd name="connsiteY7" fmla="*/ 571780 h 576672"/>
                <a:gd name="connsiteX8" fmla="*/ 615157 w 758032"/>
                <a:gd name="connsiteY8" fmla="*/ 432080 h 576672"/>
                <a:gd name="connsiteX9" fmla="*/ 653257 w 758032"/>
                <a:gd name="connsiteY9" fmla="*/ 571780 h 576672"/>
                <a:gd name="connsiteX10" fmla="*/ 702470 w 758032"/>
                <a:gd name="connsiteY10" fmla="*/ 546380 h 576672"/>
                <a:gd name="connsiteX11" fmla="*/ 758032 w 758032"/>
                <a:gd name="connsiteY11"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615157 w 758032"/>
                <a:gd name="connsiteY7" fmla="*/ 432080 h 576672"/>
                <a:gd name="connsiteX8" fmla="*/ 653257 w 758032"/>
                <a:gd name="connsiteY8" fmla="*/ 571780 h 576672"/>
                <a:gd name="connsiteX9" fmla="*/ 702470 w 758032"/>
                <a:gd name="connsiteY9" fmla="*/ 546380 h 576672"/>
                <a:gd name="connsiteX10" fmla="*/ 758032 w 758032"/>
                <a:gd name="connsiteY10" fmla="*/ 560667 h 576672"/>
                <a:gd name="connsiteX0" fmla="*/ 0 w 758032"/>
                <a:gd name="connsiteY0" fmla="*/ 558306 h 585423"/>
                <a:gd name="connsiteX1" fmla="*/ 37308 w 758032"/>
                <a:gd name="connsiteY1" fmla="*/ 431306 h 585423"/>
                <a:gd name="connsiteX2" fmla="*/ 132557 w 758032"/>
                <a:gd name="connsiteY2" fmla="*/ 263031 h 585423"/>
                <a:gd name="connsiteX3" fmla="*/ 259557 w 758032"/>
                <a:gd name="connsiteY3" fmla="*/ 491631 h 585423"/>
                <a:gd name="connsiteX4" fmla="*/ 361157 w 758032"/>
                <a:gd name="connsiteY4" fmla="*/ 9031 h 585423"/>
                <a:gd name="connsiteX5" fmla="*/ 450057 w 758032"/>
                <a:gd name="connsiteY5" fmla="*/ 186831 h 585423"/>
                <a:gd name="connsiteX6" fmla="*/ 538957 w 758032"/>
                <a:gd name="connsiteY6" fmla="*/ 313831 h 585423"/>
                <a:gd name="connsiteX7" fmla="*/ 615157 w 758032"/>
                <a:gd name="connsiteY7" fmla="*/ 440831 h 585423"/>
                <a:gd name="connsiteX8" fmla="*/ 653257 w 758032"/>
                <a:gd name="connsiteY8" fmla="*/ 580531 h 585423"/>
                <a:gd name="connsiteX9" fmla="*/ 702470 w 758032"/>
                <a:gd name="connsiteY9" fmla="*/ 555131 h 585423"/>
                <a:gd name="connsiteX10" fmla="*/ 758032 w 758032"/>
                <a:gd name="connsiteY10" fmla="*/ 569418 h 58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8032" h="585423">
                  <a:moveTo>
                    <a:pt x="0" y="558306"/>
                  </a:moveTo>
                  <a:cubicBezTo>
                    <a:pt x="1058" y="573652"/>
                    <a:pt x="15215" y="480518"/>
                    <a:pt x="37308" y="431306"/>
                  </a:cubicBezTo>
                  <a:cubicBezTo>
                    <a:pt x="59401" y="382094"/>
                    <a:pt x="95516" y="252977"/>
                    <a:pt x="132557" y="263031"/>
                  </a:cubicBezTo>
                  <a:cubicBezTo>
                    <a:pt x="169598" y="273085"/>
                    <a:pt x="221457" y="533964"/>
                    <a:pt x="259557" y="491631"/>
                  </a:cubicBezTo>
                  <a:cubicBezTo>
                    <a:pt x="297657" y="449298"/>
                    <a:pt x="329407" y="59831"/>
                    <a:pt x="361157" y="9031"/>
                  </a:cubicBezTo>
                  <a:cubicBezTo>
                    <a:pt x="392907" y="-41769"/>
                    <a:pt x="420424" y="136031"/>
                    <a:pt x="450057" y="186831"/>
                  </a:cubicBezTo>
                  <a:cubicBezTo>
                    <a:pt x="479690" y="237631"/>
                    <a:pt x="511440" y="271498"/>
                    <a:pt x="538957" y="313831"/>
                  </a:cubicBezTo>
                  <a:cubicBezTo>
                    <a:pt x="566474" y="356164"/>
                    <a:pt x="596107" y="396381"/>
                    <a:pt x="615157" y="440831"/>
                  </a:cubicBezTo>
                  <a:cubicBezTo>
                    <a:pt x="634207" y="485281"/>
                    <a:pt x="638705" y="561481"/>
                    <a:pt x="653257" y="580531"/>
                  </a:cubicBezTo>
                  <a:cubicBezTo>
                    <a:pt x="667809" y="599581"/>
                    <a:pt x="685008" y="556983"/>
                    <a:pt x="702470" y="555131"/>
                  </a:cubicBezTo>
                  <a:cubicBezTo>
                    <a:pt x="719932" y="553279"/>
                    <a:pt x="684742" y="562275"/>
                    <a:pt x="758032" y="569418"/>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2000250" y="3815720"/>
              <a:ext cx="445956" cy="261610"/>
            </a:xfrm>
            <a:prstGeom prst="rect">
              <a:avLst/>
            </a:prstGeom>
            <a:noFill/>
          </p:spPr>
          <p:txBody>
            <a:bodyPr wrap="none" rtlCol="0">
              <a:spAutoFit/>
            </a:bodyPr>
            <a:lstStyle/>
            <a:p>
              <a:r>
                <a:rPr lang="en-US" sz="1100" dirty="0" smtClean="0"/>
                <a:t>time</a:t>
              </a:r>
              <a:endParaRPr lang="en-US" sz="1100" dirty="0"/>
            </a:p>
          </p:txBody>
        </p:sp>
        <p:sp>
          <p:nvSpPr>
            <p:cNvPr id="79" name="TextBox 78"/>
            <p:cNvSpPr txBox="1"/>
            <p:nvPr/>
          </p:nvSpPr>
          <p:spPr>
            <a:xfrm>
              <a:off x="9558" y="2770514"/>
              <a:ext cx="780983" cy="261610"/>
            </a:xfrm>
            <a:prstGeom prst="rect">
              <a:avLst/>
            </a:prstGeom>
            <a:noFill/>
          </p:spPr>
          <p:txBody>
            <a:bodyPr wrap="none" rtlCol="0">
              <a:spAutoFit/>
            </a:bodyPr>
            <a:lstStyle/>
            <a:p>
              <a:r>
                <a:rPr lang="en-US" sz="1100" dirty="0" smtClean="0"/>
                <a:t>Amplitude</a:t>
              </a:r>
              <a:endParaRPr lang="en-US" sz="1100" dirty="0"/>
            </a:p>
          </p:txBody>
        </p:sp>
        <p:cxnSp>
          <p:nvCxnSpPr>
            <p:cNvPr id="80" name="Straight Arrow Connector 79"/>
            <p:cNvCxnSpPr/>
            <p:nvPr/>
          </p:nvCxnSpPr>
          <p:spPr>
            <a:xfrm flipH="1" flipV="1">
              <a:off x="1090857" y="3311530"/>
              <a:ext cx="8229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81" name="TextBox 80"/>
            <p:cNvSpPr txBox="1"/>
            <p:nvPr/>
          </p:nvSpPr>
          <p:spPr>
            <a:xfrm>
              <a:off x="1269535" y="3059932"/>
              <a:ext cx="489236" cy="261610"/>
            </a:xfrm>
            <a:prstGeom prst="rect">
              <a:avLst/>
            </a:prstGeom>
            <a:noFill/>
          </p:spPr>
          <p:txBody>
            <a:bodyPr wrap="none" rtlCol="0">
              <a:spAutoFit/>
            </a:bodyPr>
            <a:lstStyle/>
            <a:p>
              <a:r>
                <a:rPr lang="en-US" sz="1100" dirty="0" smtClean="0"/>
                <a:t>27 ns</a:t>
              </a:r>
              <a:endParaRPr lang="en-US" sz="1100" dirty="0"/>
            </a:p>
          </p:txBody>
        </p:sp>
      </p:grpSp>
      <p:grpSp>
        <p:nvGrpSpPr>
          <p:cNvPr id="82" name="Group 81"/>
          <p:cNvGrpSpPr/>
          <p:nvPr/>
        </p:nvGrpSpPr>
        <p:grpSpPr>
          <a:xfrm>
            <a:off x="6548602" y="4038600"/>
            <a:ext cx="2436648" cy="1306816"/>
            <a:chOff x="9558" y="2770514"/>
            <a:chExt cx="2436648" cy="1306816"/>
          </a:xfrm>
        </p:grpSpPr>
        <p:cxnSp>
          <p:nvCxnSpPr>
            <p:cNvPr id="83" name="Straight Arrow Connector 82"/>
            <p:cNvCxnSpPr/>
            <p:nvPr/>
          </p:nvCxnSpPr>
          <p:spPr>
            <a:xfrm flipV="1">
              <a:off x="393700" y="2994025"/>
              <a:ext cx="0" cy="952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p:cNvCxnSpPr/>
            <p:nvPr/>
          </p:nvCxnSpPr>
          <p:spPr>
            <a:xfrm>
              <a:off x="393700" y="3946525"/>
              <a:ext cx="1644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5" name="Freeform 84"/>
            <p:cNvSpPr/>
            <p:nvPr/>
          </p:nvSpPr>
          <p:spPr>
            <a:xfrm>
              <a:off x="412750" y="3356801"/>
              <a:ext cx="727074" cy="582116"/>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7074"/>
                <a:gd name="connsiteY0" fmla="*/ 330200 h 576593"/>
                <a:gd name="connsiteX1" fmla="*/ 38100 w 727074"/>
                <a:gd name="connsiteY1" fmla="*/ 571500 h 576593"/>
                <a:gd name="connsiteX2" fmla="*/ 101600 w 727074"/>
                <a:gd name="connsiteY2" fmla="*/ 254000 h 576593"/>
                <a:gd name="connsiteX3" fmla="*/ 152400 w 727074"/>
                <a:gd name="connsiteY3" fmla="*/ 571500 h 576593"/>
                <a:gd name="connsiteX4" fmla="*/ 215900 w 727074"/>
                <a:gd name="connsiteY4" fmla="*/ 139700 h 576593"/>
                <a:gd name="connsiteX5" fmla="*/ 266700 w 727074"/>
                <a:gd name="connsiteY5" fmla="*/ 571500 h 576593"/>
                <a:gd name="connsiteX6" fmla="*/ 330200 w 727074"/>
                <a:gd name="connsiteY6" fmla="*/ 0 h 576593"/>
                <a:gd name="connsiteX7" fmla="*/ 355600 w 727074"/>
                <a:gd name="connsiteY7" fmla="*/ 571500 h 576593"/>
                <a:gd name="connsiteX8" fmla="*/ 419100 w 727074"/>
                <a:gd name="connsiteY8" fmla="*/ 177800 h 576593"/>
                <a:gd name="connsiteX9" fmla="*/ 444500 w 727074"/>
                <a:gd name="connsiteY9" fmla="*/ 571500 h 576593"/>
                <a:gd name="connsiteX10" fmla="*/ 508000 w 727074"/>
                <a:gd name="connsiteY10" fmla="*/ 304800 h 576593"/>
                <a:gd name="connsiteX11" fmla="*/ 533400 w 727074"/>
                <a:gd name="connsiteY11" fmla="*/ 571500 h 576593"/>
                <a:gd name="connsiteX12" fmla="*/ 584200 w 727074"/>
                <a:gd name="connsiteY12" fmla="*/ 431800 h 576593"/>
                <a:gd name="connsiteX13" fmla="*/ 622300 w 727074"/>
                <a:gd name="connsiteY13" fmla="*/ 571500 h 576593"/>
                <a:gd name="connsiteX14" fmla="*/ 671513 w 727074"/>
                <a:gd name="connsiteY14" fmla="*/ 546100 h 576593"/>
                <a:gd name="connsiteX15" fmla="*/ 727074 w 727074"/>
                <a:gd name="connsiteY15" fmla="*/ 546101 h 576593"/>
                <a:gd name="connsiteX0" fmla="*/ 0 w 727074"/>
                <a:gd name="connsiteY0" fmla="*/ 352579 h 598972"/>
                <a:gd name="connsiteX1" fmla="*/ 38100 w 727074"/>
                <a:gd name="connsiteY1" fmla="*/ 593879 h 598972"/>
                <a:gd name="connsiteX2" fmla="*/ 101600 w 727074"/>
                <a:gd name="connsiteY2" fmla="*/ 276379 h 598972"/>
                <a:gd name="connsiteX3" fmla="*/ 152400 w 727074"/>
                <a:gd name="connsiteY3" fmla="*/ 593879 h 598972"/>
                <a:gd name="connsiteX4" fmla="*/ 215900 w 727074"/>
                <a:gd name="connsiteY4" fmla="*/ 162079 h 598972"/>
                <a:gd name="connsiteX5" fmla="*/ 330200 w 727074"/>
                <a:gd name="connsiteY5" fmla="*/ 22379 h 598972"/>
                <a:gd name="connsiteX6" fmla="*/ 355600 w 727074"/>
                <a:gd name="connsiteY6" fmla="*/ 593879 h 598972"/>
                <a:gd name="connsiteX7" fmla="*/ 419100 w 727074"/>
                <a:gd name="connsiteY7" fmla="*/ 200179 h 598972"/>
                <a:gd name="connsiteX8" fmla="*/ 444500 w 727074"/>
                <a:gd name="connsiteY8" fmla="*/ 593879 h 598972"/>
                <a:gd name="connsiteX9" fmla="*/ 508000 w 727074"/>
                <a:gd name="connsiteY9" fmla="*/ 327179 h 598972"/>
                <a:gd name="connsiteX10" fmla="*/ 533400 w 727074"/>
                <a:gd name="connsiteY10" fmla="*/ 593879 h 598972"/>
                <a:gd name="connsiteX11" fmla="*/ 584200 w 727074"/>
                <a:gd name="connsiteY11" fmla="*/ 454179 h 598972"/>
                <a:gd name="connsiteX12" fmla="*/ 622300 w 727074"/>
                <a:gd name="connsiteY12" fmla="*/ 593879 h 598972"/>
                <a:gd name="connsiteX13" fmla="*/ 671513 w 727074"/>
                <a:gd name="connsiteY13" fmla="*/ 568479 h 598972"/>
                <a:gd name="connsiteX14" fmla="*/ 727074 w 727074"/>
                <a:gd name="connsiteY14" fmla="*/ 568480 h 598972"/>
                <a:gd name="connsiteX0" fmla="*/ 0 w 727074"/>
                <a:gd name="connsiteY0" fmla="*/ 347794 h 594187"/>
                <a:gd name="connsiteX1" fmla="*/ 38100 w 727074"/>
                <a:gd name="connsiteY1" fmla="*/ 589094 h 594187"/>
                <a:gd name="connsiteX2" fmla="*/ 101600 w 727074"/>
                <a:gd name="connsiteY2" fmla="*/ 271594 h 594187"/>
                <a:gd name="connsiteX3" fmla="*/ 215900 w 727074"/>
                <a:gd name="connsiteY3" fmla="*/ 157294 h 594187"/>
                <a:gd name="connsiteX4" fmla="*/ 330200 w 727074"/>
                <a:gd name="connsiteY4" fmla="*/ 17594 h 594187"/>
                <a:gd name="connsiteX5" fmla="*/ 355600 w 727074"/>
                <a:gd name="connsiteY5" fmla="*/ 589094 h 594187"/>
                <a:gd name="connsiteX6" fmla="*/ 419100 w 727074"/>
                <a:gd name="connsiteY6" fmla="*/ 195394 h 594187"/>
                <a:gd name="connsiteX7" fmla="*/ 444500 w 727074"/>
                <a:gd name="connsiteY7" fmla="*/ 589094 h 594187"/>
                <a:gd name="connsiteX8" fmla="*/ 508000 w 727074"/>
                <a:gd name="connsiteY8" fmla="*/ 322394 h 594187"/>
                <a:gd name="connsiteX9" fmla="*/ 533400 w 727074"/>
                <a:gd name="connsiteY9" fmla="*/ 589094 h 594187"/>
                <a:gd name="connsiteX10" fmla="*/ 584200 w 727074"/>
                <a:gd name="connsiteY10" fmla="*/ 449394 h 594187"/>
                <a:gd name="connsiteX11" fmla="*/ 622300 w 727074"/>
                <a:gd name="connsiteY11" fmla="*/ 589094 h 594187"/>
                <a:gd name="connsiteX12" fmla="*/ 671513 w 727074"/>
                <a:gd name="connsiteY12" fmla="*/ 563694 h 594187"/>
                <a:gd name="connsiteX13" fmla="*/ 727074 w 727074"/>
                <a:gd name="connsiteY13" fmla="*/ 563695 h 594187"/>
                <a:gd name="connsiteX0" fmla="*/ 0 w 727074"/>
                <a:gd name="connsiteY0" fmla="*/ 347794 h 594187"/>
                <a:gd name="connsiteX1" fmla="*/ 101600 w 727074"/>
                <a:gd name="connsiteY1" fmla="*/ 271594 h 594187"/>
                <a:gd name="connsiteX2" fmla="*/ 215900 w 727074"/>
                <a:gd name="connsiteY2" fmla="*/ 157294 h 594187"/>
                <a:gd name="connsiteX3" fmla="*/ 330200 w 727074"/>
                <a:gd name="connsiteY3" fmla="*/ 17594 h 594187"/>
                <a:gd name="connsiteX4" fmla="*/ 355600 w 727074"/>
                <a:gd name="connsiteY4" fmla="*/ 589094 h 594187"/>
                <a:gd name="connsiteX5" fmla="*/ 419100 w 727074"/>
                <a:gd name="connsiteY5" fmla="*/ 195394 h 594187"/>
                <a:gd name="connsiteX6" fmla="*/ 444500 w 727074"/>
                <a:gd name="connsiteY6" fmla="*/ 589094 h 594187"/>
                <a:gd name="connsiteX7" fmla="*/ 508000 w 727074"/>
                <a:gd name="connsiteY7" fmla="*/ 322394 h 594187"/>
                <a:gd name="connsiteX8" fmla="*/ 533400 w 727074"/>
                <a:gd name="connsiteY8" fmla="*/ 589094 h 594187"/>
                <a:gd name="connsiteX9" fmla="*/ 584200 w 727074"/>
                <a:gd name="connsiteY9" fmla="*/ 449394 h 594187"/>
                <a:gd name="connsiteX10" fmla="*/ 622300 w 727074"/>
                <a:gd name="connsiteY10" fmla="*/ 589094 h 594187"/>
                <a:gd name="connsiteX11" fmla="*/ 671513 w 727074"/>
                <a:gd name="connsiteY11" fmla="*/ 563694 h 594187"/>
                <a:gd name="connsiteX12" fmla="*/ 727074 w 727074"/>
                <a:gd name="connsiteY12" fmla="*/ 563695 h 594187"/>
                <a:gd name="connsiteX0" fmla="*/ 0 w 727074"/>
                <a:gd name="connsiteY0" fmla="*/ 347794 h 594187"/>
                <a:gd name="connsiteX1" fmla="*/ 101600 w 727074"/>
                <a:gd name="connsiteY1" fmla="*/ 271594 h 594187"/>
                <a:gd name="connsiteX2" fmla="*/ 215900 w 727074"/>
                <a:gd name="connsiteY2" fmla="*/ 157294 h 594187"/>
                <a:gd name="connsiteX3" fmla="*/ 330200 w 727074"/>
                <a:gd name="connsiteY3" fmla="*/ 17594 h 594187"/>
                <a:gd name="connsiteX4" fmla="*/ 355600 w 727074"/>
                <a:gd name="connsiteY4" fmla="*/ 589094 h 594187"/>
                <a:gd name="connsiteX5" fmla="*/ 419100 w 727074"/>
                <a:gd name="connsiteY5" fmla="*/ 195394 h 594187"/>
                <a:gd name="connsiteX6" fmla="*/ 444500 w 727074"/>
                <a:gd name="connsiteY6" fmla="*/ 589094 h 594187"/>
                <a:gd name="connsiteX7" fmla="*/ 508000 w 727074"/>
                <a:gd name="connsiteY7" fmla="*/ 322394 h 594187"/>
                <a:gd name="connsiteX8" fmla="*/ 584200 w 727074"/>
                <a:gd name="connsiteY8" fmla="*/ 449394 h 594187"/>
                <a:gd name="connsiteX9" fmla="*/ 622300 w 727074"/>
                <a:gd name="connsiteY9" fmla="*/ 589094 h 594187"/>
                <a:gd name="connsiteX10" fmla="*/ 671513 w 727074"/>
                <a:gd name="connsiteY10" fmla="*/ 563694 h 594187"/>
                <a:gd name="connsiteX11" fmla="*/ 727074 w 727074"/>
                <a:gd name="connsiteY11" fmla="*/ 563695 h 594187"/>
                <a:gd name="connsiteX0" fmla="*/ 0 w 727074"/>
                <a:gd name="connsiteY0" fmla="*/ 347794 h 594187"/>
                <a:gd name="connsiteX1" fmla="*/ 101600 w 727074"/>
                <a:gd name="connsiteY1" fmla="*/ 271594 h 594187"/>
                <a:gd name="connsiteX2" fmla="*/ 215900 w 727074"/>
                <a:gd name="connsiteY2" fmla="*/ 157294 h 594187"/>
                <a:gd name="connsiteX3" fmla="*/ 330200 w 727074"/>
                <a:gd name="connsiteY3" fmla="*/ 17594 h 594187"/>
                <a:gd name="connsiteX4" fmla="*/ 355600 w 727074"/>
                <a:gd name="connsiteY4" fmla="*/ 589094 h 594187"/>
                <a:gd name="connsiteX5" fmla="*/ 419100 w 727074"/>
                <a:gd name="connsiteY5" fmla="*/ 195394 h 594187"/>
                <a:gd name="connsiteX6" fmla="*/ 508000 w 727074"/>
                <a:gd name="connsiteY6" fmla="*/ 322394 h 594187"/>
                <a:gd name="connsiteX7" fmla="*/ 584200 w 727074"/>
                <a:gd name="connsiteY7" fmla="*/ 449394 h 594187"/>
                <a:gd name="connsiteX8" fmla="*/ 622300 w 727074"/>
                <a:gd name="connsiteY8" fmla="*/ 589094 h 594187"/>
                <a:gd name="connsiteX9" fmla="*/ 671513 w 727074"/>
                <a:gd name="connsiteY9" fmla="*/ 563694 h 594187"/>
                <a:gd name="connsiteX10" fmla="*/ 727074 w 727074"/>
                <a:gd name="connsiteY10" fmla="*/ 563695 h 594187"/>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508000 w 727074"/>
                <a:gd name="connsiteY5" fmla="*/ 305080 h 576873"/>
                <a:gd name="connsiteX6" fmla="*/ 584200 w 727074"/>
                <a:gd name="connsiteY6" fmla="*/ 432080 h 576873"/>
                <a:gd name="connsiteX7" fmla="*/ 622300 w 727074"/>
                <a:gd name="connsiteY7" fmla="*/ 571780 h 576873"/>
                <a:gd name="connsiteX8" fmla="*/ 671513 w 727074"/>
                <a:gd name="connsiteY8" fmla="*/ 546380 h 576873"/>
                <a:gd name="connsiteX9" fmla="*/ 727074 w 727074"/>
                <a:gd name="connsiteY9" fmla="*/ 546381 h 576873"/>
                <a:gd name="connsiteX0" fmla="*/ 0 w 727074"/>
                <a:gd name="connsiteY0" fmla="*/ 335723 h 582116"/>
                <a:gd name="connsiteX1" fmla="*/ 101600 w 727074"/>
                <a:gd name="connsiteY1" fmla="*/ 259523 h 582116"/>
                <a:gd name="connsiteX2" fmla="*/ 215900 w 727074"/>
                <a:gd name="connsiteY2" fmla="*/ 145223 h 582116"/>
                <a:gd name="connsiteX3" fmla="*/ 330200 w 727074"/>
                <a:gd name="connsiteY3" fmla="*/ 5523 h 582116"/>
                <a:gd name="connsiteX4" fmla="*/ 419100 w 727074"/>
                <a:gd name="connsiteY4" fmla="*/ 348423 h 582116"/>
                <a:gd name="connsiteX5" fmla="*/ 508000 w 727074"/>
                <a:gd name="connsiteY5" fmla="*/ 310323 h 582116"/>
                <a:gd name="connsiteX6" fmla="*/ 584200 w 727074"/>
                <a:gd name="connsiteY6" fmla="*/ 437323 h 582116"/>
                <a:gd name="connsiteX7" fmla="*/ 622300 w 727074"/>
                <a:gd name="connsiteY7" fmla="*/ 577023 h 582116"/>
                <a:gd name="connsiteX8" fmla="*/ 671513 w 727074"/>
                <a:gd name="connsiteY8" fmla="*/ 551623 h 582116"/>
                <a:gd name="connsiteX9" fmla="*/ 727074 w 727074"/>
                <a:gd name="connsiteY9" fmla="*/ 551624 h 58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7074" h="582116">
                  <a:moveTo>
                    <a:pt x="0" y="335723"/>
                  </a:moveTo>
                  <a:cubicBezTo>
                    <a:pt x="21167" y="319848"/>
                    <a:pt x="65617" y="291273"/>
                    <a:pt x="101600" y="259523"/>
                  </a:cubicBezTo>
                  <a:cubicBezTo>
                    <a:pt x="137583" y="227773"/>
                    <a:pt x="177800" y="187556"/>
                    <a:pt x="215900" y="145223"/>
                  </a:cubicBezTo>
                  <a:cubicBezTo>
                    <a:pt x="254000" y="102890"/>
                    <a:pt x="296333" y="-28344"/>
                    <a:pt x="330200" y="5523"/>
                  </a:cubicBezTo>
                  <a:cubicBezTo>
                    <a:pt x="364067" y="39390"/>
                    <a:pt x="389467" y="297623"/>
                    <a:pt x="419100" y="348423"/>
                  </a:cubicBezTo>
                  <a:cubicBezTo>
                    <a:pt x="448733" y="399223"/>
                    <a:pt x="480483" y="295506"/>
                    <a:pt x="508000" y="310323"/>
                  </a:cubicBezTo>
                  <a:cubicBezTo>
                    <a:pt x="535517" y="325140"/>
                    <a:pt x="565150" y="392873"/>
                    <a:pt x="584200" y="437323"/>
                  </a:cubicBezTo>
                  <a:cubicBezTo>
                    <a:pt x="603250" y="481773"/>
                    <a:pt x="607748" y="557973"/>
                    <a:pt x="622300" y="577023"/>
                  </a:cubicBezTo>
                  <a:cubicBezTo>
                    <a:pt x="636852" y="596073"/>
                    <a:pt x="654051" y="555856"/>
                    <a:pt x="671513" y="551623"/>
                  </a:cubicBezTo>
                  <a:cubicBezTo>
                    <a:pt x="688975" y="547390"/>
                    <a:pt x="718078" y="568293"/>
                    <a:pt x="727074" y="551624"/>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1137441" y="3357355"/>
              <a:ext cx="758032" cy="584107"/>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6351 w 736600"/>
                <a:gd name="connsiteY1" fmla="*/ 422275 h 584200"/>
                <a:gd name="connsiteX2" fmla="*/ 38100 w 736600"/>
                <a:gd name="connsiteY2" fmla="*/ 571500 h 584200"/>
                <a:gd name="connsiteX3" fmla="*/ 101600 w 736600"/>
                <a:gd name="connsiteY3" fmla="*/ 254000 h 584200"/>
                <a:gd name="connsiteX4" fmla="*/ 152400 w 736600"/>
                <a:gd name="connsiteY4" fmla="*/ 571500 h 584200"/>
                <a:gd name="connsiteX5" fmla="*/ 215900 w 736600"/>
                <a:gd name="connsiteY5" fmla="*/ 139700 h 584200"/>
                <a:gd name="connsiteX6" fmla="*/ 266700 w 736600"/>
                <a:gd name="connsiteY6" fmla="*/ 571500 h 584200"/>
                <a:gd name="connsiteX7" fmla="*/ 330200 w 736600"/>
                <a:gd name="connsiteY7" fmla="*/ 0 h 584200"/>
                <a:gd name="connsiteX8" fmla="*/ 355600 w 736600"/>
                <a:gd name="connsiteY8" fmla="*/ 571500 h 584200"/>
                <a:gd name="connsiteX9" fmla="*/ 419100 w 736600"/>
                <a:gd name="connsiteY9" fmla="*/ 177800 h 584200"/>
                <a:gd name="connsiteX10" fmla="*/ 444500 w 736600"/>
                <a:gd name="connsiteY10" fmla="*/ 571500 h 584200"/>
                <a:gd name="connsiteX11" fmla="*/ 508000 w 736600"/>
                <a:gd name="connsiteY11" fmla="*/ 304800 h 584200"/>
                <a:gd name="connsiteX12" fmla="*/ 533400 w 736600"/>
                <a:gd name="connsiteY12" fmla="*/ 571500 h 584200"/>
                <a:gd name="connsiteX13" fmla="*/ 584200 w 736600"/>
                <a:gd name="connsiteY13" fmla="*/ 431800 h 584200"/>
                <a:gd name="connsiteX14" fmla="*/ 622300 w 736600"/>
                <a:gd name="connsiteY14" fmla="*/ 571500 h 584200"/>
                <a:gd name="connsiteX15" fmla="*/ 671513 w 736600"/>
                <a:gd name="connsiteY15" fmla="*/ 546100 h 584200"/>
                <a:gd name="connsiteX16" fmla="*/ 736600 w 736600"/>
                <a:gd name="connsiteY16" fmla="*/ 584200 h 584200"/>
                <a:gd name="connsiteX0" fmla="*/ 0 w 767557"/>
                <a:gd name="connsiteY0" fmla="*/ 549275 h 584200"/>
                <a:gd name="connsiteX1" fmla="*/ 37308 w 767557"/>
                <a:gd name="connsiteY1" fmla="*/ 422275 h 584200"/>
                <a:gd name="connsiteX2" fmla="*/ 69057 w 767557"/>
                <a:gd name="connsiteY2" fmla="*/ 571500 h 584200"/>
                <a:gd name="connsiteX3" fmla="*/ 132557 w 767557"/>
                <a:gd name="connsiteY3" fmla="*/ 254000 h 584200"/>
                <a:gd name="connsiteX4" fmla="*/ 183357 w 767557"/>
                <a:gd name="connsiteY4" fmla="*/ 571500 h 584200"/>
                <a:gd name="connsiteX5" fmla="*/ 246857 w 767557"/>
                <a:gd name="connsiteY5" fmla="*/ 139700 h 584200"/>
                <a:gd name="connsiteX6" fmla="*/ 297657 w 767557"/>
                <a:gd name="connsiteY6" fmla="*/ 571500 h 584200"/>
                <a:gd name="connsiteX7" fmla="*/ 361157 w 767557"/>
                <a:gd name="connsiteY7" fmla="*/ 0 h 584200"/>
                <a:gd name="connsiteX8" fmla="*/ 386557 w 767557"/>
                <a:gd name="connsiteY8" fmla="*/ 571500 h 584200"/>
                <a:gd name="connsiteX9" fmla="*/ 450057 w 767557"/>
                <a:gd name="connsiteY9" fmla="*/ 177800 h 584200"/>
                <a:gd name="connsiteX10" fmla="*/ 475457 w 767557"/>
                <a:gd name="connsiteY10" fmla="*/ 571500 h 584200"/>
                <a:gd name="connsiteX11" fmla="*/ 538957 w 767557"/>
                <a:gd name="connsiteY11" fmla="*/ 304800 h 584200"/>
                <a:gd name="connsiteX12" fmla="*/ 564357 w 767557"/>
                <a:gd name="connsiteY12" fmla="*/ 571500 h 584200"/>
                <a:gd name="connsiteX13" fmla="*/ 615157 w 767557"/>
                <a:gd name="connsiteY13" fmla="*/ 431800 h 584200"/>
                <a:gd name="connsiteX14" fmla="*/ 653257 w 767557"/>
                <a:gd name="connsiteY14" fmla="*/ 571500 h 584200"/>
                <a:gd name="connsiteX15" fmla="*/ 702470 w 767557"/>
                <a:gd name="connsiteY15" fmla="*/ 546100 h 584200"/>
                <a:gd name="connsiteX16" fmla="*/ 767557 w 767557"/>
                <a:gd name="connsiteY16" fmla="*/ 584200 h 584200"/>
                <a:gd name="connsiteX0" fmla="*/ 0 w 767557"/>
                <a:gd name="connsiteY0" fmla="*/ 549275 h 576297"/>
                <a:gd name="connsiteX1" fmla="*/ 37308 w 767557"/>
                <a:gd name="connsiteY1" fmla="*/ 422275 h 576297"/>
                <a:gd name="connsiteX2" fmla="*/ 69057 w 767557"/>
                <a:gd name="connsiteY2" fmla="*/ 571500 h 576297"/>
                <a:gd name="connsiteX3" fmla="*/ 132557 w 767557"/>
                <a:gd name="connsiteY3" fmla="*/ 254000 h 576297"/>
                <a:gd name="connsiteX4" fmla="*/ 183357 w 767557"/>
                <a:gd name="connsiteY4" fmla="*/ 571500 h 576297"/>
                <a:gd name="connsiteX5" fmla="*/ 246857 w 767557"/>
                <a:gd name="connsiteY5" fmla="*/ 139700 h 576297"/>
                <a:gd name="connsiteX6" fmla="*/ 297657 w 767557"/>
                <a:gd name="connsiteY6" fmla="*/ 571500 h 576297"/>
                <a:gd name="connsiteX7" fmla="*/ 361157 w 767557"/>
                <a:gd name="connsiteY7" fmla="*/ 0 h 576297"/>
                <a:gd name="connsiteX8" fmla="*/ 386557 w 767557"/>
                <a:gd name="connsiteY8" fmla="*/ 571500 h 576297"/>
                <a:gd name="connsiteX9" fmla="*/ 450057 w 767557"/>
                <a:gd name="connsiteY9" fmla="*/ 177800 h 576297"/>
                <a:gd name="connsiteX10" fmla="*/ 475457 w 767557"/>
                <a:gd name="connsiteY10" fmla="*/ 571500 h 576297"/>
                <a:gd name="connsiteX11" fmla="*/ 538957 w 767557"/>
                <a:gd name="connsiteY11" fmla="*/ 304800 h 576297"/>
                <a:gd name="connsiteX12" fmla="*/ 564357 w 767557"/>
                <a:gd name="connsiteY12" fmla="*/ 571500 h 576297"/>
                <a:gd name="connsiteX13" fmla="*/ 615157 w 767557"/>
                <a:gd name="connsiteY13" fmla="*/ 431800 h 576297"/>
                <a:gd name="connsiteX14" fmla="*/ 653257 w 767557"/>
                <a:gd name="connsiteY14" fmla="*/ 571500 h 576297"/>
                <a:gd name="connsiteX15" fmla="*/ 702470 w 767557"/>
                <a:gd name="connsiteY15" fmla="*/ 546100 h 576297"/>
                <a:gd name="connsiteX16" fmla="*/ 767557 w 767557"/>
                <a:gd name="connsiteY16" fmla="*/ 567531 h 576297"/>
                <a:gd name="connsiteX0" fmla="*/ 0 w 758032"/>
                <a:gd name="connsiteY0" fmla="*/ 549275 h 576392"/>
                <a:gd name="connsiteX1" fmla="*/ 37308 w 758032"/>
                <a:gd name="connsiteY1" fmla="*/ 422275 h 576392"/>
                <a:gd name="connsiteX2" fmla="*/ 69057 w 758032"/>
                <a:gd name="connsiteY2" fmla="*/ 571500 h 576392"/>
                <a:gd name="connsiteX3" fmla="*/ 132557 w 758032"/>
                <a:gd name="connsiteY3" fmla="*/ 254000 h 576392"/>
                <a:gd name="connsiteX4" fmla="*/ 183357 w 758032"/>
                <a:gd name="connsiteY4" fmla="*/ 571500 h 576392"/>
                <a:gd name="connsiteX5" fmla="*/ 246857 w 758032"/>
                <a:gd name="connsiteY5" fmla="*/ 139700 h 576392"/>
                <a:gd name="connsiteX6" fmla="*/ 297657 w 758032"/>
                <a:gd name="connsiteY6" fmla="*/ 571500 h 576392"/>
                <a:gd name="connsiteX7" fmla="*/ 361157 w 758032"/>
                <a:gd name="connsiteY7" fmla="*/ 0 h 576392"/>
                <a:gd name="connsiteX8" fmla="*/ 386557 w 758032"/>
                <a:gd name="connsiteY8" fmla="*/ 571500 h 576392"/>
                <a:gd name="connsiteX9" fmla="*/ 450057 w 758032"/>
                <a:gd name="connsiteY9" fmla="*/ 177800 h 576392"/>
                <a:gd name="connsiteX10" fmla="*/ 475457 w 758032"/>
                <a:gd name="connsiteY10" fmla="*/ 571500 h 576392"/>
                <a:gd name="connsiteX11" fmla="*/ 538957 w 758032"/>
                <a:gd name="connsiteY11" fmla="*/ 304800 h 576392"/>
                <a:gd name="connsiteX12" fmla="*/ 564357 w 758032"/>
                <a:gd name="connsiteY12" fmla="*/ 571500 h 576392"/>
                <a:gd name="connsiteX13" fmla="*/ 615157 w 758032"/>
                <a:gd name="connsiteY13" fmla="*/ 431800 h 576392"/>
                <a:gd name="connsiteX14" fmla="*/ 653257 w 758032"/>
                <a:gd name="connsiteY14" fmla="*/ 571500 h 576392"/>
                <a:gd name="connsiteX15" fmla="*/ 702470 w 758032"/>
                <a:gd name="connsiteY15" fmla="*/ 546100 h 576392"/>
                <a:gd name="connsiteX16" fmla="*/ 758032 w 758032"/>
                <a:gd name="connsiteY16"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183357 w 758032"/>
                <a:gd name="connsiteY3" fmla="*/ 571500 h 576392"/>
                <a:gd name="connsiteX4" fmla="*/ 246857 w 758032"/>
                <a:gd name="connsiteY4" fmla="*/ 139700 h 576392"/>
                <a:gd name="connsiteX5" fmla="*/ 297657 w 758032"/>
                <a:gd name="connsiteY5" fmla="*/ 571500 h 576392"/>
                <a:gd name="connsiteX6" fmla="*/ 361157 w 758032"/>
                <a:gd name="connsiteY6" fmla="*/ 0 h 576392"/>
                <a:gd name="connsiteX7" fmla="*/ 386557 w 758032"/>
                <a:gd name="connsiteY7" fmla="*/ 571500 h 576392"/>
                <a:gd name="connsiteX8" fmla="*/ 450057 w 758032"/>
                <a:gd name="connsiteY8" fmla="*/ 177800 h 576392"/>
                <a:gd name="connsiteX9" fmla="*/ 475457 w 758032"/>
                <a:gd name="connsiteY9" fmla="*/ 571500 h 576392"/>
                <a:gd name="connsiteX10" fmla="*/ 538957 w 758032"/>
                <a:gd name="connsiteY10" fmla="*/ 304800 h 576392"/>
                <a:gd name="connsiteX11" fmla="*/ 564357 w 758032"/>
                <a:gd name="connsiteY11" fmla="*/ 571500 h 576392"/>
                <a:gd name="connsiteX12" fmla="*/ 615157 w 758032"/>
                <a:gd name="connsiteY12" fmla="*/ 431800 h 576392"/>
                <a:gd name="connsiteX13" fmla="*/ 653257 w 758032"/>
                <a:gd name="connsiteY13" fmla="*/ 571500 h 576392"/>
                <a:gd name="connsiteX14" fmla="*/ 702470 w 758032"/>
                <a:gd name="connsiteY14" fmla="*/ 546100 h 576392"/>
                <a:gd name="connsiteX15" fmla="*/ 758032 w 758032"/>
                <a:gd name="connsiteY15"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246857 w 758032"/>
                <a:gd name="connsiteY3" fmla="*/ 139700 h 576392"/>
                <a:gd name="connsiteX4" fmla="*/ 297657 w 758032"/>
                <a:gd name="connsiteY4" fmla="*/ 571500 h 576392"/>
                <a:gd name="connsiteX5" fmla="*/ 361157 w 758032"/>
                <a:gd name="connsiteY5" fmla="*/ 0 h 576392"/>
                <a:gd name="connsiteX6" fmla="*/ 386557 w 758032"/>
                <a:gd name="connsiteY6" fmla="*/ 571500 h 576392"/>
                <a:gd name="connsiteX7" fmla="*/ 450057 w 758032"/>
                <a:gd name="connsiteY7" fmla="*/ 177800 h 576392"/>
                <a:gd name="connsiteX8" fmla="*/ 475457 w 758032"/>
                <a:gd name="connsiteY8" fmla="*/ 571500 h 576392"/>
                <a:gd name="connsiteX9" fmla="*/ 538957 w 758032"/>
                <a:gd name="connsiteY9" fmla="*/ 304800 h 576392"/>
                <a:gd name="connsiteX10" fmla="*/ 564357 w 758032"/>
                <a:gd name="connsiteY10" fmla="*/ 571500 h 576392"/>
                <a:gd name="connsiteX11" fmla="*/ 615157 w 758032"/>
                <a:gd name="connsiteY11" fmla="*/ 431800 h 576392"/>
                <a:gd name="connsiteX12" fmla="*/ 653257 w 758032"/>
                <a:gd name="connsiteY12" fmla="*/ 571500 h 576392"/>
                <a:gd name="connsiteX13" fmla="*/ 702470 w 758032"/>
                <a:gd name="connsiteY13" fmla="*/ 546100 h 576392"/>
                <a:gd name="connsiteX14" fmla="*/ 758032 w 758032"/>
                <a:gd name="connsiteY14" fmla="*/ 560387 h 576392"/>
                <a:gd name="connsiteX0" fmla="*/ 0 w 758032"/>
                <a:gd name="connsiteY0" fmla="*/ 566868 h 593985"/>
                <a:gd name="connsiteX1" fmla="*/ 37308 w 758032"/>
                <a:gd name="connsiteY1" fmla="*/ 439868 h 593985"/>
                <a:gd name="connsiteX2" fmla="*/ 132557 w 758032"/>
                <a:gd name="connsiteY2" fmla="*/ 271593 h 593985"/>
                <a:gd name="connsiteX3" fmla="*/ 246857 w 758032"/>
                <a:gd name="connsiteY3" fmla="*/ 157293 h 593985"/>
                <a:gd name="connsiteX4" fmla="*/ 361157 w 758032"/>
                <a:gd name="connsiteY4" fmla="*/ 17593 h 593985"/>
                <a:gd name="connsiteX5" fmla="*/ 386557 w 758032"/>
                <a:gd name="connsiteY5" fmla="*/ 589093 h 593985"/>
                <a:gd name="connsiteX6" fmla="*/ 450057 w 758032"/>
                <a:gd name="connsiteY6" fmla="*/ 195393 h 593985"/>
                <a:gd name="connsiteX7" fmla="*/ 475457 w 758032"/>
                <a:gd name="connsiteY7" fmla="*/ 589093 h 593985"/>
                <a:gd name="connsiteX8" fmla="*/ 538957 w 758032"/>
                <a:gd name="connsiteY8" fmla="*/ 322393 h 593985"/>
                <a:gd name="connsiteX9" fmla="*/ 564357 w 758032"/>
                <a:gd name="connsiteY9" fmla="*/ 589093 h 593985"/>
                <a:gd name="connsiteX10" fmla="*/ 615157 w 758032"/>
                <a:gd name="connsiteY10" fmla="*/ 449393 h 593985"/>
                <a:gd name="connsiteX11" fmla="*/ 653257 w 758032"/>
                <a:gd name="connsiteY11" fmla="*/ 589093 h 593985"/>
                <a:gd name="connsiteX12" fmla="*/ 702470 w 758032"/>
                <a:gd name="connsiteY12" fmla="*/ 563693 h 593985"/>
                <a:gd name="connsiteX13" fmla="*/ 758032 w 758032"/>
                <a:gd name="connsiteY13" fmla="*/ 577980 h 593985"/>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475457 w 758032"/>
                <a:gd name="connsiteY6" fmla="*/ 571780 h 576672"/>
                <a:gd name="connsiteX7" fmla="*/ 538957 w 758032"/>
                <a:gd name="connsiteY7" fmla="*/ 305080 h 576672"/>
                <a:gd name="connsiteX8" fmla="*/ 564357 w 758032"/>
                <a:gd name="connsiteY8" fmla="*/ 571780 h 576672"/>
                <a:gd name="connsiteX9" fmla="*/ 615157 w 758032"/>
                <a:gd name="connsiteY9" fmla="*/ 432080 h 576672"/>
                <a:gd name="connsiteX10" fmla="*/ 653257 w 758032"/>
                <a:gd name="connsiteY10" fmla="*/ 571780 h 576672"/>
                <a:gd name="connsiteX11" fmla="*/ 702470 w 758032"/>
                <a:gd name="connsiteY11" fmla="*/ 546380 h 576672"/>
                <a:gd name="connsiteX12" fmla="*/ 758032 w 758032"/>
                <a:gd name="connsiteY12"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564357 w 758032"/>
                <a:gd name="connsiteY7" fmla="*/ 571780 h 576672"/>
                <a:gd name="connsiteX8" fmla="*/ 615157 w 758032"/>
                <a:gd name="connsiteY8" fmla="*/ 432080 h 576672"/>
                <a:gd name="connsiteX9" fmla="*/ 653257 w 758032"/>
                <a:gd name="connsiteY9" fmla="*/ 571780 h 576672"/>
                <a:gd name="connsiteX10" fmla="*/ 702470 w 758032"/>
                <a:gd name="connsiteY10" fmla="*/ 546380 h 576672"/>
                <a:gd name="connsiteX11" fmla="*/ 758032 w 758032"/>
                <a:gd name="connsiteY11"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615157 w 758032"/>
                <a:gd name="connsiteY7" fmla="*/ 432080 h 576672"/>
                <a:gd name="connsiteX8" fmla="*/ 653257 w 758032"/>
                <a:gd name="connsiteY8" fmla="*/ 571780 h 576672"/>
                <a:gd name="connsiteX9" fmla="*/ 702470 w 758032"/>
                <a:gd name="connsiteY9" fmla="*/ 546380 h 576672"/>
                <a:gd name="connsiteX10" fmla="*/ 758032 w 758032"/>
                <a:gd name="connsiteY10" fmla="*/ 560667 h 576672"/>
                <a:gd name="connsiteX0" fmla="*/ 0 w 758032"/>
                <a:gd name="connsiteY0" fmla="*/ 549555 h 579418"/>
                <a:gd name="connsiteX1" fmla="*/ 37308 w 758032"/>
                <a:gd name="connsiteY1" fmla="*/ 422555 h 579418"/>
                <a:gd name="connsiteX2" fmla="*/ 132557 w 758032"/>
                <a:gd name="connsiteY2" fmla="*/ 254280 h 579418"/>
                <a:gd name="connsiteX3" fmla="*/ 246857 w 758032"/>
                <a:gd name="connsiteY3" fmla="*/ 139980 h 579418"/>
                <a:gd name="connsiteX4" fmla="*/ 361157 w 758032"/>
                <a:gd name="connsiteY4" fmla="*/ 280 h 579418"/>
                <a:gd name="connsiteX5" fmla="*/ 450057 w 758032"/>
                <a:gd name="connsiteY5" fmla="*/ 178080 h 579418"/>
                <a:gd name="connsiteX6" fmla="*/ 538957 w 758032"/>
                <a:gd name="connsiteY6" fmla="*/ 305080 h 579418"/>
                <a:gd name="connsiteX7" fmla="*/ 615157 w 758032"/>
                <a:gd name="connsiteY7" fmla="*/ 432080 h 579418"/>
                <a:gd name="connsiteX8" fmla="*/ 653257 w 758032"/>
                <a:gd name="connsiteY8" fmla="*/ 571780 h 579418"/>
                <a:gd name="connsiteX9" fmla="*/ 758032 w 758032"/>
                <a:gd name="connsiteY9" fmla="*/ 560667 h 579418"/>
                <a:gd name="connsiteX0" fmla="*/ 0 w 758032"/>
                <a:gd name="connsiteY0" fmla="*/ 553195 h 583058"/>
                <a:gd name="connsiteX1" fmla="*/ 37308 w 758032"/>
                <a:gd name="connsiteY1" fmla="*/ 426195 h 583058"/>
                <a:gd name="connsiteX2" fmla="*/ 132557 w 758032"/>
                <a:gd name="connsiteY2" fmla="*/ 257920 h 583058"/>
                <a:gd name="connsiteX3" fmla="*/ 246857 w 758032"/>
                <a:gd name="connsiteY3" fmla="*/ 143620 h 583058"/>
                <a:gd name="connsiteX4" fmla="*/ 361157 w 758032"/>
                <a:gd name="connsiteY4" fmla="*/ 3920 h 583058"/>
                <a:gd name="connsiteX5" fmla="*/ 450057 w 758032"/>
                <a:gd name="connsiteY5" fmla="*/ 308720 h 583058"/>
                <a:gd name="connsiteX6" fmla="*/ 538957 w 758032"/>
                <a:gd name="connsiteY6" fmla="*/ 308720 h 583058"/>
                <a:gd name="connsiteX7" fmla="*/ 615157 w 758032"/>
                <a:gd name="connsiteY7" fmla="*/ 435720 h 583058"/>
                <a:gd name="connsiteX8" fmla="*/ 653257 w 758032"/>
                <a:gd name="connsiteY8" fmla="*/ 575420 h 583058"/>
                <a:gd name="connsiteX9" fmla="*/ 758032 w 758032"/>
                <a:gd name="connsiteY9" fmla="*/ 564307 h 583058"/>
                <a:gd name="connsiteX0" fmla="*/ 0 w 758032"/>
                <a:gd name="connsiteY0" fmla="*/ 554244 h 584107"/>
                <a:gd name="connsiteX1" fmla="*/ 37308 w 758032"/>
                <a:gd name="connsiteY1" fmla="*/ 427244 h 584107"/>
                <a:gd name="connsiteX2" fmla="*/ 132557 w 758032"/>
                <a:gd name="connsiteY2" fmla="*/ 258969 h 584107"/>
                <a:gd name="connsiteX3" fmla="*/ 246857 w 758032"/>
                <a:gd name="connsiteY3" fmla="*/ 144669 h 584107"/>
                <a:gd name="connsiteX4" fmla="*/ 361157 w 758032"/>
                <a:gd name="connsiteY4" fmla="*/ 4969 h 584107"/>
                <a:gd name="connsiteX5" fmla="*/ 450057 w 758032"/>
                <a:gd name="connsiteY5" fmla="*/ 335169 h 584107"/>
                <a:gd name="connsiteX6" fmla="*/ 538957 w 758032"/>
                <a:gd name="connsiteY6" fmla="*/ 309769 h 584107"/>
                <a:gd name="connsiteX7" fmla="*/ 615157 w 758032"/>
                <a:gd name="connsiteY7" fmla="*/ 436769 h 584107"/>
                <a:gd name="connsiteX8" fmla="*/ 653257 w 758032"/>
                <a:gd name="connsiteY8" fmla="*/ 576469 h 584107"/>
                <a:gd name="connsiteX9" fmla="*/ 758032 w 758032"/>
                <a:gd name="connsiteY9" fmla="*/ 565356 h 58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032" h="584107">
                  <a:moveTo>
                    <a:pt x="0" y="554244"/>
                  </a:moveTo>
                  <a:cubicBezTo>
                    <a:pt x="1058" y="569590"/>
                    <a:pt x="15215" y="476456"/>
                    <a:pt x="37308" y="427244"/>
                  </a:cubicBezTo>
                  <a:cubicBezTo>
                    <a:pt x="59401" y="378032"/>
                    <a:pt x="97632" y="306065"/>
                    <a:pt x="132557" y="258969"/>
                  </a:cubicBezTo>
                  <a:cubicBezTo>
                    <a:pt x="167482" y="211873"/>
                    <a:pt x="208757" y="187002"/>
                    <a:pt x="246857" y="144669"/>
                  </a:cubicBezTo>
                  <a:cubicBezTo>
                    <a:pt x="284957" y="102336"/>
                    <a:pt x="327290" y="-26781"/>
                    <a:pt x="361157" y="4969"/>
                  </a:cubicBezTo>
                  <a:cubicBezTo>
                    <a:pt x="395024" y="36719"/>
                    <a:pt x="420424" y="284369"/>
                    <a:pt x="450057" y="335169"/>
                  </a:cubicBezTo>
                  <a:cubicBezTo>
                    <a:pt x="479690" y="385969"/>
                    <a:pt x="511440" y="292836"/>
                    <a:pt x="538957" y="309769"/>
                  </a:cubicBezTo>
                  <a:cubicBezTo>
                    <a:pt x="566474" y="326702"/>
                    <a:pt x="596107" y="392319"/>
                    <a:pt x="615157" y="436769"/>
                  </a:cubicBezTo>
                  <a:cubicBezTo>
                    <a:pt x="634207" y="481219"/>
                    <a:pt x="629445" y="555038"/>
                    <a:pt x="653257" y="576469"/>
                  </a:cubicBezTo>
                  <a:cubicBezTo>
                    <a:pt x="677069" y="597900"/>
                    <a:pt x="736204" y="567671"/>
                    <a:pt x="758032" y="56535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2000250" y="3815720"/>
              <a:ext cx="445956" cy="261610"/>
            </a:xfrm>
            <a:prstGeom prst="rect">
              <a:avLst/>
            </a:prstGeom>
            <a:noFill/>
          </p:spPr>
          <p:txBody>
            <a:bodyPr wrap="none" rtlCol="0">
              <a:spAutoFit/>
            </a:bodyPr>
            <a:lstStyle/>
            <a:p>
              <a:r>
                <a:rPr lang="en-US" sz="1100" dirty="0" smtClean="0"/>
                <a:t>time</a:t>
              </a:r>
              <a:endParaRPr lang="en-US" sz="1100" dirty="0"/>
            </a:p>
          </p:txBody>
        </p:sp>
        <p:sp>
          <p:nvSpPr>
            <p:cNvPr id="88" name="TextBox 87"/>
            <p:cNvSpPr txBox="1"/>
            <p:nvPr/>
          </p:nvSpPr>
          <p:spPr>
            <a:xfrm>
              <a:off x="9558" y="2770514"/>
              <a:ext cx="780983" cy="261610"/>
            </a:xfrm>
            <a:prstGeom prst="rect">
              <a:avLst/>
            </a:prstGeom>
            <a:noFill/>
          </p:spPr>
          <p:txBody>
            <a:bodyPr wrap="none" rtlCol="0">
              <a:spAutoFit/>
            </a:bodyPr>
            <a:lstStyle/>
            <a:p>
              <a:r>
                <a:rPr lang="en-US" sz="1100" dirty="0" smtClean="0"/>
                <a:t>Amplitude</a:t>
              </a:r>
              <a:endParaRPr lang="en-US" sz="1100" dirty="0"/>
            </a:p>
          </p:txBody>
        </p:sp>
        <p:cxnSp>
          <p:nvCxnSpPr>
            <p:cNvPr id="89" name="Straight Arrow Connector 88"/>
            <p:cNvCxnSpPr/>
            <p:nvPr/>
          </p:nvCxnSpPr>
          <p:spPr>
            <a:xfrm flipH="1" flipV="1">
              <a:off x="1090857" y="3311530"/>
              <a:ext cx="8229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90" name="TextBox 89"/>
            <p:cNvSpPr txBox="1"/>
            <p:nvPr/>
          </p:nvSpPr>
          <p:spPr>
            <a:xfrm>
              <a:off x="1269535" y="3059932"/>
              <a:ext cx="489236" cy="261610"/>
            </a:xfrm>
            <a:prstGeom prst="rect">
              <a:avLst/>
            </a:prstGeom>
            <a:noFill/>
          </p:spPr>
          <p:txBody>
            <a:bodyPr wrap="none" rtlCol="0">
              <a:spAutoFit/>
            </a:bodyPr>
            <a:lstStyle/>
            <a:p>
              <a:r>
                <a:rPr lang="en-US" sz="1100" dirty="0" smtClean="0"/>
                <a:t>27 ns</a:t>
              </a:r>
              <a:endParaRPr lang="en-US" sz="1100" dirty="0"/>
            </a:p>
          </p:txBody>
        </p:sp>
      </p:grpSp>
      <p:sp>
        <p:nvSpPr>
          <p:cNvPr id="92" name="TextBox 91"/>
          <p:cNvSpPr txBox="1"/>
          <p:nvPr/>
        </p:nvSpPr>
        <p:spPr>
          <a:xfrm>
            <a:off x="4993922" y="2264604"/>
            <a:ext cx="677494" cy="338554"/>
          </a:xfrm>
          <a:prstGeom prst="rect">
            <a:avLst/>
          </a:prstGeom>
          <a:noFill/>
        </p:spPr>
        <p:txBody>
          <a:bodyPr wrap="none" rtlCol="0">
            <a:spAutoFit/>
          </a:bodyPr>
          <a:lstStyle/>
          <a:p>
            <a:pPr algn="ctr"/>
            <a:r>
              <a:rPr lang="en-US" sz="1600" b="1" i="1" dirty="0" smtClean="0"/>
              <a:t>Mixer</a:t>
            </a:r>
            <a:endParaRPr lang="en-US" sz="1600" b="1" i="1" dirty="0"/>
          </a:p>
        </p:txBody>
      </p:sp>
      <p:sp>
        <p:nvSpPr>
          <p:cNvPr id="93" name="TextBox 92"/>
          <p:cNvSpPr txBox="1"/>
          <p:nvPr/>
        </p:nvSpPr>
        <p:spPr>
          <a:xfrm>
            <a:off x="4993922" y="5496754"/>
            <a:ext cx="677494" cy="338554"/>
          </a:xfrm>
          <a:prstGeom prst="rect">
            <a:avLst/>
          </a:prstGeom>
          <a:noFill/>
        </p:spPr>
        <p:txBody>
          <a:bodyPr wrap="none" rtlCol="0">
            <a:spAutoFit/>
          </a:bodyPr>
          <a:lstStyle/>
          <a:p>
            <a:pPr algn="ctr"/>
            <a:r>
              <a:rPr lang="en-US" sz="1600" b="1" i="1" dirty="0" smtClean="0"/>
              <a:t>Mixer</a:t>
            </a:r>
            <a:endParaRPr lang="en-US" sz="1600" b="1" i="1" dirty="0"/>
          </a:p>
        </p:txBody>
      </p:sp>
      <p:cxnSp>
        <p:nvCxnSpPr>
          <p:cNvPr id="112" name="Straight Arrow Connector 111"/>
          <p:cNvCxnSpPr/>
          <p:nvPr/>
        </p:nvCxnSpPr>
        <p:spPr>
          <a:xfrm flipV="1">
            <a:off x="1676400" y="4070965"/>
            <a:ext cx="648178" cy="292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14" name="Rectangle 113"/>
          <p:cNvSpPr/>
          <p:nvPr/>
        </p:nvSpPr>
        <p:spPr>
          <a:xfrm>
            <a:off x="2324578" y="3860853"/>
            <a:ext cx="420223" cy="420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5" name="TextBox 114"/>
          <p:cNvSpPr txBox="1"/>
          <p:nvPr/>
        </p:nvSpPr>
        <p:spPr>
          <a:xfrm>
            <a:off x="2365413" y="3792835"/>
            <a:ext cx="338554" cy="461665"/>
          </a:xfrm>
          <a:prstGeom prst="rect">
            <a:avLst/>
          </a:prstGeom>
          <a:noFill/>
        </p:spPr>
        <p:txBody>
          <a:bodyPr wrap="none" rtlCol="0">
            <a:spAutoFit/>
          </a:bodyPr>
          <a:lstStyle/>
          <a:p>
            <a:r>
              <a:rPr lang="en-US" sz="2400" dirty="0" smtClean="0">
                <a:solidFill>
                  <a:schemeClr val="bg1"/>
                </a:solidFill>
              </a:rPr>
              <a:t>~</a:t>
            </a:r>
            <a:endParaRPr lang="en-US" sz="2400" dirty="0">
              <a:solidFill>
                <a:schemeClr val="bg1"/>
              </a:solidFill>
            </a:endParaRPr>
          </a:p>
        </p:txBody>
      </p:sp>
      <p:sp>
        <p:nvSpPr>
          <p:cNvPr id="116" name="TextBox 115"/>
          <p:cNvSpPr txBox="1"/>
          <p:nvPr/>
        </p:nvSpPr>
        <p:spPr>
          <a:xfrm>
            <a:off x="2365413" y="3894435"/>
            <a:ext cx="338554" cy="461665"/>
          </a:xfrm>
          <a:prstGeom prst="rect">
            <a:avLst/>
          </a:prstGeom>
          <a:noFill/>
        </p:spPr>
        <p:txBody>
          <a:bodyPr wrap="none" rtlCol="0">
            <a:spAutoFit/>
          </a:bodyPr>
          <a:lstStyle/>
          <a:p>
            <a:r>
              <a:rPr lang="en-US" sz="2400" dirty="0" smtClean="0">
                <a:solidFill>
                  <a:schemeClr val="bg1"/>
                </a:solidFill>
              </a:rPr>
              <a:t>~</a:t>
            </a:r>
            <a:endParaRPr lang="en-US" sz="2400" dirty="0">
              <a:solidFill>
                <a:schemeClr val="bg1"/>
              </a:solidFill>
            </a:endParaRPr>
          </a:p>
        </p:txBody>
      </p:sp>
      <p:cxnSp>
        <p:nvCxnSpPr>
          <p:cNvPr id="117" name="Straight Connector 116"/>
          <p:cNvCxnSpPr/>
          <p:nvPr/>
        </p:nvCxnSpPr>
        <p:spPr>
          <a:xfrm flipH="1">
            <a:off x="2508654" y="3909817"/>
            <a:ext cx="50800" cy="12684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1520271" y="4229100"/>
            <a:ext cx="1521379" cy="584775"/>
          </a:xfrm>
          <a:prstGeom prst="rect">
            <a:avLst/>
          </a:prstGeom>
          <a:noFill/>
        </p:spPr>
        <p:txBody>
          <a:bodyPr wrap="none" rtlCol="0">
            <a:spAutoFit/>
          </a:bodyPr>
          <a:lstStyle/>
          <a:p>
            <a:pPr algn="ctr"/>
            <a:r>
              <a:rPr lang="en-US" sz="1600" b="1" i="1" dirty="0" smtClean="0"/>
              <a:t>Band-pass filter</a:t>
            </a:r>
          </a:p>
          <a:p>
            <a:pPr algn="ctr"/>
            <a:r>
              <a:rPr lang="en-US" sz="1600" b="1" i="1" dirty="0" smtClean="0"/>
              <a:t>(4.5 – 5.5 GHz)</a:t>
            </a:r>
            <a:endParaRPr lang="en-US" sz="1600" b="1" i="1" dirty="0"/>
          </a:p>
        </p:txBody>
      </p:sp>
      <p:sp>
        <p:nvSpPr>
          <p:cNvPr id="119" name="TextBox 118"/>
          <p:cNvSpPr txBox="1"/>
          <p:nvPr/>
        </p:nvSpPr>
        <p:spPr>
          <a:xfrm>
            <a:off x="2368550" y="3989685"/>
            <a:ext cx="338554" cy="461665"/>
          </a:xfrm>
          <a:prstGeom prst="rect">
            <a:avLst/>
          </a:prstGeom>
          <a:noFill/>
        </p:spPr>
        <p:txBody>
          <a:bodyPr wrap="none" rtlCol="0">
            <a:spAutoFit/>
          </a:bodyPr>
          <a:lstStyle/>
          <a:p>
            <a:r>
              <a:rPr lang="en-US" sz="2400" dirty="0" smtClean="0">
                <a:solidFill>
                  <a:schemeClr val="bg1"/>
                </a:solidFill>
              </a:rPr>
              <a:t>~</a:t>
            </a:r>
            <a:endParaRPr lang="en-US" sz="2400" dirty="0">
              <a:solidFill>
                <a:schemeClr val="bg1"/>
              </a:solidFill>
            </a:endParaRPr>
          </a:p>
        </p:txBody>
      </p:sp>
      <p:cxnSp>
        <p:nvCxnSpPr>
          <p:cNvPr id="120" name="Straight Connector 119"/>
          <p:cNvCxnSpPr/>
          <p:nvPr/>
        </p:nvCxnSpPr>
        <p:spPr>
          <a:xfrm flipH="1">
            <a:off x="2508250" y="4121305"/>
            <a:ext cx="50800" cy="12684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8" name="Group 137"/>
          <p:cNvGrpSpPr/>
          <p:nvPr/>
        </p:nvGrpSpPr>
        <p:grpSpPr>
          <a:xfrm>
            <a:off x="7772400" y="2590800"/>
            <a:ext cx="1160660" cy="1228870"/>
            <a:chOff x="548625" y="4302481"/>
            <a:chExt cx="1160660" cy="1228870"/>
          </a:xfrm>
        </p:grpSpPr>
        <p:cxnSp>
          <p:nvCxnSpPr>
            <p:cNvPr id="139" name="Straight Arrow Connector 138"/>
            <p:cNvCxnSpPr/>
            <p:nvPr/>
          </p:nvCxnSpPr>
          <p:spPr>
            <a:xfrm flipV="1">
              <a:off x="591318" y="4318829"/>
              <a:ext cx="0" cy="952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p:cNvCxnSpPr/>
            <p:nvPr/>
          </p:nvCxnSpPr>
          <p:spPr>
            <a:xfrm>
              <a:off x="591318" y="5271329"/>
              <a:ext cx="4041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1" name="TextBox 140"/>
            <p:cNvSpPr txBox="1"/>
            <p:nvPr/>
          </p:nvSpPr>
          <p:spPr>
            <a:xfrm>
              <a:off x="945934" y="5138936"/>
              <a:ext cx="763351" cy="261610"/>
            </a:xfrm>
            <a:prstGeom prst="rect">
              <a:avLst/>
            </a:prstGeom>
            <a:noFill/>
          </p:spPr>
          <p:txBody>
            <a:bodyPr wrap="none" rtlCol="0">
              <a:spAutoFit/>
            </a:bodyPr>
            <a:lstStyle/>
            <a:p>
              <a:r>
                <a:rPr lang="en-US" sz="1100" dirty="0" smtClean="0"/>
                <a:t>frequency</a:t>
              </a:r>
              <a:endParaRPr lang="en-US" sz="1100" dirty="0"/>
            </a:p>
          </p:txBody>
        </p:sp>
        <p:sp>
          <p:nvSpPr>
            <p:cNvPr id="142" name="TextBox 141"/>
            <p:cNvSpPr txBox="1"/>
            <p:nvPr/>
          </p:nvSpPr>
          <p:spPr>
            <a:xfrm>
              <a:off x="548625" y="4302481"/>
              <a:ext cx="808235" cy="261610"/>
            </a:xfrm>
            <a:prstGeom prst="rect">
              <a:avLst/>
            </a:prstGeom>
            <a:noFill/>
          </p:spPr>
          <p:txBody>
            <a:bodyPr wrap="none" rtlCol="0">
              <a:spAutoFit/>
            </a:bodyPr>
            <a:lstStyle/>
            <a:p>
              <a:r>
                <a:rPr lang="en-US" sz="1100" dirty="0" smtClean="0"/>
                <a:t>Magnitude</a:t>
              </a:r>
              <a:endParaRPr lang="en-US" sz="1100" dirty="0"/>
            </a:p>
          </p:txBody>
        </p:sp>
        <p:sp>
          <p:nvSpPr>
            <p:cNvPr id="144" name="Freeform 143"/>
            <p:cNvSpPr/>
            <p:nvPr/>
          </p:nvSpPr>
          <p:spPr>
            <a:xfrm>
              <a:off x="603443" y="4598229"/>
              <a:ext cx="114188" cy="673100"/>
            </a:xfrm>
            <a:custGeom>
              <a:avLst/>
              <a:gdLst>
                <a:gd name="connsiteX0" fmla="*/ 0 w 330200"/>
                <a:gd name="connsiteY0" fmla="*/ 660410 h 673110"/>
                <a:gd name="connsiteX1" fmla="*/ 190500 w 330200"/>
                <a:gd name="connsiteY1" fmla="*/ 10 h 673110"/>
                <a:gd name="connsiteX2" fmla="*/ 330200 w 330200"/>
                <a:gd name="connsiteY2" fmla="*/ 673110 h 673110"/>
                <a:gd name="connsiteX0" fmla="*/ 0 w 330200"/>
                <a:gd name="connsiteY0" fmla="*/ 660410 h 673110"/>
                <a:gd name="connsiteX1" fmla="*/ 181699 w 330200"/>
                <a:gd name="connsiteY1" fmla="*/ 10 h 673110"/>
                <a:gd name="connsiteX2" fmla="*/ 330200 w 330200"/>
                <a:gd name="connsiteY2" fmla="*/ 673110 h 673110"/>
                <a:gd name="connsiteX0" fmla="*/ 0 w 330200"/>
                <a:gd name="connsiteY0" fmla="*/ 660410 h 673110"/>
                <a:gd name="connsiteX1" fmla="*/ 177299 w 330200"/>
                <a:gd name="connsiteY1" fmla="*/ 10 h 673110"/>
                <a:gd name="connsiteX2" fmla="*/ 330200 w 330200"/>
                <a:gd name="connsiteY2" fmla="*/ 673110 h 673110"/>
                <a:gd name="connsiteX0" fmla="*/ 0 w 152901"/>
                <a:gd name="connsiteY0" fmla="*/ 0 h 673100"/>
                <a:gd name="connsiteX1" fmla="*/ 152901 w 152901"/>
                <a:gd name="connsiteY1" fmla="*/ 673100 h 673100"/>
                <a:gd name="connsiteX0" fmla="*/ 0 w 152901"/>
                <a:gd name="connsiteY0" fmla="*/ 0 h 673100"/>
                <a:gd name="connsiteX1" fmla="*/ 79650 w 152901"/>
                <a:gd name="connsiteY1" fmla="*/ 478952 h 673100"/>
                <a:gd name="connsiteX2" fmla="*/ 152901 w 152901"/>
                <a:gd name="connsiteY2" fmla="*/ 673100 h 673100"/>
                <a:gd name="connsiteX0" fmla="*/ 0 w 674854"/>
                <a:gd name="connsiteY0" fmla="*/ 0 h 673100"/>
                <a:gd name="connsiteX1" fmla="*/ 674854 w 674854"/>
                <a:gd name="connsiteY1" fmla="*/ 428152 h 673100"/>
                <a:gd name="connsiteX2" fmla="*/ 152901 w 674854"/>
                <a:gd name="connsiteY2" fmla="*/ 673100 h 673100"/>
                <a:gd name="connsiteX0" fmla="*/ 0 w 674854"/>
                <a:gd name="connsiteY0" fmla="*/ 0 h 673100"/>
                <a:gd name="connsiteX1" fmla="*/ 674854 w 674854"/>
                <a:gd name="connsiteY1" fmla="*/ 428152 h 673100"/>
                <a:gd name="connsiteX2" fmla="*/ 152901 w 674854"/>
                <a:gd name="connsiteY2" fmla="*/ 673100 h 673100"/>
                <a:gd name="connsiteX0" fmla="*/ 0 w 674854"/>
                <a:gd name="connsiteY0" fmla="*/ 0 h 673100"/>
                <a:gd name="connsiteX1" fmla="*/ 674854 w 674854"/>
                <a:gd name="connsiteY1" fmla="*/ 428152 h 673100"/>
                <a:gd name="connsiteX2" fmla="*/ 152901 w 674854"/>
                <a:gd name="connsiteY2" fmla="*/ 673100 h 673100"/>
                <a:gd name="connsiteX0" fmla="*/ 0 w 156176"/>
                <a:gd name="connsiteY0" fmla="*/ 0 h 673100"/>
                <a:gd name="connsiteX1" fmla="*/ 156176 w 156176"/>
                <a:gd name="connsiteY1" fmla="*/ 434502 h 673100"/>
                <a:gd name="connsiteX2" fmla="*/ 152901 w 156176"/>
                <a:gd name="connsiteY2" fmla="*/ 673100 h 673100"/>
                <a:gd name="connsiteX0" fmla="*/ 0 w 184416"/>
                <a:gd name="connsiteY0" fmla="*/ 0 h 673100"/>
                <a:gd name="connsiteX1" fmla="*/ 156176 w 184416"/>
                <a:gd name="connsiteY1" fmla="*/ 434502 h 673100"/>
                <a:gd name="connsiteX2" fmla="*/ 152901 w 184416"/>
                <a:gd name="connsiteY2" fmla="*/ 673100 h 673100"/>
                <a:gd name="connsiteX0" fmla="*/ 0 w 184416"/>
                <a:gd name="connsiteY0" fmla="*/ 0 h 673100"/>
                <a:gd name="connsiteX1" fmla="*/ 156176 w 184416"/>
                <a:gd name="connsiteY1" fmla="*/ 434502 h 673100"/>
                <a:gd name="connsiteX2" fmla="*/ 152901 w 184416"/>
                <a:gd name="connsiteY2" fmla="*/ 673100 h 673100"/>
                <a:gd name="connsiteX0" fmla="*/ 0 w 152900"/>
                <a:gd name="connsiteY0" fmla="*/ 0 h 673100"/>
                <a:gd name="connsiteX1" fmla="*/ 79650 w 152900"/>
                <a:gd name="connsiteY1" fmla="*/ 428152 h 673100"/>
                <a:gd name="connsiteX2" fmla="*/ 152901 w 152900"/>
                <a:gd name="connsiteY2" fmla="*/ 673100 h 673100"/>
                <a:gd name="connsiteX0" fmla="*/ 0 w 152901"/>
                <a:gd name="connsiteY0" fmla="*/ 0 h 673100"/>
                <a:gd name="connsiteX1" fmla="*/ 79650 w 152901"/>
                <a:gd name="connsiteY1" fmla="*/ 428152 h 673100"/>
                <a:gd name="connsiteX2" fmla="*/ 152901 w 152901"/>
                <a:gd name="connsiteY2" fmla="*/ 673100 h 673100"/>
                <a:gd name="connsiteX0" fmla="*/ 0 w 152901"/>
                <a:gd name="connsiteY0" fmla="*/ 0 h 673100"/>
                <a:gd name="connsiteX1" fmla="*/ 79650 w 152901"/>
                <a:gd name="connsiteY1" fmla="*/ 428152 h 673100"/>
                <a:gd name="connsiteX2" fmla="*/ 152901 w 152901"/>
                <a:gd name="connsiteY2" fmla="*/ 673100 h 673100"/>
                <a:gd name="connsiteX0" fmla="*/ 0 w 152901"/>
                <a:gd name="connsiteY0" fmla="*/ 0 h 673100"/>
                <a:gd name="connsiteX1" fmla="*/ 79650 w 152901"/>
                <a:gd name="connsiteY1" fmla="*/ 428152 h 673100"/>
                <a:gd name="connsiteX2" fmla="*/ 152901 w 152901"/>
                <a:gd name="connsiteY2" fmla="*/ 673100 h 673100"/>
                <a:gd name="connsiteX0" fmla="*/ 0 w 152901"/>
                <a:gd name="connsiteY0" fmla="*/ 0 h 673100"/>
                <a:gd name="connsiteX1" fmla="*/ 79650 w 152901"/>
                <a:gd name="connsiteY1" fmla="*/ 428152 h 673100"/>
                <a:gd name="connsiteX2" fmla="*/ 152901 w 152901"/>
                <a:gd name="connsiteY2" fmla="*/ 673100 h 673100"/>
              </a:gdLst>
              <a:ahLst/>
              <a:cxnLst>
                <a:cxn ang="0">
                  <a:pos x="connsiteX0" y="connsiteY0"/>
                </a:cxn>
                <a:cxn ang="0">
                  <a:pos x="connsiteX1" y="connsiteY1"/>
                </a:cxn>
                <a:cxn ang="0">
                  <a:pos x="connsiteX2" y="connsiteY2"/>
                </a:cxn>
              </a:cxnLst>
              <a:rect l="l" t="t" r="r" b="b"/>
              <a:pathLst>
                <a:path w="152901" h="673100">
                  <a:moveTo>
                    <a:pt x="0" y="0"/>
                  </a:moveTo>
                  <a:cubicBezTo>
                    <a:pt x="63398" y="237967"/>
                    <a:pt x="27742" y="263637"/>
                    <a:pt x="79650" y="428152"/>
                  </a:cubicBezTo>
                  <a:cubicBezTo>
                    <a:pt x="128862" y="584123"/>
                    <a:pt x="59768" y="618067"/>
                    <a:pt x="152901" y="673100"/>
                  </a:cubicBezTo>
                </a:path>
              </a:pathLst>
            </a:custGeom>
            <a:ln w="25400">
              <a:solidFill>
                <a:srgbClr val="FF66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solidFill>
                  <a:srgbClr val="FF9900"/>
                </a:solidFill>
              </a:endParaRPr>
            </a:p>
          </p:txBody>
        </p:sp>
        <p:cxnSp>
          <p:nvCxnSpPr>
            <p:cNvPr id="146" name="Straight Connector 145"/>
            <p:cNvCxnSpPr/>
            <p:nvPr/>
          </p:nvCxnSpPr>
          <p:spPr>
            <a:xfrm>
              <a:off x="813568" y="5239579"/>
              <a:ext cx="0" cy="60325"/>
            </a:xfrm>
            <a:prstGeom prst="line">
              <a:avLst/>
            </a:prstGeom>
          </p:spPr>
          <p:style>
            <a:lnRef idx="1">
              <a:schemeClr val="dk1"/>
            </a:lnRef>
            <a:fillRef idx="0">
              <a:schemeClr val="dk1"/>
            </a:fillRef>
            <a:effectRef idx="0">
              <a:schemeClr val="dk1"/>
            </a:effectRef>
            <a:fontRef idx="minor">
              <a:schemeClr val="tx1"/>
            </a:fontRef>
          </p:style>
        </p:cxnSp>
        <p:sp>
          <p:nvSpPr>
            <p:cNvPr id="147" name="TextBox 146"/>
            <p:cNvSpPr txBox="1"/>
            <p:nvPr/>
          </p:nvSpPr>
          <p:spPr>
            <a:xfrm>
              <a:off x="552118" y="5269741"/>
              <a:ext cx="522900" cy="261610"/>
            </a:xfrm>
            <a:prstGeom prst="rect">
              <a:avLst/>
            </a:prstGeom>
            <a:noFill/>
          </p:spPr>
          <p:txBody>
            <a:bodyPr wrap="none" rtlCol="0">
              <a:spAutoFit/>
            </a:bodyPr>
            <a:lstStyle/>
            <a:p>
              <a:r>
                <a:rPr lang="en-US" sz="1100" dirty="0" smtClean="0"/>
                <a:t>1 GHz</a:t>
              </a:r>
              <a:endParaRPr lang="en-US" sz="1100" dirty="0"/>
            </a:p>
          </p:txBody>
        </p:sp>
      </p:grpSp>
      <p:grpSp>
        <p:nvGrpSpPr>
          <p:cNvPr id="160" name="Group 159"/>
          <p:cNvGrpSpPr/>
          <p:nvPr/>
        </p:nvGrpSpPr>
        <p:grpSpPr>
          <a:xfrm>
            <a:off x="7772400" y="5257800"/>
            <a:ext cx="1160660" cy="1228870"/>
            <a:chOff x="548625" y="4302481"/>
            <a:chExt cx="1160660" cy="1228870"/>
          </a:xfrm>
        </p:grpSpPr>
        <p:cxnSp>
          <p:nvCxnSpPr>
            <p:cNvPr id="161" name="Straight Arrow Connector 160"/>
            <p:cNvCxnSpPr/>
            <p:nvPr/>
          </p:nvCxnSpPr>
          <p:spPr>
            <a:xfrm flipV="1">
              <a:off x="591318" y="4318829"/>
              <a:ext cx="0" cy="952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2" name="Straight Arrow Connector 161"/>
            <p:cNvCxnSpPr/>
            <p:nvPr/>
          </p:nvCxnSpPr>
          <p:spPr>
            <a:xfrm>
              <a:off x="591318" y="5271329"/>
              <a:ext cx="4041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3" name="TextBox 162"/>
            <p:cNvSpPr txBox="1"/>
            <p:nvPr/>
          </p:nvSpPr>
          <p:spPr>
            <a:xfrm>
              <a:off x="945934" y="5138936"/>
              <a:ext cx="763351" cy="261610"/>
            </a:xfrm>
            <a:prstGeom prst="rect">
              <a:avLst/>
            </a:prstGeom>
            <a:noFill/>
          </p:spPr>
          <p:txBody>
            <a:bodyPr wrap="none" rtlCol="0">
              <a:spAutoFit/>
            </a:bodyPr>
            <a:lstStyle/>
            <a:p>
              <a:r>
                <a:rPr lang="en-US" sz="1100" dirty="0" smtClean="0"/>
                <a:t>frequency</a:t>
              </a:r>
              <a:endParaRPr lang="en-US" sz="1100" dirty="0"/>
            </a:p>
          </p:txBody>
        </p:sp>
        <p:sp>
          <p:nvSpPr>
            <p:cNvPr id="164" name="TextBox 163"/>
            <p:cNvSpPr txBox="1"/>
            <p:nvPr/>
          </p:nvSpPr>
          <p:spPr>
            <a:xfrm>
              <a:off x="548625" y="4302481"/>
              <a:ext cx="808235" cy="261610"/>
            </a:xfrm>
            <a:prstGeom prst="rect">
              <a:avLst/>
            </a:prstGeom>
            <a:noFill/>
          </p:spPr>
          <p:txBody>
            <a:bodyPr wrap="none" rtlCol="0">
              <a:spAutoFit/>
            </a:bodyPr>
            <a:lstStyle/>
            <a:p>
              <a:r>
                <a:rPr lang="en-US" sz="1100" dirty="0" smtClean="0"/>
                <a:t>Magnitude</a:t>
              </a:r>
              <a:endParaRPr lang="en-US" sz="1100" dirty="0"/>
            </a:p>
          </p:txBody>
        </p:sp>
        <p:sp>
          <p:nvSpPr>
            <p:cNvPr id="165" name="Freeform 164"/>
            <p:cNvSpPr/>
            <p:nvPr/>
          </p:nvSpPr>
          <p:spPr>
            <a:xfrm>
              <a:off x="603442" y="4598229"/>
              <a:ext cx="114187" cy="673100"/>
            </a:xfrm>
            <a:custGeom>
              <a:avLst/>
              <a:gdLst>
                <a:gd name="connsiteX0" fmla="*/ 0 w 330200"/>
                <a:gd name="connsiteY0" fmla="*/ 660410 h 673110"/>
                <a:gd name="connsiteX1" fmla="*/ 190500 w 330200"/>
                <a:gd name="connsiteY1" fmla="*/ 10 h 673110"/>
                <a:gd name="connsiteX2" fmla="*/ 330200 w 330200"/>
                <a:gd name="connsiteY2" fmla="*/ 673110 h 673110"/>
                <a:gd name="connsiteX0" fmla="*/ 0 w 330200"/>
                <a:gd name="connsiteY0" fmla="*/ 660410 h 673110"/>
                <a:gd name="connsiteX1" fmla="*/ 181699 w 330200"/>
                <a:gd name="connsiteY1" fmla="*/ 10 h 673110"/>
                <a:gd name="connsiteX2" fmla="*/ 330200 w 330200"/>
                <a:gd name="connsiteY2" fmla="*/ 673110 h 673110"/>
                <a:gd name="connsiteX0" fmla="*/ 0 w 330200"/>
                <a:gd name="connsiteY0" fmla="*/ 660410 h 673110"/>
                <a:gd name="connsiteX1" fmla="*/ 177299 w 330200"/>
                <a:gd name="connsiteY1" fmla="*/ 10 h 673110"/>
                <a:gd name="connsiteX2" fmla="*/ 330200 w 330200"/>
                <a:gd name="connsiteY2" fmla="*/ 673110 h 673110"/>
                <a:gd name="connsiteX0" fmla="*/ 0 w 152901"/>
                <a:gd name="connsiteY0" fmla="*/ 0 h 673100"/>
                <a:gd name="connsiteX1" fmla="*/ 152901 w 152901"/>
                <a:gd name="connsiteY1" fmla="*/ 673100 h 673100"/>
                <a:gd name="connsiteX0" fmla="*/ 0 w 152901"/>
                <a:gd name="connsiteY0" fmla="*/ 0 h 673100"/>
                <a:gd name="connsiteX1" fmla="*/ 37136 w 152901"/>
                <a:gd name="connsiteY1" fmla="*/ 326552 h 673100"/>
                <a:gd name="connsiteX2" fmla="*/ 152901 w 152901"/>
                <a:gd name="connsiteY2" fmla="*/ 673100 h 673100"/>
                <a:gd name="connsiteX0" fmla="*/ 0 w 152901"/>
                <a:gd name="connsiteY0" fmla="*/ 0 h 673100"/>
                <a:gd name="connsiteX1" fmla="*/ 37136 w 152901"/>
                <a:gd name="connsiteY1" fmla="*/ 326552 h 673100"/>
                <a:gd name="connsiteX2" fmla="*/ 152901 w 152901"/>
                <a:gd name="connsiteY2" fmla="*/ 673100 h 673100"/>
              </a:gdLst>
              <a:ahLst/>
              <a:cxnLst>
                <a:cxn ang="0">
                  <a:pos x="connsiteX0" y="connsiteY0"/>
                </a:cxn>
                <a:cxn ang="0">
                  <a:pos x="connsiteX1" y="connsiteY1"/>
                </a:cxn>
                <a:cxn ang="0">
                  <a:pos x="connsiteX2" y="connsiteY2"/>
                </a:cxn>
              </a:cxnLst>
              <a:rect l="l" t="t" r="r" b="b"/>
              <a:pathLst>
                <a:path w="152901" h="673100">
                  <a:moveTo>
                    <a:pt x="0" y="0"/>
                  </a:moveTo>
                  <a:cubicBezTo>
                    <a:pt x="9024" y="52309"/>
                    <a:pt x="51366" y="470716"/>
                    <a:pt x="37136" y="326552"/>
                  </a:cubicBezTo>
                  <a:cubicBezTo>
                    <a:pt x="38028" y="14817"/>
                    <a:pt x="59768" y="618067"/>
                    <a:pt x="152901" y="673100"/>
                  </a:cubicBezTo>
                </a:path>
              </a:pathLst>
            </a:custGeom>
            <a:ln w="25400">
              <a:solidFill>
                <a:srgbClr val="FF66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solidFill>
                  <a:srgbClr val="FF9900"/>
                </a:solidFill>
              </a:endParaRPr>
            </a:p>
          </p:txBody>
        </p:sp>
        <p:cxnSp>
          <p:nvCxnSpPr>
            <p:cNvPr id="166" name="Straight Connector 165"/>
            <p:cNvCxnSpPr/>
            <p:nvPr/>
          </p:nvCxnSpPr>
          <p:spPr>
            <a:xfrm>
              <a:off x="813568" y="5239579"/>
              <a:ext cx="0" cy="60325"/>
            </a:xfrm>
            <a:prstGeom prst="line">
              <a:avLst/>
            </a:prstGeom>
          </p:spPr>
          <p:style>
            <a:lnRef idx="1">
              <a:schemeClr val="dk1"/>
            </a:lnRef>
            <a:fillRef idx="0">
              <a:schemeClr val="dk1"/>
            </a:fillRef>
            <a:effectRef idx="0">
              <a:schemeClr val="dk1"/>
            </a:effectRef>
            <a:fontRef idx="minor">
              <a:schemeClr val="tx1"/>
            </a:fontRef>
          </p:style>
        </p:cxnSp>
        <p:sp>
          <p:nvSpPr>
            <p:cNvPr id="167" name="TextBox 166"/>
            <p:cNvSpPr txBox="1"/>
            <p:nvPr/>
          </p:nvSpPr>
          <p:spPr>
            <a:xfrm>
              <a:off x="552118" y="5269741"/>
              <a:ext cx="522900" cy="261610"/>
            </a:xfrm>
            <a:prstGeom prst="rect">
              <a:avLst/>
            </a:prstGeom>
            <a:noFill/>
          </p:spPr>
          <p:txBody>
            <a:bodyPr wrap="none" rtlCol="0">
              <a:spAutoFit/>
            </a:bodyPr>
            <a:lstStyle/>
            <a:p>
              <a:r>
                <a:rPr lang="en-US" sz="1100" dirty="0" smtClean="0"/>
                <a:t>1 GHz</a:t>
              </a:r>
              <a:endParaRPr lang="en-US" sz="1100" dirty="0"/>
            </a:p>
          </p:txBody>
        </p:sp>
      </p:grpSp>
    </p:spTree>
    <p:extLst>
      <p:ext uri="{BB962C8B-B14F-4D97-AF65-F5344CB8AC3E}">
        <p14:creationId xmlns:p14="http://schemas.microsoft.com/office/powerpoint/2010/main" val="40334370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Digital signal processing of I and Q channels </a:t>
            </a:r>
            <a:r>
              <a:rPr lang="en-US" dirty="0" smtClean="0"/>
              <a:t/>
            </a:r>
            <a:br>
              <a:rPr lang="en-US" dirty="0" smtClean="0"/>
            </a:br>
            <a:r>
              <a:rPr lang="en-US" dirty="0" smtClean="0"/>
              <a:t>for </a:t>
            </a:r>
            <a:r>
              <a:rPr lang="en-US" dirty="0"/>
              <a:t>real-time cell sorting</a:t>
            </a:r>
          </a:p>
        </p:txBody>
      </p:sp>
      <p:sp>
        <p:nvSpPr>
          <p:cNvPr id="4" name="Slide Number Placeholder 3"/>
          <p:cNvSpPr>
            <a:spLocks noGrp="1"/>
          </p:cNvSpPr>
          <p:nvPr>
            <p:ph type="sldNum" sz="quarter" idx="4"/>
          </p:nvPr>
        </p:nvSpPr>
        <p:spPr/>
        <p:txBody>
          <a:bodyPr/>
          <a:lstStyle/>
          <a:p>
            <a:fld id="{B6F15528-21DE-4FAA-801E-634DDDAF4B2B}" type="slidenum">
              <a:rPr lang="en-US" smtClean="0"/>
              <a:pPr/>
              <a:t>43</a:t>
            </a:fld>
            <a:endParaRPr lang="en-US" dirty="0"/>
          </a:p>
        </p:txBody>
      </p:sp>
      <p:sp>
        <p:nvSpPr>
          <p:cNvPr id="5" name="TextBox 4"/>
          <p:cNvSpPr txBox="1"/>
          <p:nvPr/>
        </p:nvSpPr>
        <p:spPr>
          <a:xfrm>
            <a:off x="185130" y="3291596"/>
            <a:ext cx="239168" cy="338554"/>
          </a:xfrm>
          <a:prstGeom prst="rect">
            <a:avLst/>
          </a:prstGeom>
          <a:noFill/>
        </p:spPr>
        <p:txBody>
          <a:bodyPr wrap="none" rtlCol="0">
            <a:spAutoFit/>
          </a:bodyPr>
          <a:lstStyle/>
          <a:p>
            <a:pPr algn="ctr"/>
            <a:r>
              <a:rPr lang="en-US" sz="1600" b="1" i="1" dirty="0" smtClean="0"/>
              <a:t>I</a:t>
            </a:r>
            <a:endParaRPr lang="en-US" sz="1600" b="1" i="1" dirty="0"/>
          </a:p>
        </p:txBody>
      </p:sp>
      <p:sp>
        <p:nvSpPr>
          <p:cNvPr id="15" name="Right Arrow 14"/>
          <p:cNvSpPr/>
          <p:nvPr/>
        </p:nvSpPr>
        <p:spPr>
          <a:xfrm>
            <a:off x="686264" y="3165643"/>
            <a:ext cx="2618065" cy="6212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1.5 GS/s, 8-bit A/D Ch1</a:t>
            </a:r>
            <a:endParaRPr lang="en-US" sz="1600" b="1" dirty="0"/>
          </a:p>
        </p:txBody>
      </p:sp>
      <p:sp>
        <p:nvSpPr>
          <p:cNvPr id="16" name="TextBox 15"/>
          <p:cNvSpPr txBox="1"/>
          <p:nvPr/>
        </p:nvSpPr>
        <p:spPr>
          <a:xfrm>
            <a:off x="142650" y="5318661"/>
            <a:ext cx="324128" cy="338554"/>
          </a:xfrm>
          <a:prstGeom prst="rect">
            <a:avLst/>
          </a:prstGeom>
          <a:noFill/>
        </p:spPr>
        <p:txBody>
          <a:bodyPr wrap="none" rtlCol="0">
            <a:spAutoFit/>
          </a:bodyPr>
          <a:lstStyle/>
          <a:p>
            <a:pPr algn="ctr"/>
            <a:r>
              <a:rPr lang="en-US" sz="1600" b="1" i="1" dirty="0" smtClean="0"/>
              <a:t>Q</a:t>
            </a:r>
            <a:endParaRPr lang="en-US" sz="1600" b="1" i="1" dirty="0"/>
          </a:p>
        </p:txBody>
      </p:sp>
      <p:sp>
        <p:nvSpPr>
          <p:cNvPr id="17" name="Right Arrow 16"/>
          <p:cNvSpPr/>
          <p:nvPr/>
        </p:nvSpPr>
        <p:spPr>
          <a:xfrm>
            <a:off x="682685" y="5192708"/>
            <a:ext cx="2621644" cy="6212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1.5 GS/s, 8-bit </a:t>
            </a:r>
            <a:r>
              <a:rPr lang="en-US" sz="1600" b="1" dirty="0"/>
              <a:t>A/D </a:t>
            </a:r>
            <a:r>
              <a:rPr lang="en-US" sz="1600" b="1" dirty="0" smtClean="0"/>
              <a:t>Ch2</a:t>
            </a:r>
            <a:endParaRPr lang="en-US" sz="1600" b="1" dirty="0"/>
          </a:p>
        </p:txBody>
      </p:sp>
      <p:grpSp>
        <p:nvGrpSpPr>
          <p:cNvPr id="18" name="Group 4"/>
          <p:cNvGrpSpPr/>
          <p:nvPr/>
        </p:nvGrpSpPr>
        <p:grpSpPr>
          <a:xfrm>
            <a:off x="568463" y="2037155"/>
            <a:ext cx="2436648" cy="1306816"/>
            <a:chOff x="121634" y="2148646"/>
            <a:chExt cx="2436648" cy="1306816"/>
          </a:xfrm>
        </p:grpSpPr>
        <p:cxnSp>
          <p:nvCxnSpPr>
            <p:cNvPr id="19" name="Straight Arrow Connector 18"/>
            <p:cNvCxnSpPr/>
            <p:nvPr/>
          </p:nvCxnSpPr>
          <p:spPr>
            <a:xfrm flipV="1">
              <a:off x="505776" y="2372157"/>
              <a:ext cx="0" cy="952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505776" y="3324657"/>
              <a:ext cx="1644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Freeform 20"/>
            <p:cNvSpPr/>
            <p:nvPr/>
          </p:nvSpPr>
          <p:spPr>
            <a:xfrm>
              <a:off x="524826" y="2732020"/>
              <a:ext cx="727074" cy="585029"/>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7074"/>
                <a:gd name="connsiteY0" fmla="*/ 330200 h 576593"/>
                <a:gd name="connsiteX1" fmla="*/ 38100 w 727074"/>
                <a:gd name="connsiteY1" fmla="*/ 571500 h 576593"/>
                <a:gd name="connsiteX2" fmla="*/ 101600 w 727074"/>
                <a:gd name="connsiteY2" fmla="*/ 254000 h 576593"/>
                <a:gd name="connsiteX3" fmla="*/ 152400 w 727074"/>
                <a:gd name="connsiteY3" fmla="*/ 571500 h 576593"/>
                <a:gd name="connsiteX4" fmla="*/ 215900 w 727074"/>
                <a:gd name="connsiteY4" fmla="*/ 139700 h 576593"/>
                <a:gd name="connsiteX5" fmla="*/ 266700 w 727074"/>
                <a:gd name="connsiteY5" fmla="*/ 571500 h 576593"/>
                <a:gd name="connsiteX6" fmla="*/ 330200 w 727074"/>
                <a:gd name="connsiteY6" fmla="*/ 0 h 576593"/>
                <a:gd name="connsiteX7" fmla="*/ 355600 w 727074"/>
                <a:gd name="connsiteY7" fmla="*/ 571500 h 576593"/>
                <a:gd name="connsiteX8" fmla="*/ 419100 w 727074"/>
                <a:gd name="connsiteY8" fmla="*/ 177800 h 576593"/>
                <a:gd name="connsiteX9" fmla="*/ 444500 w 727074"/>
                <a:gd name="connsiteY9" fmla="*/ 571500 h 576593"/>
                <a:gd name="connsiteX10" fmla="*/ 508000 w 727074"/>
                <a:gd name="connsiteY10" fmla="*/ 304800 h 576593"/>
                <a:gd name="connsiteX11" fmla="*/ 533400 w 727074"/>
                <a:gd name="connsiteY11" fmla="*/ 571500 h 576593"/>
                <a:gd name="connsiteX12" fmla="*/ 584200 w 727074"/>
                <a:gd name="connsiteY12" fmla="*/ 431800 h 576593"/>
                <a:gd name="connsiteX13" fmla="*/ 622300 w 727074"/>
                <a:gd name="connsiteY13" fmla="*/ 571500 h 576593"/>
                <a:gd name="connsiteX14" fmla="*/ 671513 w 727074"/>
                <a:gd name="connsiteY14" fmla="*/ 546100 h 576593"/>
                <a:gd name="connsiteX15" fmla="*/ 727074 w 727074"/>
                <a:gd name="connsiteY15" fmla="*/ 546101 h 576593"/>
                <a:gd name="connsiteX0" fmla="*/ 0 w 727074"/>
                <a:gd name="connsiteY0" fmla="*/ 330200 h 576593"/>
                <a:gd name="connsiteX1" fmla="*/ 101600 w 727074"/>
                <a:gd name="connsiteY1" fmla="*/ 254000 h 576593"/>
                <a:gd name="connsiteX2" fmla="*/ 152400 w 727074"/>
                <a:gd name="connsiteY2" fmla="*/ 571500 h 576593"/>
                <a:gd name="connsiteX3" fmla="*/ 215900 w 727074"/>
                <a:gd name="connsiteY3" fmla="*/ 139700 h 576593"/>
                <a:gd name="connsiteX4" fmla="*/ 266700 w 727074"/>
                <a:gd name="connsiteY4" fmla="*/ 571500 h 576593"/>
                <a:gd name="connsiteX5" fmla="*/ 330200 w 727074"/>
                <a:gd name="connsiteY5" fmla="*/ 0 h 576593"/>
                <a:gd name="connsiteX6" fmla="*/ 355600 w 727074"/>
                <a:gd name="connsiteY6" fmla="*/ 571500 h 576593"/>
                <a:gd name="connsiteX7" fmla="*/ 419100 w 727074"/>
                <a:gd name="connsiteY7" fmla="*/ 177800 h 576593"/>
                <a:gd name="connsiteX8" fmla="*/ 444500 w 727074"/>
                <a:gd name="connsiteY8" fmla="*/ 571500 h 576593"/>
                <a:gd name="connsiteX9" fmla="*/ 508000 w 727074"/>
                <a:gd name="connsiteY9" fmla="*/ 304800 h 576593"/>
                <a:gd name="connsiteX10" fmla="*/ 533400 w 727074"/>
                <a:gd name="connsiteY10" fmla="*/ 571500 h 576593"/>
                <a:gd name="connsiteX11" fmla="*/ 584200 w 727074"/>
                <a:gd name="connsiteY11" fmla="*/ 431800 h 576593"/>
                <a:gd name="connsiteX12" fmla="*/ 622300 w 727074"/>
                <a:gd name="connsiteY12" fmla="*/ 571500 h 576593"/>
                <a:gd name="connsiteX13" fmla="*/ 671513 w 727074"/>
                <a:gd name="connsiteY13" fmla="*/ 546100 h 576593"/>
                <a:gd name="connsiteX14" fmla="*/ 727074 w 727074"/>
                <a:gd name="connsiteY14" fmla="*/ 546101 h 576593"/>
                <a:gd name="connsiteX0" fmla="*/ 0 w 727074"/>
                <a:gd name="connsiteY0" fmla="*/ 330200 h 576593"/>
                <a:gd name="connsiteX1" fmla="*/ 101600 w 727074"/>
                <a:gd name="connsiteY1" fmla="*/ 254000 h 576593"/>
                <a:gd name="connsiteX2" fmla="*/ 215900 w 727074"/>
                <a:gd name="connsiteY2" fmla="*/ 139700 h 576593"/>
                <a:gd name="connsiteX3" fmla="*/ 266700 w 727074"/>
                <a:gd name="connsiteY3" fmla="*/ 571500 h 576593"/>
                <a:gd name="connsiteX4" fmla="*/ 330200 w 727074"/>
                <a:gd name="connsiteY4" fmla="*/ 0 h 576593"/>
                <a:gd name="connsiteX5" fmla="*/ 355600 w 727074"/>
                <a:gd name="connsiteY5" fmla="*/ 571500 h 576593"/>
                <a:gd name="connsiteX6" fmla="*/ 419100 w 727074"/>
                <a:gd name="connsiteY6" fmla="*/ 177800 h 576593"/>
                <a:gd name="connsiteX7" fmla="*/ 444500 w 727074"/>
                <a:gd name="connsiteY7" fmla="*/ 571500 h 576593"/>
                <a:gd name="connsiteX8" fmla="*/ 508000 w 727074"/>
                <a:gd name="connsiteY8" fmla="*/ 304800 h 576593"/>
                <a:gd name="connsiteX9" fmla="*/ 533400 w 727074"/>
                <a:gd name="connsiteY9" fmla="*/ 571500 h 576593"/>
                <a:gd name="connsiteX10" fmla="*/ 584200 w 727074"/>
                <a:gd name="connsiteY10" fmla="*/ 431800 h 576593"/>
                <a:gd name="connsiteX11" fmla="*/ 622300 w 727074"/>
                <a:gd name="connsiteY11" fmla="*/ 571500 h 576593"/>
                <a:gd name="connsiteX12" fmla="*/ 671513 w 727074"/>
                <a:gd name="connsiteY12" fmla="*/ 546100 h 576593"/>
                <a:gd name="connsiteX13" fmla="*/ 727074 w 727074"/>
                <a:gd name="connsiteY13" fmla="*/ 546101 h 576593"/>
                <a:gd name="connsiteX0" fmla="*/ 0 w 727074"/>
                <a:gd name="connsiteY0" fmla="*/ 347793 h 594186"/>
                <a:gd name="connsiteX1" fmla="*/ 101600 w 727074"/>
                <a:gd name="connsiteY1" fmla="*/ 271593 h 594186"/>
                <a:gd name="connsiteX2" fmla="*/ 215900 w 727074"/>
                <a:gd name="connsiteY2" fmla="*/ 157293 h 594186"/>
                <a:gd name="connsiteX3" fmla="*/ 330200 w 727074"/>
                <a:gd name="connsiteY3" fmla="*/ 17593 h 594186"/>
                <a:gd name="connsiteX4" fmla="*/ 355600 w 727074"/>
                <a:gd name="connsiteY4" fmla="*/ 589093 h 594186"/>
                <a:gd name="connsiteX5" fmla="*/ 419100 w 727074"/>
                <a:gd name="connsiteY5" fmla="*/ 195393 h 594186"/>
                <a:gd name="connsiteX6" fmla="*/ 444500 w 727074"/>
                <a:gd name="connsiteY6" fmla="*/ 589093 h 594186"/>
                <a:gd name="connsiteX7" fmla="*/ 508000 w 727074"/>
                <a:gd name="connsiteY7" fmla="*/ 322393 h 594186"/>
                <a:gd name="connsiteX8" fmla="*/ 533400 w 727074"/>
                <a:gd name="connsiteY8" fmla="*/ 589093 h 594186"/>
                <a:gd name="connsiteX9" fmla="*/ 584200 w 727074"/>
                <a:gd name="connsiteY9" fmla="*/ 449393 h 594186"/>
                <a:gd name="connsiteX10" fmla="*/ 622300 w 727074"/>
                <a:gd name="connsiteY10" fmla="*/ 589093 h 594186"/>
                <a:gd name="connsiteX11" fmla="*/ 671513 w 727074"/>
                <a:gd name="connsiteY11" fmla="*/ 563693 h 594186"/>
                <a:gd name="connsiteX12" fmla="*/ 727074 w 727074"/>
                <a:gd name="connsiteY12" fmla="*/ 563694 h 594186"/>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444500 w 727074"/>
                <a:gd name="connsiteY5" fmla="*/ 571780 h 576873"/>
                <a:gd name="connsiteX6" fmla="*/ 508000 w 727074"/>
                <a:gd name="connsiteY6" fmla="*/ 305080 h 576873"/>
                <a:gd name="connsiteX7" fmla="*/ 533400 w 727074"/>
                <a:gd name="connsiteY7" fmla="*/ 571780 h 576873"/>
                <a:gd name="connsiteX8" fmla="*/ 584200 w 727074"/>
                <a:gd name="connsiteY8" fmla="*/ 432080 h 576873"/>
                <a:gd name="connsiteX9" fmla="*/ 622300 w 727074"/>
                <a:gd name="connsiteY9" fmla="*/ 571780 h 576873"/>
                <a:gd name="connsiteX10" fmla="*/ 671513 w 727074"/>
                <a:gd name="connsiteY10" fmla="*/ 546380 h 576873"/>
                <a:gd name="connsiteX11" fmla="*/ 727074 w 727074"/>
                <a:gd name="connsiteY11" fmla="*/ 546381 h 576873"/>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508000 w 727074"/>
                <a:gd name="connsiteY5" fmla="*/ 305080 h 576873"/>
                <a:gd name="connsiteX6" fmla="*/ 533400 w 727074"/>
                <a:gd name="connsiteY6" fmla="*/ 571780 h 576873"/>
                <a:gd name="connsiteX7" fmla="*/ 584200 w 727074"/>
                <a:gd name="connsiteY7" fmla="*/ 432080 h 576873"/>
                <a:gd name="connsiteX8" fmla="*/ 622300 w 727074"/>
                <a:gd name="connsiteY8" fmla="*/ 571780 h 576873"/>
                <a:gd name="connsiteX9" fmla="*/ 671513 w 727074"/>
                <a:gd name="connsiteY9" fmla="*/ 546380 h 576873"/>
                <a:gd name="connsiteX10" fmla="*/ 727074 w 727074"/>
                <a:gd name="connsiteY10" fmla="*/ 546381 h 576873"/>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508000 w 727074"/>
                <a:gd name="connsiteY5" fmla="*/ 305080 h 576873"/>
                <a:gd name="connsiteX6" fmla="*/ 584200 w 727074"/>
                <a:gd name="connsiteY6" fmla="*/ 432080 h 576873"/>
                <a:gd name="connsiteX7" fmla="*/ 622300 w 727074"/>
                <a:gd name="connsiteY7" fmla="*/ 571780 h 576873"/>
                <a:gd name="connsiteX8" fmla="*/ 671513 w 727074"/>
                <a:gd name="connsiteY8" fmla="*/ 546380 h 576873"/>
                <a:gd name="connsiteX9" fmla="*/ 727074 w 727074"/>
                <a:gd name="connsiteY9" fmla="*/ 546381 h 576873"/>
                <a:gd name="connsiteX0" fmla="*/ 0 w 727074"/>
                <a:gd name="connsiteY0" fmla="*/ 338636 h 585029"/>
                <a:gd name="connsiteX1" fmla="*/ 101600 w 727074"/>
                <a:gd name="connsiteY1" fmla="*/ 262436 h 585029"/>
                <a:gd name="connsiteX2" fmla="*/ 215900 w 727074"/>
                <a:gd name="connsiteY2" fmla="*/ 478336 h 585029"/>
                <a:gd name="connsiteX3" fmla="*/ 330200 w 727074"/>
                <a:gd name="connsiteY3" fmla="*/ 8436 h 585029"/>
                <a:gd name="connsiteX4" fmla="*/ 419100 w 727074"/>
                <a:gd name="connsiteY4" fmla="*/ 186236 h 585029"/>
                <a:gd name="connsiteX5" fmla="*/ 508000 w 727074"/>
                <a:gd name="connsiteY5" fmla="*/ 313236 h 585029"/>
                <a:gd name="connsiteX6" fmla="*/ 584200 w 727074"/>
                <a:gd name="connsiteY6" fmla="*/ 440236 h 585029"/>
                <a:gd name="connsiteX7" fmla="*/ 622300 w 727074"/>
                <a:gd name="connsiteY7" fmla="*/ 579936 h 585029"/>
                <a:gd name="connsiteX8" fmla="*/ 671513 w 727074"/>
                <a:gd name="connsiteY8" fmla="*/ 554536 h 585029"/>
                <a:gd name="connsiteX9" fmla="*/ 727074 w 727074"/>
                <a:gd name="connsiteY9" fmla="*/ 554537 h 58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7074" h="585029">
                  <a:moveTo>
                    <a:pt x="0" y="338636"/>
                  </a:moveTo>
                  <a:cubicBezTo>
                    <a:pt x="21167" y="322761"/>
                    <a:pt x="65617" y="239153"/>
                    <a:pt x="101600" y="262436"/>
                  </a:cubicBezTo>
                  <a:cubicBezTo>
                    <a:pt x="137583" y="285719"/>
                    <a:pt x="177800" y="520669"/>
                    <a:pt x="215900" y="478336"/>
                  </a:cubicBezTo>
                  <a:cubicBezTo>
                    <a:pt x="254000" y="436003"/>
                    <a:pt x="296333" y="57119"/>
                    <a:pt x="330200" y="8436"/>
                  </a:cubicBezTo>
                  <a:cubicBezTo>
                    <a:pt x="364067" y="-40247"/>
                    <a:pt x="389467" y="135436"/>
                    <a:pt x="419100" y="186236"/>
                  </a:cubicBezTo>
                  <a:cubicBezTo>
                    <a:pt x="448733" y="237036"/>
                    <a:pt x="480483" y="270903"/>
                    <a:pt x="508000" y="313236"/>
                  </a:cubicBezTo>
                  <a:cubicBezTo>
                    <a:pt x="535517" y="355569"/>
                    <a:pt x="565150" y="395786"/>
                    <a:pt x="584200" y="440236"/>
                  </a:cubicBezTo>
                  <a:cubicBezTo>
                    <a:pt x="603250" y="484686"/>
                    <a:pt x="607748" y="560886"/>
                    <a:pt x="622300" y="579936"/>
                  </a:cubicBezTo>
                  <a:cubicBezTo>
                    <a:pt x="636852" y="598986"/>
                    <a:pt x="654051" y="558769"/>
                    <a:pt x="671513" y="554536"/>
                  </a:cubicBezTo>
                  <a:cubicBezTo>
                    <a:pt x="688975" y="550303"/>
                    <a:pt x="718078" y="571206"/>
                    <a:pt x="727074" y="554537"/>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1249517" y="2731425"/>
              <a:ext cx="758032" cy="585423"/>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6351 w 736600"/>
                <a:gd name="connsiteY1" fmla="*/ 422275 h 584200"/>
                <a:gd name="connsiteX2" fmla="*/ 38100 w 736600"/>
                <a:gd name="connsiteY2" fmla="*/ 571500 h 584200"/>
                <a:gd name="connsiteX3" fmla="*/ 101600 w 736600"/>
                <a:gd name="connsiteY3" fmla="*/ 254000 h 584200"/>
                <a:gd name="connsiteX4" fmla="*/ 152400 w 736600"/>
                <a:gd name="connsiteY4" fmla="*/ 571500 h 584200"/>
                <a:gd name="connsiteX5" fmla="*/ 215900 w 736600"/>
                <a:gd name="connsiteY5" fmla="*/ 139700 h 584200"/>
                <a:gd name="connsiteX6" fmla="*/ 266700 w 736600"/>
                <a:gd name="connsiteY6" fmla="*/ 571500 h 584200"/>
                <a:gd name="connsiteX7" fmla="*/ 330200 w 736600"/>
                <a:gd name="connsiteY7" fmla="*/ 0 h 584200"/>
                <a:gd name="connsiteX8" fmla="*/ 355600 w 736600"/>
                <a:gd name="connsiteY8" fmla="*/ 571500 h 584200"/>
                <a:gd name="connsiteX9" fmla="*/ 419100 w 736600"/>
                <a:gd name="connsiteY9" fmla="*/ 177800 h 584200"/>
                <a:gd name="connsiteX10" fmla="*/ 444500 w 736600"/>
                <a:gd name="connsiteY10" fmla="*/ 571500 h 584200"/>
                <a:gd name="connsiteX11" fmla="*/ 508000 w 736600"/>
                <a:gd name="connsiteY11" fmla="*/ 304800 h 584200"/>
                <a:gd name="connsiteX12" fmla="*/ 533400 w 736600"/>
                <a:gd name="connsiteY12" fmla="*/ 571500 h 584200"/>
                <a:gd name="connsiteX13" fmla="*/ 584200 w 736600"/>
                <a:gd name="connsiteY13" fmla="*/ 431800 h 584200"/>
                <a:gd name="connsiteX14" fmla="*/ 622300 w 736600"/>
                <a:gd name="connsiteY14" fmla="*/ 571500 h 584200"/>
                <a:gd name="connsiteX15" fmla="*/ 671513 w 736600"/>
                <a:gd name="connsiteY15" fmla="*/ 546100 h 584200"/>
                <a:gd name="connsiteX16" fmla="*/ 736600 w 736600"/>
                <a:gd name="connsiteY16" fmla="*/ 584200 h 584200"/>
                <a:gd name="connsiteX0" fmla="*/ 0 w 767557"/>
                <a:gd name="connsiteY0" fmla="*/ 549275 h 584200"/>
                <a:gd name="connsiteX1" fmla="*/ 37308 w 767557"/>
                <a:gd name="connsiteY1" fmla="*/ 422275 h 584200"/>
                <a:gd name="connsiteX2" fmla="*/ 69057 w 767557"/>
                <a:gd name="connsiteY2" fmla="*/ 571500 h 584200"/>
                <a:gd name="connsiteX3" fmla="*/ 132557 w 767557"/>
                <a:gd name="connsiteY3" fmla="*/ 254000 h 584200"/>
                <a:gd name="connsiteX4" fmla="*/ 183357 w 767557"/>
                <a:gd name="connsiteY4" fmla="*/ 571500 h 584200"/>
                <a:gd name="connsiteX5" fmla="*/ 246857 w 767557"/>
                <a:gd name="connsiteY5" fmla="*/ 139700 h 584200"/>
                <a:gd name="connsiteX6" fmla="*/ 297657 w 767557"/>
                <a:gd name="connsiteY6" fmla="*/ 571500 h 584200"/>
                <a:gd name="connsiteX7" fmla="*/ 361157 w 767557"/>
                <a:gd name="connsiteY7" fmla="*/ 0 h 584200"/>
                <a:gd name="connsiteX8" fmla="*/ 386557 w 767557"/>
                <a:gd name="connsiteY8" fmla="*/ 571500 h 584200"/>
                <a:gd name="connsiteX9" fmla="*/ 450057 w 767557"/>
                <a:gd name="connsiteY9" fmla="*/ 177800 h 584200"/>
                <a:gd name="connsiteX10" fmla="*/ 475457 w 767557"/>
                <a:gd name="connsiteY10" fmla="*/ 571500 h 584200"/>
                <a:gd name="connsiteX11" fmla="*/ 538957 w 767557"/>
                <a:gd name="connsiteY11" fmla="*/ 304800 h 584200"/>
                <a:gd name="connsiteX12" fmla="*/ 564357 w 767557"/>
                <a:gd name="connsiteY12" fmla="*/ 571500 h 584200"/>
                <a:gd name="connsiteX13" fmla="*/ 615157 w 767557"/>
                <a:gd name="connsiteY13" fmla="*/ 431800 h 584200"/>
                <a:gd name="connsiteX14" fmla="*/ 653257 w 767557"/>
                <a:gd name="connsiteY14" fmla="*/ 571500 h 584200"/>
                <a:gd name="connsiteX15" fmla="*/ 702470 w 767557"/>
                <a:gd name="connsiteY15" fmla="*/ 546100 h 584200"/>
                <a:gd name="connsiteX16" fmla="*/ 767557 w 767557"/>
                <a:gd name="connsiteY16" fmla="*/ 584200 h 584200"/>
                <a:gd name="connsiteX0" fmla="*/ 0 w 767557"/>
                <a:gd name="connsiteY0" fmla="*/ 549275 h 576297"/>
                <a:gd name="connsiteX1" fmla="*/ 37308 w 767557"/>
                <a:gd name="connsiteY1" fmla="*/ 422275 h 576297"/>
                <a:gd name="connsiteX2" fmla="*/ 69057 w 767557"/>
                <a:gd name="connsiteY2" fmla="*/ 571500 h 576297"/>
                <a:gd name="connsiteX3" fmla="*/ 132557 w 767557"/>
                <a:gd name="connsiteY3" fmla="*/ 254000 h 576297"/>
                <a:gd name="connsiteX4" fmla="*/ 183357 w 767557"/>
                <a:gd name="connsiteY4" fmla="*/ 571500 h 576297"/>
                <a:gd name="connsiteX5" fmla="*/ 246857 w 767557"/>
                <a:gd name="connsiteY5" fmla="*/ 139700 h 576297"/>
                <a:gd name="connsiteX6" fmla="*/ 297657 w 767557"/>
                <a:gd name="connsiteY6" fmla="*/ 571500 h 576297"/>
                <a:gd name="connsiteX7" fmla="*/ 361157 w 767557"/>
                <a:gd name="connsiteY7" fmla="*/ 0 h 576297"/>
                <a:gd name="connsiteX8" fmla="*/ 386557 w 767557"/>
                <a:gd name="connsiteY8" fmla="*/ 571500 h 576297"/>
                <a:gd name="connsiteX9" fmla="*/ 450057 w 767557"/>
                <a:gd name="connsiteY9" fmla="*/ 177800 h 576297"/>
                <a:gd name="connsiteX10" fmla="*/ 475457 w 767557"/>
                <a:gd name="connsiteY10" fmla="*/ 571500 h 576297"/>
                <a:gd name="connsiteX11" fmla="*/ 538957 w 767557"/>
                <a:gd name="connsiteY11" fmla="*/ 304800 h 576297"/>
                <a:gd name="connsiteX12" fmla="*/ 564357 w 767557"/>
                <a:gd name="connsiteY12" fmla="*/ 571500 h 576297"/>
                <a:gd name="connsiteX13" fmla="*/ 615157 w 767557"/>
                <a:gd name="connsiteY13" fmla="*/ 431800 h 576297"/>
                <a:gd name="connsiteX14" fmla="*/ 653257 w 767557"/>
                <a:gd name="connsiteY14" fmla="*/ 571500 h 576297"/>
                <a:gd name="connsiteX15" fmla="*/ 702470 w 767557"/>
                <a:gd name="connsiteY15" fmla="*/ 546100 h 576297"/>
                <a:gd name="connsiteX16" fmla="*/ 767557 w 767557"/>
                <a:gd name="connsiteY16" fmla="*/ 567531 h 576297"/>
                <a:gd name="connsiteX0" fmla="*/ 0 w 758032"/>
                <a:gd name="connsiteY0" fmla="*/ 549275 h 576392"/>
                <a:gd name="connsiteX1" fmla="*/ 37308 w 758032"/>
                <a:gd name="connsiteY1" fmla="*/ 422275 h 576392"/>
                <a:gd name="connsiteX2" fmla="*/ 69057 w 758032"/>
                <a:gd name="connsiteY2" fmla="*/ 571500 h 576392"/>
                <a:gd name="connsiteX3" fmla="*/ 132557 w 758032"/>
                <a:gd name="connsiteY3" fmla="*/ 254000 h 576392"/>
                <a:gd name="connsiteX4" fmla="*/ 183357 w 758032"/>
                <a:gd name="connsiteY4" fmla="*/ 571500 h 576392"/>
                <a:gd name="connsiteX5" fmla="*/ 246857 w 758032"/>
                <a:gd name="connsiteY5" fmla="*/ 139700 h 576392"/>
                <a:gd name="connsiteX6" fmla="*/ 297657 w 758032"/>
                <a:gd name="connsiteY6" fmla="*/ 571500 h 576392"/>
                <a:gd name="connsiteX7" fmla="*/ 361157 w 758032"/>
                <a:gd name="connsiteY7" fmla="*/ 0 h 576392"/>
                <a:gd name="connsiteX8" fmla="*/ 386557 w 758032"/>
                <a:gd name="connsiteY8" fmla="*/ 571500 h 576392"/>
                <a:gd name="connsiteX9" fmla="*/ 450057 w 758032"/>
                <a:gd name="connsiteY9" fmla="*/ 177800 h 576392"/>
                <a:gd name="connsiteX10" fmla="*/ 475457 w 758032"/>
                <a:gd name="connsiteY10" fmla="*/ 571500 h 576392"/>
                <a:gd name="connsiteX11" fmla="*/ 538957 w 758032"/>
                <a:gd name="connsiteY11" fmla="*/ 304800 h 576392"/>
                <a:gd name="connsiteX12" fmla="*/ 564357 w 758032"/>
                <a:gd name="connsiteY12" fmla="*/ 571500 h 576392"/>
                <a:gd name="connsiteX13" fmla="*/ 615157 w 758032"/>
                <a:gd name="connsiteY13" fmla="*/ 431800 h 576392"/>
                <a:gd name="connsiteX14" fmla="*/ 653257 w 758032"/>
                <a:gd name="connsiteY14" fmla="*/ 571500 h 576392"/>
                <a:gd name="connsiteX15" fmla="*/ 702470 w 758032"/>
                <a:gd name="connsiteY15" fmla="*/ 546100 h 576392"/>
                <a:gd name="connsiteX16" fmla="*/ 758032 w 758032"/>
                <a:gd name="connsiteY16"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183357 w 758032"/>
                <a:gd name="connsiteY3" fmla="*/ 571500 h 576392"/>
                <a:gd name="connsiteX4" fmla="*/ 246857 w 758032"/>
                <a:gd name="connsiteY4" fmla="*/ 139700 h 576392"/>
                <a:gd name="connsiteX5" fmla="*/ 297657 w 758032"/>
                <a:gd name="connsiteY5" fmla="*/ 571500 h 576392"/>
                <a:gd name="connsiteX6" fmla="*/ 361157 w 758032"/>
                <a:gd name="connsiteY6" fmla="*/ 0 h 576392"/>
                <a:gd name="connsiteX7" fmla="*/ 386557 w 758032"/>
                <a:gd name="connsiteY7" fmla="*/ 571500 h 576392"/>
                <a:gd name="connsiteX8" fmla="*/ 450057 w 758032"/>
                <a:gd name="connsiteY8" fmla="*/ 177800 h 576392"/>
                <a:gd name="connsiteX9" fmla="*/ 475457 w 758032"/>
                <a:gd name="connsiteY9" fmla="*/ 571500 h 576392"/>
                <a:gd name="connsiteX10" fmla="*/ 538957 w 758032"/>
                <a:gd name="connsiteY10" fmla="*/ 304800 h 576392"/>
                <a:gd name="connsiteX11" fmla="*/ 564357 w 758032"/>
                <a:gd name="connsiteY11" fmla="*/ 571500 h 576392"/>
                <a:gd name="connsiteX12" fmla="*/ 615157 w 758032"/>
                <a:gd name="connsiteY12" fmla="*/ 431800 h 576392"/>
                <a:gd name="connsiteX13" fmla="*/ 653257 w 758032"/>
                <a:gd name="connsiteY13" fmla="*/ 571500 h 576392"/>
                <a:gd name="connsiteX14" fmla="*/ 702470 w 758032"/>
                <a:gd name="connsiteY14" fmla="*/ 546100 h 576392"/>
                <a:gd name="connsiteX15" fmla="*/ 758032 w 758032"/>
                <a:gd name="connsiteY15"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246857 w 758032"/>
                <a:gd name="connsiteY3" fmla="*/ 139700 h 576392"/>
                <a:gd name="connsiteX4" fmla="*/ 297657 w 758032"/>
                <a:gd name="connsiteY4" fmla="*/ 571500 h 576392"/>
                <a:gd name="connsiteX5" fmla="*/ 361157 w 758032"/>
                <a:gd name="connsiteY5" fmla="*/ 0 h 576392"/>
                <a:gd name="connsiteX6" fmla="*/ 386557 w 758032"/>
                <a:gd name="connsiteY6" fmla="*/ 571500 h 576392"/>
                <a:gd name="connsiteX7" fmla="*/ 450057 w 758032"/>
                <a:gd name="connsiteY7" fmla="*/ 177800 h 576392"/>
                <a:gd name="connsiteX8" fmla="*/ 475457 w 758032"/>
                <a:gd name="connsiteY8" fmla="*/ 571500 h 576392"/>
                <a:gd name="connsiteX9" fmla="*/ 538957 w 758032"/>
                <a:gd name="connsiteY9" fmla="*/ 304800 h 576392"/>
                <a:gd name="connsiteX10" fmla="*/ 564357 w 758032"/>
                <a:gd name="connsiteY10" fmla="*/ 571500 h 576392"/>
                <a:gd name="connsiteX11" fmla="*/ 615157 w 758032"/>
                <a:gd name="connsiteY11" fmla="*/ 431800 h 576392"/>
                <a:gd name="connsiteX12" fmla="*/ 653257 w 758032"/>
                <a:gd name="connsiteY12" fmla="*/ 571500 h 576392"/>
                <a:gd name="connsiteX13" fmla="*/ 702470 w 758032"/>
                <a:gd name="connsiteY13" fmla="*/ 546100 h 576392"/>
                <a:gd name="connsiteX14" fmla="*/ 758032 w 758032"/>
                <a:gd name="connsiteY14" fmla="*/ 560387 h 576392"/>
                <a:gd name="connsiteX0" fmla="*/ 0 w 758032"/>
                <a:gd name="connsiteY0" fmla="*/ 566868 h 593985"/>
                <a:gd name="connsiteX1" fmla="*/ 37308 w 758032"/>
                <a:gd name="connsiteY1" fmla="*/ 439868 h 593985"/>
                <a:gd name="connsiteX2" fmla="*/ 132557 w 758032"/>
                <a:gd name="connsiteY2" fmla="*/ 271593 h 593985"/>
                <a:gd name="connsiteX3" fmla="*/ 246857 w 758032"/>
                <a:gd name="connsiteY3" fmla="*/ 157293 h 593985"/>
                <a:gd name="connsiteX4" fmla="*/ 361157 w 758032"/>
                <a:gd name="connsiteY4" fmla="*/ 17593 h 593985"/>
                <a:gd name="connsiteX5" fmla="*/ 386557 w 758032"/>
                <a:gd name="connsiteY5" fmla="*/ 589093 h 593985"/>
                <a:gd name="connsiteX6" fmla="*/ 450057 w 758032"/>
                <a:gd name="connsiteY6" fmla="*/ 195393 h 593985"/>
                <a:gd name="connsiteX7" fmla="*/ 475457 w 758032"/>
                <a:gd name="connsiteY7" fmla="*/ 589093 h 593985"/>
                <a:gd name="connsiteX8" fmla="*/ 538957 w 758032"/>
                <a:gd name="connsiteY8" fmla="*/ 322393 h 593985"/>
                <a:gd name="connsiteX9" fmla="*/ 564357 w 758032"/>
                <a:gd name="connsiteY9" fmla="*/ 589093 h 593985"/>
                <a:gd name="connsiteX10" fmla="*/ 615157 w 758032"/>
                <a:gd name="connsiteY10" fmla="*/ 449393 h 593985"/>
                <a:gd name="connsiteX11" fmla="*/ 653257 w 758032"/>
                <a:gd name="connsiteY11" fmla="*/ 589093 h 593985"/>
                <a:gd name="connsiteX12" fmla="*/ 702470 w 758032"/>
                <a:gd name="connsiteY12" fmla="*/ 563693 h 593985"/>
                <a:gd name="connsiteX13" fmla="*/ 758032 w 758032"/>
                <a:gd name="connsiteY13" fmla="*/ 577980 h 593985"/>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475457 w 758032"/>
                <a:gd name="connsiteY6" fmla="*/ 571780 h 576672"/>
                <a:gd name="connsiteX7" fmla="*/ 538957 w 758032"/>
                <a:gd name="connsiteY7" fmla="*/ 305080 h 576672"/>
                <a:gd name="connsiteX8" fmla="*/ 564357 w 758032"/>
                <a:gd name="connsiteY8" fmla="*/ 571780 h 576672"/>
                <a:gd name="connsiteX9" fmla="*/ 615157 w 758032"/>
                <a:gd name="connsiteY9" fmla="*/ 432080 h 576672"/>
                <a:gd name="connsiteX10" fmla="*/ 653257 w 758032"/>
                <a:gd name="connsiteY10" fmla="*/ 571780 h 576672"/>
                <a:gd name="connsiteX11" fmla="*/ 702470 w 758032"/>
                <a:gd name="connsiteY11" fmla="*/ 546380 h 576672"/>
                <a:gd name="connsiteX12" fmla="*/ 758032 w 758032"/>
                <a:gd name="connsiteY12"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564357 w 758032"/>
                <a:gd name="connsiteY7" fmla="*/ 571780 h 576672"/>
                <a:gd name="connsiteX8" fmla="*/ 615157 w 758032"/>
                <a:gd name="connsiteY8" fmla="*/ 432080 h 576672"/>
                <a:gd name="connsiteX9" fmla="*/ 653257 w 758032"/>
                <a:gd name="connsiteY9" fmla="*/ 571780 h 576672"/>
                <a:gd name="connsiteX10" fmla="*/ 702470 w 758032"/>
                <a:gd name="connsiteY10" fmla="*/ 546380 h 576672"/>
                <a:gd name="connsiteX11" fmla="*/ 758032 w 758032"/>
                <a:gd name="connsiteY11"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615157 w 758032"/>
                <a:gd name="connsiteY7" fmla="*/ 432080 h 576672"/>
                <a:gd name="connsiteX8" fmla="*/ 653257 w 758032"/>
                <a:gd name="connsiteY8" fmla="*/ 571780 h 576672"/>
                <a:gd name="connsiteX9" fmla="*/ 702470 w 758032"/>
                <a:gd name="connsiteY9" fmla="*/ 546380 h 576672"/>
                <a:gd name="connsiteX10" fmla="*/ 758032 w 758032"/>
                <a:gd name="connsiteY10" fmla="*/ 560667 h 576672"/>
                <a:gd name="connsiteX0" fmla="*/ 0 w 758032"/>
                <a:gd name="connsiteY0" fmla="*/ 558306 h 585423"/>
                <a:gd name="connsiteX1" fmla="*/ 37308 w 758032"/>
                <a:gd name="connsiteY1" fmla="*/ 431306 h 585423"/>
                <a:gd name="connsiteX2" fmla="*/ 132557 w 758032"/>
                <a:gd name="connsiteY2" fmla="*/ 263031 h 585423"/>
                <a:gd name="connsiteX3" fmla="*/ 259557 w 758032"/>
                <a:gd name="connsiteY3" fmla="*/ 491631 h 585423"/>
                <a:gd name="connsiteX4" fmla="*/ 361157 w 758032"/>
                <a:gd name="connsiteY4" fmla="*/ 9031 h 585423"/>
                <a:gd name="connsiteX5" fmla="*/ 450057 w 758032"/>
                <a:gd name="connsiteY5" fmla="*/ 186831 h 585423"/>
                <a:gd name="connsiteX6" fmla="*/ 538957 w 758032"/>
                <a:gd name="connsiteY6" fmla="*/ 313831 h 585423"/>
                <a:gd name="connsiteX7" fmla="*/ 615157 w 758032"/>
                <a:gd name="connsiteY7" fmla="*/ 440831 h 585423"/>
                <a:gd name="connsiteX8" fmla="*/ 653257 w 758032"/>
                <a:gd name="connsiteY8" fmla="*/ 580531 h 585423"/>
                <a:gd name="connsiteX9" fmla="*/ 702470 w 758032"/>
                <a:gd name="connsiteY9" fmla="*/ 555131 h 585423"/>
                <a:gd name="connsiteX10" fmla="*/ 758032 w 758032"/>
                <a:gd name="connsiteY10" fmla="*/ 569418 h 58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8032" h="585423">
                  <a:moveTo>
                    <a:pt x="0" y="558306"/>
                  </a:moveTo>
                  <a:cubicBezTo>
                    <a:pt x="1058" y="573652"/>
                    <a:pt x="15215" y="480518"/>
                    <a:pt x="37308" y="431306"/>
                  </a:cubicBezTo>
                  <a:cubicBezTo>
                    <a:pt x="59401" y="382094"/>
                    <a:pt x="95516" y="252977"/>
                    <a:pt x="132557" y="263031"/>
                  </a:cubicBezTo>
                  <a:cubicBezTo>
                    <a:pt x="169598" y="273085"/>
                    <a:pt x="221457" y="533964"/>
                    <a:pt x="259557" y="491631"/>
                  </a:cubicBezTo>
                  <a:cubicBezTo>
                    <a:pt x="297657" y="449298"/>
                    <a:pt x="329407" y="59831"/>
                    <a:pt x="361157" y="9031"/>
                  </a:cubicBezTo>
                  <a:cubicBezTo>
                    <a:pt x="392907" y="-41769"/>
                    <a:pt x="420424" y="136031"/>
                    <a:pt x="450057" y="186831"/>
                  </a:cubicBezTo>
                  <a:cubicBezTo>
                    <a:pt x="479690" y="237631"/>
                    <a:pt x="511440" y="271498"/>
                    <a:pt x="538957" y="313831"/>
                  </a:cubicBezTo>
                  <a:cubicBezTo>
                    <a:pt x="566474" y="356164"/>
                    <a:pt x="596107" y="396381"/>
                    <a:pt x="615157" y="440831"/>
                  </a:cubicBezTo>
                  <a:cubicBezTo>
                    <a:pt x="634207" y="485281"/>
                    <a:pt x="638705" y="561481"/>
                    <a:pt x="653257" y="580531"/>
                  </a:cubicBezTo>
                  <a:cubicBezTo>
                    <a:pt x="667809" y="599581"/>
                    <a:pt x="685008" y="556983"/>
                    <a:pt x="702470" y="555131"/>
                  </a:cubicBezTo>
                  <a:cubicBezTo>
                    <a:pt x="719932" y="553279"/>
                    <a:pt x="684742" y="562275"/>
                    <a:pt x="758032" y="569418"/>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112326" y="3193852"/>
              <a:ext cx="445956" cy="261610"/>
            </a:xfrm>
            <a:prstGeom prst="rect">
              <a:avLst/>
            </a:prstGeom>
            <a:noFill/>
          </p:spPr>
          <p:txBody>
            <a:bodyPr wrap="none" rtlCol="0">
              <a:spAutoFit/>
            </a:bodyPr>
            <a:lstStyle/>
            <a:p>
              <a:r>
                <a:rPr lang="en-US" sz="1100" dirty="0" smtClean="0"/>
                <a:t>time</a:t>
              </a:r>
              <a:endParaRPr lang="en-US" sz="1100" dirty="0"/>
            </a:p>
          </p:txBody>
        </p:sp>
        <p:sp>
          <p:nvSpPr>
            <p:cNvPr id="24" name="TextBox 23"/>
            <p:cNvSpPr txBox="1"/>
            <p:nvPr/>
          </p:nvSpPr>
          <p:spPr>
            <a:xfrm>
              <a:off x="121634" y="2148646"/>
              <a:ext cx="780983" cy="261610"/>
            </a:xfrm>
            <a:prstGeom prst="rect">
              <a:avLst/>
            </a:prstGeom>
            <a:noFill/>
          </p:spPr>
          <p:txBody>
            <a:bodyPr wrap="none" rtlCol="0">
              <a:spAutoFit/>
            </a:bodyPr>
            <a:lstStyle/>
            <a:p>
              <a:r>
                <a:rPr lang="en-US" sz="1100" dirty="0" smtClean="0"/>
                <a:t>Amplitude</a:t>
              </a:r>
              <a:endParaRPr lang="en-US" sz="1100" dirty="0"/>
            </a:p>
          </p:txBody>
        </p:sp>
        <p:cxnSp>
          <p:nvCxnSpPr>
            <p:cNvPr id="25" name="Straight Arrow Connector 24"/>
            <p:cNvCxnSpPr/>
            <p:nvPr/>
          </p:nvCxnSpPr>
          <p:spPr>
            <a:xfrm flipH="1" flipV="1">
              <a:off x="1202933" y="2689662"/>
              <a:ext cx="8229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1381611" y="2438064"/>
              <a:ext cx="489236" cy="261610"/>
            </a:xfrm>
            <a:prstGeom prst="rect">
              <a:avLst/>
            </a:prstGeom>
            <a:noFill/>
          </p:spPr>
          <p:txBody>
            <a:bodyPr wrap="none" rtlCol="0">
              <a:spAutoFit/>
            </a:bodyPr>
            <a:lstStyle/>
            <a:p>
              <a:r>
                <a:rPr lang="en-US" sz="1100" dirty="0" smtClean="0"/>
                <a:t>27 ns</a:t>
              </a:r>
              <a:endParaRPr lang="en-US" sz="1100" dirty="0"/>
            </a:p>
          </p:txBody>
        </p:sp>
        <p:sp>
          <p:nvSpPr>
            <p:cNvPr id="27" name="Rectangle 26"/>
            <p:cNvSpPr/>
            <p:nvPr/>
          </p:nvSpPr>
          <p:spPr>
            <a:xfrm>
              <a:off x="480376" y="301648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58163" y="2961907"/>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3171" y="30410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p:cNvGrpSpPr/>
          <p:nvPr/>
        </p:nvGrpSpPr>
        <p:grpSpPr>
          <a:xfrm>
            <a:off x="568463" y="4059161"/>
            <a:ext cx="2436648" cy="1306816"/>
            <a:chOff x="614967" y="3928770"/>
            <a:chExt cx="2436648" cy="1306816"/>
          </a:xfrm>
        </p:grpSpPr>
        <p:grpSp>
          <p:nvGrpSpPr>
            <p:cNvPr id="6" name="Group 193"/>
            <p:cNvGrpSpPr/>
            <p:nvPr/>
          </p:nvGrpSpPr>
          <p:grpSpPr>
            <a:xfrm>
              <a:off x="614967" y="3928770"/>
              <a:ext cx="2436648" cy="1306816"/>
              <a:chOff x="9558" y="2770514"/>
              <a:chExt cx="2436648" cy="1306816"/>
            </a:xfrm>
          </p:grpSpPr>
          <p:cxnSp>
            <p:nvCxnSpPr>
              <p:cNvPr id="7" name="Straight Arrow Connector 6"/>
              <p:cNvCxnSpPr/>
              <p:nvPr/>
            </p:nvCxnSpPr>
            <p:spPr>
              <a:xfrm flipV="1">
                <a:off x="393700" y="2994025"/>
                <a:ext cx="0" cy="952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a:off x="393700" y="3946525"/>
                <a:ext cx="1644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Freeform 8"/>
              <p:cNvSpPr/>
              <p:nvPr/>
            </p:nvSpPr>
            <p:spPr>
              <a:xfrm>
                <a:off x="412750" y="3356801"/>
                <a:ext cx="727074" cy="582116"/>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7074"/>
                  <a:gd name="connsiteY0" fmla="*/ 330200 h 576593"/>
                  <a:gd name="connsiteX1" fmla="*/ 38100 w 727074"/>
                  <a:gd name="connsiteY1" fmla="*/ 571500 h 576593"/>
                  <a:gd name="connsiteX2" fmla="*/ 101600 w 727074"/>
                  <a:gd name="connsiteY2" fmla="*/ 254000 h 576593"/>
                  <a:gd name="connsiteX3" fmla="*/ 152400 w 727074"/>
                  <a:gd name="connsiteY3" fmla="*/ 571500 h 576593"/>
                  <a:gd name="connsiteX4" fmla="*/ 215900 w 727074"/>
                  <a:gd name="connsiteY4" fmla="*/ 139700 h 576593"/>
                  <a:gd name="connsiteX5" fmla="*/ 266700 w 727074"/>
                  <a:gd name="connsiteY5" fmla="*/ 571500 h 576593"/>
                  <a:gd name="connsiteX6" fmla="*/ 330200 w 727074"/>
                  <a:gd name="connsiteY6" fmla="*/ 0 h 576593"/>
                  <a:gd name="connsiteX7" fmla="*/ 355600 w 727074"/>
                  <a:gd name="connsiteY7" fmla="*/ 571500 h 576593"/>
                  <a:gd name="connsiteX8" fmla="*/ 419100 w 727074"/>
                  <a:gd name="connsiteY8" fmla="*/ 177800 h 576593"/>
                  <a:gd name="connsiteX9" fmla="*/ 444500 w 727074"/>
                  <a:gd name="connsiteY9" fmla="*/ 571500 h 576593"/>
                  <a:gd name="connsiteX10" fmla="*/ 508000 w 727074"/>
                  <a:gd name="connsiteY10" fmla="*/ 304800 h 576593"/>
                  <a:gd name="connsiteX11" fmla="*/ 533400 w 727074"/>
                  <a:gd name="connsiteY11" fmla="*/ 571500 h 576593"/>
                  <a:gd name="connsiteX12" fmla="*/ 584200 w 727074"/>
                  <a:gd name="connsiteY12" fmla="*/ 431800 h 576593"/>
                  <a:gd name="connsiteX13" fmla="*/ 622300 w 727074"/>
                  <a:gd name="connsiteY13" fmla="*/ 571500 h 576593"/>
                  <a:gd name="connsiteX14" fmla="*/ 671513 w 727074"/>
                  <a:gd name="connsiteY14" fmla="*/ 546100 h 576593"/>
                  <a:gd name="connsiteX15" fmla="*/ 727074 w 727074"/>
                  <a:gd name="connsiteY15" fmla="*/ 546101 h 576593"/>
                  <a:gd name="connsiteX0" fmla="*/ 0 w 727074"/>
                  <a:gd name="connsiteY0" fmla="*/ 352579 h 598972"/>
                  <a:gd name="connsiteX1" fmla="*/ 38100 w 727074"/>
                  <a:gd name="connsiteY1" fmla="*/ 593879 h 598972"/>
                  <a:gd name="connsiteX2" fmla="*/ 101600 w 727074"/>
                  <a:gd name="connsiteY2" fmla="*/ 276379 h 598972"/>
                  <a:gd name="connsiteX3" fmla="*/ 152400 w 727074"/>
                  <a:gd name="connsiteY3" fmla="*/ 593879 h 598972"/>
                  <a:gd name="connsiteX4" fmla="*/ 215900 w 727074"/>
                  <a:gd name="connsiteY4" fmla="*/ 162079 h 598972"/>
                  <a:gd name="connsiteX5" fmla="*/ 330200 w 727074"/>
                  <a:gd name="connsiteY5" fmla="*/ 22379 h 598972"/>
                  <a:gd name="connsiteX6" fmla="*/ 355600 w 727074"/>
                  <a:gd name="connsiteY6" fmla="*/ 593879 h 598972"/>
                  <a:gd name="connsiteX7" fmla="*/ 419100 w 727074"/>
                  <a:gd name="connsiteY7" fmla="*/ 200179 h 598972"/>
                  <a:gd name="connsiteX8" fmla="*/ 444500 w 727074"/>
                  <a:gd name="connsiteY8" fmla="*/ 593879 h 598972"/>
                  <a:gd name="connsiteX9" fmla="*/ 508000 w 727074"/>
                  <a:gd name="connsiteY9" fmla="*/ 327179 h 598972"/>
                  <a:gd name="connsiteX10" fmla="*/ 533400 w 727074"/>
                  <a:gd name="connsiteY10" fmla="*/ 593879 h 598972"/>
                  <a:gd name="connsiteX11" fmla="*/ 584200 w 727074"/>
                  <a:gd name="connsiteY11" fmla="*/ 454179 h 598972"/>
                  <a:gd name="connsiteX12" fmla="*/ 622300 w 727074"/>
                  <a:gd name="connsiteY12" fmla="*/ 593879 h 598972"/>
                  <a:gd name="connsiteX13" fmla="*/ 671513 w 727074"/>
                  <a:gd name="connsiteY13" fmla="*/ 568479 h 598972"/>
                  <a:gd name="connsiteX14" fmla="*/ 727074 w 727074"/>
                  <a:gd name="connsiteY14" fmla="*/ 568480 h 598972"/>
                  <a:gd name="connsiteX0" fmla="*/ 0 w 727074"/>
                  <a:gd name="connsiteY0" fmla="*/ 347794 h 594187"/>
                  <a:gd name="connsiteX1" fmla="*/ 38100 w 727074"/>
                  <a:gd name="connsiteY1" fmla="*/ 589094 h 594187"/>
                  <a:gd name="connsiteX2" fmla="*/ 101600 w 727074"/>
                  <a:gd name="connsiteY2" fmla="*/ 271594 h 594187"/>
                  <a:gd name="connsiteX3" fmla="*/ 215900 w 727074"/>
                  <a:gd name="connsiteY3" fmla="*/ 157294 h 594187"/>
                  <a:gd name="connsiteX4" fmla="*/ 330200 w 727074"/>
                  <a:gd name="connsiteY4" fmla="*/ 17594 h 594187"/>
                  <a:gd name="connsiteX5" fmla="*/ 355600 w 727074"/>
                  <a:gd name="connsiteY5" fmla="*/ 589094 h 594187"/>
                  <a:gd name="connsiteX6" fmla="*/ 419100 w 727074"/>
                  <a:gd name="connsiteY6" fmla="*/ 195394 h 594187"/>
                  <a:gd name="connsiteX7" fmla="*/ 444500 w 727074"/>
                  <a:gd name="connsiteY7" fmla="*/ 589094 h 594187"/>
                  <a:gd name="connsiteX8" fmla="*/ 508000 w 727074"/>
                  <a:gd name="connsiteY8" fmla="*/ 322394 h 594187"/>
                  <a:gd name="connsiteX9" fmla="*/ 533400 w 727074"/>
                  <a:gd name="connsiteY9" fmla="*/ 589094 h 594187"/>
                  <a:gd name="connsiteX10" fmla="*/ 584200 w 727074"/>
                  <a:gd name="connsiteY10" fmla="*/ 449394 h 594187"/>
                  <a:gd name="connsiteX11" fmla="*/ 622300 w 727074"/>
                  <a:gd name="connsiteY11" fmla="*/ 589094 h 594187"/>
                  <a:gd name="connsiteX12" fmla="*/ 671513 w 727074"/>
                  <a:gd name="connsiteY12" fmla="*/ 563694 h 594187"/>
                  <a:gd name="connsiteX13" fmla="*/ 727074 w 727074"/>
                  <a:gd name="connsiteY13" fmla="*/ 563695 h 594187"/>
                  <a:gd name="connsiteX0" fmla="*/ 0 w 727074"/>
                  <a:gd name="connsiteY0" fmla="*/ 347794 h 594187"/>
                  <a:gd name="connsiteX1" fmla="*/ 101600 w 727074"/>
                  <a:gd name="connsiteY1" fmla="*/ 271594 h 594187"/>
                  <a:gd name="connsiteX2" fmla="*/ 215900 w 727074"/>
                  <a:gd name="connsiteY2" fmla="*/ 157294 h 594187"/>
                  <a:gd name="connsiteX3" fmla="*/ 330200 w 727074"/>
                  <a:gd name="connsiteY3" fmla="*/ 17594 h 594187"/>
                  <a:gd name="connsiteX4" fmla="*/ 355600 w 727074"/>
                  <a:gd name="connsiteY4" fmla="*/ 589094 h 594187"/>
                  <a:gd name="connsiteX5" fmla="*/ 419100 w 727074"/>
                  <a:gd name="connsiteY5" fmla="*/ 195394 h 594187"/>
                  <a:gd name="connsiteX6" fmla="*/ 444500 w 727074"/>
                  <a:gd name="connsiteY6" fmla="*/ 589094 h 594187"/>
                  <a:gd name="connsiteX7" fmla="*/ 508000 w 727074"/>
                  <a:gd name="connsiteY7" fmla="*/ 322394 h 594187"/>
                  <a:gd name="connsiteX8" fmla="*/ 533400 w 727074"/>
                  <a:gd name="connsiteY8" fmla="*/ 589094 h 594187"/>
                  <a:gd name="connsiteX9" fmla="*/ 584200 w 727074"/>
                  <a:gd name="connsiteY9" fmla="*/ 449394 h 594187"/>
                  <a:gd name="connsiteX10" fmla="*/ 622300 w 727074"/>
                  <a:gd name="connsiteY10" fmla="*/ 589094 h 594187"/>
                  <a:gd name="connsiteX11" fmla="*/ 671513 w 727074"/>
                  <a:gd name="connsiteY11" fmla="*/ 563694 h 594187"/>
                  <a:gd name="connsiteX12" fmla="*/ 727074 w 727074"/>
                  <a:gd name="connsiteY12" fmla="*/ 563695 h 594187"/>
                  <a:gd name="connsiteX0" fmla="*/ 0 w 727074"/>
                  <a:gd name="connsiteY0" fmla="*/ 347794 h 594187"/>
                  <a:gd name="connsiteX1" fmla="*/ 101600 w 727074"/>
                  <a:gd name="connsiteY1" fmla="*/ 271594 h 594187"/>
                  <a:gd name="connsiteX2" fmla="*/ 215900 w 727074"/>
                  <a:gd name="connsiteY2" fmla="*/ 157294 h 594187"/>
                  <a:gd name="connsiteX3" fmla="*/ 330200 w 727074"/>
                  <a:gd name="connsiteY3" fmla="*/ 17594 h 594187"/>
                  <a:gd name="connsiteX4" fmla="*/ 355600 w 727074"/>
                  <a:gd name="connsiteY4" fmla="*/ 589094 h 594187"/>
                  <a:gd name="connsiteX5" fmla="*/ 419100 w 727074"/>
                  <a:gd name="connsiteY5" fmla="*/ 195394 h 594187"/>
                  <a:gd name="connsiteX6" fmla="*/ 444500 w 727074"/>
                  <a:gd name="connsiteY6" fmla="*/ 589094 h 594187"/>
                  <a:gd name="connsiteX7" fmla="*/ 508000 w 727074"/>
                  <a:gd name="connsiteY7" fmla="*/ 322394 h 594187"/>
                  <a:gd name="connsiteX8" fmla="*/ 584200 w 727074"/>
                  <a:gd name="connsiteY8" fmla="*/ 449394 h 594187"/>
                  <a:gd name="connsiteX9" fmla="*/ 622300 w 727074"/>
                  <a:gd name="connsiteY9" fmla="*/ 589094 h 594187"/>
                  <a:gd name="connsiteX10" fmla="*/ 671513 w 727074"/>
                  <a:gd name="connsiteY10" fmla="*/ 563694 h 594187"/>
                  <a:gd name="connsiteX11" fmla="*/ 727074 w 727074"/>
                  <a:gd name="connsiteY11" fmla="*/ 563695 h 594187"/>
                  <a:gd name="connsiteX0" fmla="*/ 0 w 727074"/>
                  <a:gd name="connsiteY0" fmla="*/ 347794 h 594187"/>
                  <a:gd name="connsiteX1" fmla="*/ 101600 w 727074"/>
                  <a:gd name="connsiteY1" fmla="*/ 271594 h 594187"/>
                  <a:gd name="connsiteX2" fmla="*/ 215900 w 727074"/>
                  <a:gd name="connsiteY2" fmla="*/ 157294 h 594187"/>
                  <a:gd name="connsiteX3" fmla="*/ 330200 w 727074"/>
                  <a:gd name="connsiteY3" fmla="*/ 17594 h 594187"/>
                  <a:gd name="connsiteX4" fmla="*/ 355600 w 727074"/>
                  <a:gd name="connsiteY4" fmla="*/ 589094 h 594187"/>
                  <a:gd name="connsiteX5" fmla="*/ 419100 w 727074"/>
                  <a:gd name="connsiteY5" fmla="*/ 195394 h 594187"/>
                  <a:gd name="connsiteX6" fmla="*/ 508000 w 727074"/>
                  <a:gd name="connsiteY6" fmla="*/ 322394 h 594187"/>
                  <a:gd name="connsiteX7" fmla="*/ 584200 w 727074"/>
                  <a:gd name="connsiteY7" fmla="*/ 449394 h 594187"/>
                  <a:gd name="connsiteX8" fmla="*/ 622300 w 727074"/>
                  <a:gd name="connsiteY8" fmla="*/ 589094 h 594187"/>
                  <a:gd name="connsiteX9" fmla="*/ 671513 w 727074"/>
                  <a:gd name="connsiteY9" fmla="*/ 563694 h 594187"/>
                  <a:gd name="connsiteX10" fmla="*/ 727074 w 727074"/>
                  <a:gd name="connsiteY10" fmla="*/ 563695 h 594187"/>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508000 w 727074"/>
                  <a:gd name="connsiteY5" fmla="*/ 305080 h 576873"/>
                  <a:gd name="connsiteX6" fmla="*/ 584200 w 727074"/>
                  <a:gd name="connsiteY6" fmla="*/ 432080 h 576873"/>
                  <a:gd name="connsiteX7" fmla="*/ 622300 w 727074"/>
                  <a:gd name="connsiteY7" fmla="*/ 571780 h 576873"/>
                  <a:gd name="connsiteX8" fmla="*/ 671513 w 727074"/>
                  <a:gd name="connsiteY8" fmla="*/ 546380 h 576873"/>
                  <a:gd name="connsiteX9" fmla="*/ 727074 w 727074"/>
                  <a:gd name="connsiteY9" fmla="*/ 546381 h 576873"/>
                  <a:gd name="connsiteX0" fmla="*/ 0 w 727074"/>
                  <a:gd name="connsiteY0" fmla="*/ 335723 h 582116"/>
                  <a:gd name="connsiteX1" fmla="*/ 101600 w 727074"/>
                  <a:gd name="connsiteY1" fmla="*/ 259523 h 582116"/>
                  <a:gd name="connsiteX2" fmla="*/ 215900 w 727074"/>
                  <a:gd name="connsiteY2" fmla="*/ 145223 h 582116"/>
                  <a:gd name="connsiteX3" fmla="*/ 330200 w 727074"/>
                  <a:gd name="connsiteY3" fmla="*/ 5523 h 582116"/>
                  <a:gd name="connsiteX4" fmla="*/ 419100 w 727074"/>
                  <a:gd name="connsiteY4" fmla="*/ 348423 h 582116"/>
                  <a:gd name="connsiteX5" fmla="*/ 508000 w 727074"/>
                  <a:gd name="connsiteY5" fmla="*/ 310323 h 582116"/>
                  <a:gd name="connsiteX6" fmla="*/ 584200 w 727074"/>
                  <a:gd name="connsiteY6" fmla="*/ 437323 h 582116"/>
                  <a:gd name="connsiteX7" fmla="*/ 622300 w 727074"/>
                  <a:gd name="connsiteY7" fmla="*/ 577023 h 582116"/>
                  <a:gd name="connsiteX8" fmla="*/ 671513 w 727074"/>
                  <a:gd name="connsiteY8" fmla="*/ 551623 h 582116"/>
                  <a:gd name="connsiteX9" fmla="*/ 727074 w 727074"/>
                  <a:gd name="connsiteY9" fmla="*/ 551624 h 58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7074" h="582116">
                    <a:moveTo>
                      <a:pt x="0" y="335723"/>
                    </a:moveTo>
                    <a:cubicBezTo>
                      <a:pt x="21167" y="319848"/>
                      <a:pt x="65617" y="291273"/>
                      <a:pt x="101600" y="259523"/>
                    </a:cubicBezTo>
                    <a:cubicBezTo>
                      <a:pt x="137583" y="227773"/>
                      <a:pt x="177800" y="187556"/>
                      <a:pt x="215900" y="145223"/>
                    </a:cubicBezTo>
                    <a:cubicBezTo>
                      <a:pt x="254000" y="102890"/>
                      <a:pt x="296333" y="-28344"/>
                      <a:pt x="330200" y="5523"/>
                    </a:cubicBezTo>
                    <a:cubicBezTo>
                      <a:pt x="364067" y="39390"/>
                      <a:pt x="389467" y="297623"/>
                      <a:pt x="419100" y="348423"/>
                    </a:cubicBezTo>
                    <a:cubicBezTo>
                      <a:pt x="448733" y="399223"/>
                      <a:pt x="480483" y="295506"/>
                      <a:pt x="508000" y="310323"/>
                    </a:cubicBezTo>
                    <a:cubicBezTo>
                      <a:pt x="535517" y="325140"/>
                      <a:pt x="565150" y="392873"/>
                      <a:pt x="584200" y="437323"/>
                    </a:cubicBezTo>
                    <a:cubicBezTo>
                      <a:pt x="603250" y="481773"/>
                      <a:pt x="607748" y="557973"/>
                      <a:pt x="622300" y="577023"/>
                    </a:cubicBezTo>
                    <a:cubicBezTo>
                      <a:pt x="636852" y="596073"/>
                      <a:pt x="654051" y="555856"/>
                      <a:pt x="671513" y="551623"/>
                    </a:cubicBezTo>
                    <a:cubicBezTo>
                      <a:pt x="688975" y="547390"/>
                      <a:pt x="718078" y="568293"/>
                      <a:pt x="727074" y="551624"/>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137441" y="3357355"/>
                <a:ext cx="758032" cy="584107"/>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6351 w 736600"/>
                  <a:gd name="connsiteY1" fmla="*/ 422275 h 584200"/>
                  <a:gd name="connsiteX2" fmla="*/ 38100 w 736600"/>
                  <a:gd name="connsiteY2" fmla="*/ 571500 h 584200"/>
                  <a:gd name="connsiteX3" fmla="*/ 101600 w 736600"/>
                  <a:gd name="connsiteY3" fmla="*/ 254000 h 584200"/>
                  <a:gd name="connsiteX4" fmla="*/ 152400 w 736600"/>
                  <a:gd name="connsiteY4" fmla="*/ 571500 h 584200"/>
                  <a:gd name="connsiteX5" fmla="*/ 215900 w 736600"/>
                  <a:gd name="connsiteY5" fmla="*/ 139700 h 584200"/>
                  <a:gd name="connsiteX6" fmla="*/ 266700 w 736600"/>
                  <a:gd name="connsiteY6" fmla="*/ 571500 h 584200"/>
                  <a:gd name="connsiteX7" fmla="*/ 330200 w 736600"/>
                  <a:gd name="connsiteY7" fmla="*/ 0 h 584200"/>
                  <a:gd name="connsiteX8" fmla="*/ 355600 w 736600"/>
                  <a:gd name="connsiteY8" fmla="*/ 571500 h 584200"/>
                  <a:gd name="connsiteX9" fmla="*/ 419100 w 736600"/>
                  <a:gd name="connsiteY9" fmla="*/ 177800 h 584200"/>
                  <a:gd name="connsiteX10" fmla="*/ 444500 w 736600"/>
                  <a:gd name="connsiteY10" fmla="*/ 571500 h 584200"/>
                  <a:gd name="connsiteX11" fmla="*/ 508000 w 736600"/>
                  <a:gd name="connsiteY11" fmla="*/ 304800 h 584200"/>
                  <a:gd name="connsiteX12" fmla="*/ 533400 w 736600"/>
                  <a:gd name="connsiteY12" fmla="*/ 571500 h 584200"/>
                  <a:gd name="connsiteX13" fmla="*/ 584200 w 736600"/>
                  <a:gd name="connsiteY13" fmla="*/ 431800 h 584200"/>
                  <a:gd name="connsiteX14" fmla="*/ 622300 w 736600"/>
                  <a:gd name="connsiteY14" fmla="*/ 571500 h 584200"/>
                  <a:gd name="connsiteX15" fmla="*/ 671513 w 736600"/>
                  <a:gd name="connsiteY15" fmla="*/ 546100 h 584200"/>
                  <a:gd name="connsiteX16" fmla="*/ 736600 w 736600"/>
                  <a:gd name="connsiteY16" fmla="*/ 584200 h 584200"/>
                  <a:gd name="connsiteX0" fmla="*/ 0 w 767557"/>
                  <a:gd name="connsiteY0" fmla="*/ 549275 h 584200"/>
                  <a:gd name="connsiteX1" fmla="*/ 37308 w 767557"/>
                  <a:gd name="connsiteY1" fmla="*/ 422275 h 584200"/>
                  <a:gd name="connsiteX2" fmla="*/ 69057 w 767557"/>
                  <a:gd name="connsiteY2" fmla="*/ 571500 h 584200"/>
                  <a:gd name="connsiteX3" fmla="*/ 132557 w 767557"/>
                  <a:gd name="connsiteY3" fmla="*/ 254000 h 584200"/>
                  <a:gd name="connsiteX4" fmla="*/ 183357 w 767557"/>
                  <a:gd name="connsiteY4" fmla="*/ 571500 h 584200"/>
                  <a:gd name="connsiteX5" fmla="*/ 246857 w 767557"/>
                  <a:gd name="connsiteY5" fmla="*/ 139700 h 584200"/>
                  <a:gd name="connsiteX6" fmla="*/ 297657 w 767557"/>
                  <a:gd name="connsiteY6" fmla="*/ 571500 h 584200"/>
                  <a:gd name="connsiteX7" fmla="*/ 361157 w 767557"/>
                  <a:gd name="connsiteY7" fmla="*/ 0 h 584200"/>
                  <a:gd name="connsiteX8" fmla="*/ 386557 w 767557"/>
                  <a:gd name="connsiteY8" fmla="*/ 571500 h 584200"/>
                  <a:gd name="connsiteX9" fmla="*/ 450057 w 767557"/>
                  <a:gd name="connsiteY9" fmla="*/ 177800 h 584200"/>
                  <a:gd name="connsiteX10" fmla="*/ 475457 w 767557"/>
                  <a:gd name="connsiteY10" fmla="*/ 571500 h 584200"/>
                  <a:gd name="connsiteX11" fmla="*/ 538957 w 767557"/>
                  <a:gd name="connsiteY11" fmla="*/ 304800 h 584200"/>
                  <a:gd name="connsiteX12" fmla="*/ 564357 w 767557"/>
                  <a:gd name="connsiteY12" fmla="*/ 571500 h 584200"/>
                  <a:gd name="connsiteX13" fmla="*/ 615157 w 767557"/>
                  <a:gd name="connsiteY13" fmla="*/ 431800 h 584200"/>
                  <a:gd name="connsiteX14" fmla="*/ 653257 w 767557"/>
                  <a:gd name="connsiteY14" fmla="*/ 571500 h 584200"/>
                  <a:gd name="connsiteX15" fmla="*/ 702470 w 767557"/>
                  <a:gd name="connsiteY15" fmla="*/ 546100 h 584200"/>
                  <a:gd name="connsiteX16" fmla="*/ 767557 w 767557"/>
                  <a:gd name="connsiteY16" fmla="*/ 584200 h 584200"/>
                  <a:gd name="connsiteX0" fmla="*/ 0 w 767557"/>
                  <a:gd name="connsiteY0" fmla="*/ 549275 h 576297"/>
                  <a:gd name="connsiteX1" fmla="*/ 37308 w 767557"/>
                  <a:gd name="connsiteY1" fmla="*/ 422275 h 576297"/>
                  <a:gd name="connsiteX2" fmla="*/ 69057 w 767557"/>
                  <a:gd name="connsiteY2" fmla="*/ 571500 h 576297"/>
                  <a:gd name="connsiteX3" fmla="*/ 132557 w 767557"/>
                  <a:gd name="connsiteY3" fmla="*/ 254000 h 576297"/>
                  <a:gd name="connsiteX4" fmla="*/ 183357 w 767557"/>
                  <a:gd name="connsiteY4" fmla="*/ 571500 h 576297"/>
                  <a:gd name="connsiteX5" fmla="*/ 246857 w 767557"/>
                  <a:gd name="connsiteY5" fmla="*/ 139700 h 576297"/>
                  <a:gd name="connsiteX6" fmla="*/ 297657 w 767557"/>
                  <a:gd name="connsiteY6" fmla="*/ 571500 h 576297"/>
                  <a:gd name="connsiteX7" fmla="*/ 361157 w 767557"/>
                  <a:gd name="connsiteY7" fmla="*/ 0 h 576297"/>
                  <a:gd name="connsiteX8" fmla="*/ 386557 w 767557"/>
                  <a:gd name="connsiteY8" fmla="*/ 571500 h 576297"/>
                  <a:gd name="connsiteX9" fmla="*/ 450057 w 767557"/>
                  <a:gd name="connsiteY9" fmla="*/ 177800 h 576297"/>
                  <a:gd name="connsiteX10" fmla="*/ 475457 w 767557"/>
                  <a:gd name="connsiteY10" fmla="*/ 571500 h 576297"/>
                  <a:gd name="connsiteX11" fmla="*/ 538957 w 767557"/>
                  <a:gd name="connsiteY11" fmla="*/ 304800 h 576297"/>
                  <a:gd name="connsiteX12" fmla="*/ 564357 w 767557"/>
                  <a:gd name="connsiteY12" fmla="*/ 571500 h 576297"/>
                  <a:gd name="connsiteX13" fmla="*/ 615157 w 767557"/>
                  <a:gd name="connsiteY13" fmla="*/ 431800 h 576297"/>
                  <a:gd name="connsiteX14" fmla="*/ 653257 w 767557"/>
                  <a:gd name="connsiteY14" fmla="*/ 571500 h 576297"/>
                  <a:gd name="connsiteX15" fmla="*/ 702470 w 767557"/>
                  <a:gd name="connsiteY15" fmla="*/ 546100 h 576297"/>
                  <a:gd name="connsiteX16" fmla="*/ 767557 w 767557"/>
                  <a:gd name="connsiteY16" fmla="*/ 567531 h 576297"/>
                  <a:gd name="connsiteX0" fmla="*/ 0 w 758032"/>
                  <a:gd name="connsiteY0" fmla="*/ 549275 h 576392"/>
                  <a:gd name="connsiteX1" fmla="*/ 37308 w 758032"/>
                  <a:gd name="connsiteY1" fmla="*/ 422275 h 576392"/>
                  <a:gd name="connsiteX2" fmla="*/ 69057 w 758032"/>
                  <a:gd name="connsiteY2" fmla="*/ 571500 h 576392"/>
                  <a:gd name="connsiteX3" fmla="*/ 132557 w 758032"/>
                  <a:gd name="connsiteY3" fmla="*/ 254000 h 576392"/>
                  <a:gd name="connsiteX4" fmla="*/ 183357 w 758032"/>
                  <a:gd name="connsiteY4" fmla="*/ 571500 h 576392"/>
                  <a:gd name="connsiteX5" fmla="*/ 246857 w 758032"/>
                  <a:gd name="connsiteY5" fmla="*/ 139700 h 576392"/>
                  <a:gd name="connsiteX6" fmla="*/ 297657 w 758032"/>
                  <a:gd name="connsiteY6" fmla="*/ 571500 h 576392"/>
                  <a:gd name="connsiteX7" fmla="*/ 361157 w 758032"/>
                  <a:gd name="connsiteY7" fmla="*/ 0 h 576392"/>
                  <a:gd name="connsiteX8" fmla="*/ 386557 w 758032"/>
                  <a:gd name="connsiteY8" fmla="*/ 571500 h 576392"/>
                  <a:gd name="connsiteX9" fmla="*/ 450057 w 758032"/>
                  <a:gd name="connsiteY9" fmla="*/ 177800 h 576392"/>
                  <a:gd name="connsiteX10" fmla="*/ 475457 w 758032"/>
                  <a:gd name="connsiteY10" fmla="*/ 571500 h 576392"/>
                  <a:gd name="connsiteX11" fmla="*/ 538957 w 758032"/>
                  <a:gd name="connsiteY11" fmla="*/ 304800 h 576392"/>
                  <a:gd name="connsiteX12" fmla="*/ 564357 w 758032"/>
                  <a:gd name="connsiteY12" fmla="*/ 571500 h 576392"/>
                  <a:gd name="connsiteX13" fmla="*/ 615157 w 758032"/>
                  <a:gd name="connsiteY13" fmla="*/ 431800 h 576392"/>
                  <a:gd name="connsiteX14" fmla="*/ 653257 w 758032"/>
                  <a:gd name="connsiteY14" fmla="*/ 571500 h 576392"/>
                  <a:gd name="connsiteX15" fmla="*/ 702470 w 758032"/>
                  <a:gd name="connsiteY15" fmla="*/ 546100 h 576392"/>
                  <a:gd name="connsiteX16" fmla="*/ 758032 w 758032"/>
                  <a:gd name="connsiteY16"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183357 w 758032"/>
                  <a:gd name="connsiteY3" fmla="*/ 571500 h 576392"/>
                  <a:gd name="connsiteX4" fmla="*/ 246857 w 758032"/>
                  <a:gd name="connsiteY4" fmla="*/ 139700 h 576392"/>
                  <a:gd name="connsiteX5" fmla="*/ 297657 w 758032"/>
                  <a:gd name="connsiteY5" fmla="*/ 571500 h 576392"/>
                  <a:gd name="connsiteX6" fmla="*/ 361157 w 758032"/>
                  <a:gd name="connsiteY6" fmla="*/ 0 h 576392"/>
                  <a:gd name="connsiteX7" fmla="*/ 386557 w 758032"/>
                  <a:gd name="connsiteY7" fmla="*/ 571500 h 576392"/>
                  <a:gd name="connsiteX8" fmla="*/ 450057 w 758032"/>
                  <a:gd name="connsiteY8" fmla="*/ 177800 h 576392"/>
                  <a:gd name="connsiteX9" fmla="*/ 475457 w 758032"/>
                  <a:gd name="connsiteY9" fmla="*/ 571500 h 576392"/>
                  <a:gd name="connsiteX10" fmla="*/ 538957 w 758032"/>
                  <a:gd name="connsiteY10" fmla="*/ 304800 h 576392"/>
                  <a:gd name="connsiteX11" fmla="*/ 564357 w 758032"/>
                  <a:gd name="connsiteY11" fmla="*/ 571500 h 576392"/>
                  <a:gd name="connsiteX12" fmla="*/ 615157 w 758032"/>
                  <a:gd name="connsiteY12" fmla="*/ 431800 h 576392"/>
                  <a:gd name="connsiteX13" fmla="*/ 653257 w 758032"/>
                  <a:gd name="connsiteY13" fmla="*/ 571500 h 576392"/>
                  <a:gd name="connsiteX14" fmla="*/ 702470 w 758032"/>
                  <a:gd name="connsiteY14" fmla="*/ 546100 h 576392"/>
                  <a:gd name="connsiteX15" fmla="*/ 758032 w 758032"/>
                  <a:gd name="connsiteY15"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246857 w 758032"/>
                  <a:gd name="connsiteY3" fmla="*/ 139700 h 576392"/>
                  <a:gd name="connsiteX4" fmla="*/ 297657 w 758032"/>
                  <a:gd name="connsiteY4" fmla="*/ 571500 h 576392"/>
                  <a:gd name="connsiteX5" fmla="*/ 361157 w 758032"/>
                  <a:gd name="connsiteY5" fmla="*/ 0 h 576392"/>
                  <a:gd name="connsiteX6" fmla="*/ 386557 w 758032"/>
                  <a:gd name="connsiteY6" fmla="*/ 571500 h 576392"/>
                  <a:gd name="connsiteX7" fmla="*/ 450057 w 758032"/>
                  <a:gd name="connsiteY7" fmla="*/ 177800 h 576392"/>
                  <a:gd name="connsiteX8" fmla="*/ 475457 w 758032"/>
                  <a:gd name="connsiteY8" fmla="*/ 571500 h 576392"/>
                  <a:gd name="connsiteX9" fmla="*/ 538957 w 758032"/>
                  <a:gd name="connsiteY9" fmla="*/ 304800 h 576392"/>
                  <a:gd name="connsiteX10" fmla="*/ 564357 w 758032"/>
                  <a:gd name="connsiteY10" fmla="*/ 571500 h 576392"/>
                  <a:gd name="connsiteX11" fmla="*/ 615157 w 758032"/>
                  <a:gd name="connsiteY11" fmla="*/ 431800 h 576392"/>
                  <a:gd name="connsiteX12" fmla="*/ 653257 w 758032"/>
                  <a:gd name="connsiteY12" fmla="*/ 571500 h 576392"/>
                  <a:gd name="connsiteX13" fmla="*/ 702470 w 758032"/>
                  <a:gd name="connsiteY13" fmla="*/ 546100 h 576392"/>
                  <a:gd name="connsiteX14" fmla="*/ 758032 w 758032"/>
                  <a:gd name="connsiteY14" fmla="*/ 560387 h 576392"/>
                  <a:gd name="connsiteX0" fmla="*/ 0 w 758032"/>
                  <a:gd name="connsiteY0" fmla="*/ 566868 h 593985"/>
                  <a:gd name="connsiteX1" fmla="*/ 37308 w 758032"/>
                  <a:gd name="connsiteY1" fmla="*/ 439868 h 593985"/>
                  <a:gd name="connsiteX2" fmla="*/ 132557 w 758032"/>
                  <a:gd name="connsiteY2" fmla="*/ 271593 h 593985"/>
                  <a:gd name="connsiteX3" fmla="*/ 246857 w 758032"/>
                  <a:gd name="connsiteY3" fmla="*/ 157293 h 593985"/>
                  <a:gd name="connsiteX4" fmla="*/ 361157 w 758032"/>
                  <a:gd name="connsiteY4" fmla="*/ 17593 h 593985"/>
                  <a:gd name="connsiteX5" fmla="*/ 386557 w 758032"/>
                  <a:gd name="connsiteY5" fmla="*/ 589093 h 593985"/>
                  <a:gd name="connsiteX6" fmla="*/ 450057 w 758032"/>
                  <a:gd name="connsiteY6" fmla="*/ 195393 h 593985"/>
                  <a:gd name="connsiteX7" fmla="*/ 475457 w 758032"/>
                  <a:gd name="connsiteY7" fmla="*/ 589093 h 593985"/>
                  <a:gd name="connsiteX8" fmla="*/ 538957 w 758032"/>
                  <a:gd name="connsiteY8" fmla="*/ 322393 h 593985"/>
                  <a:gd name="connsiteX9" fmla="*/ 564357 w 758032"/>
                  <a:gd name="connsiteY9" fmla="*/ 589093 h 593985"/>
                  <a:gd name="connsiteX10" fmla="*/ 615157 w 758032"/>
                  <a:gd name="connsiteY10" fmla="*/ 449393 h 593985"/>
                  <a:gd name="connsiteX11" fmla="*/ 653257 w 758032"/>
                  <a:gd name="connsiteY11" fmla="*/ 589093 h 593985"/>
                  <a:gd name="connsiteX12" fmla="*/ 702470 w 758032"/>
                  <a:gd name="connsiteY12" fmla="*/ 563693 h 593985"/>
                  <a:gd name="connsiteX13" fmla="*/ 758032 w 758032"/>
                  <a:gd name="connsiteY13" fmla="*/ 577980 h 593985"/>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475457 w 758032"/>
                  <a:gd name="connsiteY6" fmla="*/ 571780 h 576672"/>
                  <a:gd name="connsiteX7" fmla="*/ 538957 w 758032"/>
                  <a:gd name="connsiteY7" fmla="*/ 305080 h 576672"/>
                  <a:gd name="connsiteX8" fmla="*/ 564357 w 758032"/>
                  <a:gd name="connsiteY8" fmla="*/ 571780 h 576672"/>
                  <a:gd name="connsiteX9" fmla="*/ 615157 w 758032"/>
                  <a:gd name="connsiteY9" fmla="*/ 432080 h 576672"/>
                  <a:gd name="connsiteX10" fmla="*/ 653257 w 758032"/>
                  <a:gd name="connsiteY10" fmla="*/ 571780 h 576672"/>
                  <a:gd name="connsiteX11" fmla="*/ 702470 w 758032"/>
                  <a:gd name="connsiteY11" fmla="*/ 546380 h 576672"/>
                  <a:gd name="connsiteX12" fmla="*/ 758032 w 758032"/>
                  <a:gd name="connsiteY12"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564357 w 758032"/>
                  <a:gd name="connsiteY7" fmla="*/ 571780 h 576672"/>
                  <a:gd name="connsiteX8" fmla="*/ 615157 w 758032"/>
                  <a:gd name="connsiteY8" fmla="*/ 432080 h 576672"/>
                  <a:gd name="connsiteX9" fmla="*/ 653257 w 758032"/>
                  <a:gd name="connsiteY9" fmla="*/ 571780 h 576672"/>
                  <a:gd name="connsiteX10" fmla="*/ 702470 w 758032"/>
                  <a:gd name="connsiteY10" fmla="*/ 546380 h 576672"/>
                  <a:gd name="connsiteX11" fmla="*/ 758032 w 758032"/>
                  <a:gd name="connsiteY11"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615157 w 758032"/>
                  <a:gd name="connsiteY7" fmla="*/ 432080 h 576672"/>
                  <a:gd name="connsiteX8" fmla="*/ 653257 w 758032"/>
                  <a:gd name="connsiteY8" fmla="*/ 571780 h 576672"/>
                  <a:gd name="connsiteX9" fmla="*/ 702470 w 758032"/>
                  <a:gd name="connsiteY9" fmla="*/ 546380 h 576672"/>
                  <a:gd name="connsiteX10" fmla="*/ 758032 w 758032"/>
                  <a:gd name="connsiteY10" fmla="*/ 560667 h 576672"/>
                  <a:gd name="connsiteX0" fmla="*/ 0 w 758032"/>
                  <a:gd name="connsiteY0" fmla="*/ 549555 h 579418"/>
                  <a:gd name="connsiteX1" fmla="*/ 37308 w 758032"/>
                  <a:gd name="connsiteY1" fmla="*/ 422555 h 579418"/>
                  <a:gd name="connsiteX2" fmla="*/ 132557 w 758032"/>
                  <a:gd name="connsiteY2" fmla="*/ 254280 h 579418"/>
                  <a:gd name="connsiteX3" fmla="*/ 246857 w 758032"/>
                  <a:gd name="connsiteY3" fmla="*/ 139980 h 579418"/>
                  <a:gd name="connsiteX4" fmla="*/ 361157 w 758032"/>
                  <a:gd name="connsiteY4" fmla="*/ 280 h 579418"/>
                  <a:gd name="connsiteX5" fmla="*/ 450057 w 758032"/>
                  <a:gd name="connsiteY5" fmla="*/ 178080 h 579418"/>
                  <a:gd name="connsiteX6" fmla="*/ 538957 w 758032"/>
                  <a:gd name="connsiteY6" fmla="*/ 305080 h 579418"/>
                  <a:gd name="connsiteX7" fmla="*/ 615157 w 758032"/>
                  <a:gd name="connsiteY7" fmla="*/ 432080 h 579418"/>
                  <a:gd name="connsiteX8" fmla="*/ 653257 w 758032"/>
                  <a:gd name="connsiteY8" fmla="*/ 571780 h 579418"/>
                  <a:gd name="connsiteX9" fmla="*/ 758032 w 758032"/>
                  <a:gd name="connsiteY9" fmla="*/ 560667 h 579418"/>
                  <a:gd name="connsiteX0" fmla="*/ 0 w 758032"/>
                  <a:gd name="connsiteY0" fmla="*/ 553195 h 583058"/>
                  <a:gd name="connsiteX1" fmla="*/ 37308 w 758032"/>
                  <a:gd name="connsiteY1" fmla="*/ 426195 h 583058"/>
                  <a:gd name="connsiteX2" fmla="*/ 132557 w 758032"/>
                  <a:gd name="connsiteY2" fmla="*/ 257920 h 583058"/>
                  <a:gd name="connsiteX3" fmla="*/ 246857 w 758032"/>
                  <a:gd name="connsiteY3" fmla="*/ 143620 h 583058"/>
                  <a:gd name="connsiteX4" fmla="*/ 361157 w 758032"/>
                  <a:gd name="connsiteY4" fmla="*/ 3920 h 583058"/>
                  <a:gd name="connsiteX5" fmla="*/ 450057 w 758032"/>
                  <a:gd name="connsiteY5" fmla="*/ 308720 h 583058"/>
                  <a:gd name="connsiteX6" fmla="*/ 538957 w 758032"/>
                  <a:gd name="connsiteY6" fmla="*/ 308720 h 583058"/>
                  <a:gd name="connsiteX7" fmla="*/ 615157 w 758032"/>
                  <a:gd name="connsiteY7" fmla="*/ 435720 h 583058"/>
                  <a:gd name="connsiteX8" fmla="*/ 653257 w 758032"/>
                  <a:gd name="connsiteY8" fmla="*/ 575420 h 583058"/>
                  <a:gd name="connsiteX9" fmla="*/ 758032 w 758032"/>
                  <a:gd name="connsiteY9" fmla="*/ 564307 h 583058"/>
                  <a:gd name="connsiteX0" fmla="*/ 0 w 758032"/>
                  <a:gd name="connsiteY0" fmla="*/ 554244 h 584107"/>
                  <a:gd name="connsiteX1" fmla="*/ 37308 w 758032"/>
                  <a:gd name="connsiteY1" fmla="*/ 427244 h 584107"/>
                  <a:gd name="connsiteX2" fmla="*/ 132557 w 758032"/>
                  <a:gd name="connsiteY2" fmla="*/ 258969 h 584107"/>
                  <a:gd name="connsiteX3" fmla="*/ 246857 w 758032"/>
                  <a:gd name="connsiteY3" fmla="*/ 144669 h 584107"/>
                  <a:gd name="connsiteX4" fmla="*/ 361157 w 758032"/>
                  <a:gd name="connsiteY4" fmla="*/ 4969 h 584107"/>
                  <a:gd name="connsiteX5" fmla="*/ 450057 w 758032"/>
                  <a:gd name="connsiteY5" fmla="*/ 335169 h 584107"/>
                  <a:gd name="connsiteX6" fmla="*/ 538957 w 758032"/>
                  <a:gd name="connsiteY6" fmla="*/ 309769 h 584107"/>
                  <a:gd name="connsiteX7" fmla="*/ 615157 w 758032"/>
                  <a:gd name="connsiteY7" fmla="*/ 436769 h 584107"/>
                  <a:gd name="connsiteX8" fmla="*/ 653257 w 758032"/>
                  <a:gd name="connsiteY8" fmla="*/ 576469 h 584107"/>
                  <a:gd name="connsiteX9" fmla="*/ 758032 w 758032"/>
                  <a:gd name="connsiteY9" fmla="*/ 565356 h 58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032" h="584107">
                    <a:moveTo>
                      <a:pt x="0" y="554244"/>
                    </a:moveTo>
                    <a:cubicBezTo>
                      <a:pt x="1058" y="569590"/>
                      <a:pt x="15215" y="476456"/>
                      <a:pt x="37308" y="427244"/>
                    </a:cubicBezTo>
                    <a:cubicBezTo>
                      <a:pt x="59401" y="378032"/>
                      <a:pt x="97632" y="306065"/>
                      <a:pt x="132557" y="258969"/>
                    </a:cubicBezTo>
                    <a:cubicBezTo>
                      <a:pt x="167482" y="211873"/>
                      <a:pt x="208757" y="187002"/>
                      <a:pt x="246857" y="144669"/>
                    </a:cubicBezTo>
                    <a:cubicBezTo>
                      <a:pt x="284957" y="102336"/>
                      <a:pt x="327290" y="-26781"/>
                      <a:pt x="361157" y="4969"/>
                    </a:cubicBezTo>
                    <a:cubicBezTo>
                      <a:pt x="395024" y="36719"/>
                      <a:pt x="420424" y="284369"/>
                      <a:pt x="450057" y="335169"/>
                    </a:cubicBezTo>
                    <a:cubicBezTo>
                      <a:pt x="479690" y="385969"/>
                      <a:pt x="511440" y="292836"/>
                      <a:pt x="538957" y="309769"/>
                    </a:cubicBezTo>
                    <a:cubicBezTo>
                      <a:pt x="566474" y="326702"/>
                      <a:pt x="596107" y="392319"/>
                      <a:pt x="615157" y="436769"/>
                    </a:cubicBezTo>
                    <a:cubicBezTo>
                      <a:pt x="634207" y="481219"/>
                      <a:pt x="629445" y="555038"/>
                      <a:pt x="653257" y="576469"/>
                    </a:cubicBezTo>
                    <a:cubicBezTo>
                      <a:pt x="677069" y="597900"/>
                      <a:pt x="736204" y="567671"/>
                      <a:pt x="758032" y="565356"/>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00250" y="3815720"/>
                <a:ext cx="445956" cy="261610"/>
              </a:xfrm>
              <a:prstGeom prst="rect">
                <a:avLst/>
              </a:prstGeom>
              <a:noFill/>
            </p:spPr>
            <p:txBody>
              <a:bodyPr wrap="none" rtlCol="0">
                <a:spAutoFit/>
              </a:bodyPr>
              <a:lstStyle/>
              <a:p>
                <a:r>
                  <a:rPr lang="en-US" sz="1100" dirty="0" smtClean="0"/>
                  <a:t>time</a:t>
                </a:r>
                <a:endParaRPr lang="en-US" sz="1100" dirty="0"/>
              </a:p>
            </p:txBody>
          </p:sp>
          <p:sp>
            <p:nvSpPr>
              <p:cNvPr id="12" name="TextBox 11"/>
              <p:cNvSpPr txBox="1"/>
              <p:nvPr/>
            </p:nvSpPr>
            <p:spPr>
              <a:xfrm>
                <a:off x="9558" y="2770514"/>
                <a:ext cx="780983" cy="261610"/>
              </a:xfrm>
              <a:prstGeom prst="rect">
                <a:avLst/>
              </a:prstGeom>
              <a:noFill/>
            </p:spPr>
            <p:txBody>
              <a:bodyPr wrap="none" rtlCol="0">
                <a:spAutoFit/>
              </a:bodyPr>
              <a:lstStyle/>
              <a:p>
                <a:r>
                  <a:rPr lang="en-US" sz="1100" dirty="0" smtClean="0"/>
                  <a:t>Amplitude</a:t>
                </a:r>
                <a:endParaRPr lang="en-US" sz="1100" dirty="0"/>
              </a:p>
            </p:txBody>
          </p:sp>
          <p:cxnSp>
            <p:nvCxnSpPr>
              <p:cNvPr id="13" name="Straight Arrow Connector 12"/>
              <p:cNvCxnSpPr/>
              <p:nvPr/>
            </p:nvCxnSpPr>
            <p:spPr>
              <a:xfrm flipH="1" flipV="1">
                <a:off x="1090857" y="3311530"/>
                <a:ext cx="8229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1269535" y="3059932"/>
                <a:ext cx="489236" cy="261610"/>
              </a:xfrm>
              <a:prstGeom prst="rect">
                <a:avLst/>
              </a:prstGeom>
              <a:noFill/>
            </p:spPr>
            <p:txBody>
              <a:bodyPr wrap="none" rtlCol="0">
                <a:spAutoFit/>
              </a:bodyPr>
              <a:lstStyle/>
              <a:p>
                <a:r>
                  <a:rPr lang="en-US" sz="1100" dirty="0" smtClean="0"/>
                  <a:t>27 ns</a:t>
                </a:r>
                <a:endParaRPr lang="en-US" sz="1100" dirty="0"/>
              </a:p>
            </p:txBody>
          </p:sp>
        </p:grpSp>
        <p:sp>
          <p:nvSpPr>
            <p:cNvPr id="30" name="Rectangle 29"/>
            <p:cNvSpPr/>
            <p:nvPr/>
          </p:nvSpPr>
          <p:spPr>
            <a:xfrm>
              <a:off x="973700" y="481105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051487" y="4756477"/>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126495" y="4692699"/>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8"/>
          <p:cNvGrpSpPr/>
          <p:nvPr/>
        </p:nvGrpSpPr>
        <p:grpSpPr>
          <a:xfrm>
            <a:off x="3251711" y="3229449"/>
            <a:ext cx="712776" cy="369332"/>
            <a:chOff x="2804882" y="3404968"/>
            <a:chExt cx="712776" cy="369332"/>
          </a:xfrm>
        </p:grpSpPr>
        <p:sp>
          <p:nvSpPr>
            <p:cNvPr id="34" name="Rectangle 33"/>
            <p:cNvSpPr/>
            <p:nvPr/>
          </p:nvSpPr>
          <p:spPr>
            <a:xfrm>
              <a:off x="3058476"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136263"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211271"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288663"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366450"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441458"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2804882" y="3404968"/>
              <a:ext cx="343364" cy="369332"/>
            </a:xfrm>
            <a:prstGeom prst="rect">
              <a:avLst/>
            </a:prstGeom>
            <a:noFill/>
          </p:spPr>
          <p:txBody>
            <a:bodyPr wrap="none" rtlCol="0">
              <a:spAutoFit/>
            </a:bodyPr>
            <a:lstStyle/>
            <a:p>
              <a:r>
                <a:rPr lang="en-US" dirty="0" smtClean="0">
                  <a:solidFill>
                    <a:schemeClr val="accent2"/>
                  </a:solidFill>
                </a:rPr>
                <a:t>…</a:t>
              </a:r>
              <a:endParaRPr lang="en-US" dirty="0">
                <a:solidFill>
                  <a:schemeClr val="accent2"/>
                </a:solidFill>
              </a:endParaRPr>
            </a:p>
          </p:txBody>
        </p:sp>
      </p:grpSp>
      <p:grpSp>
        <p:nvGrpSpPr>
          <p:cNvPr id="41" name="Group 119"/>
          <p:cNvGrpSpPr/>
          <p:nvPr/>
        </p:nvGrpSpPr>
        <p:grpSpPr>
          <a:xfrm>
            <a:off x="3251711" y="5258858"/>
            <a:ext cx="712776" cy="369332"/>
            <a:chOff x="2804882" y="3404968"/>
            <a:chExt cx="712776" cy="369332"/>
          </a:xfrm>
        </p:grpSpPr>
        <p:sp>
          <p:nvSpPr>
            <p:cNvPr id="42" name="Rectangle 41"/>
            <p:cNvSpPr/>
            <p:nvPr/>
          </p:nvSpPr>
          <p:spPr>
            <a:xfrm>
              <a:off x="3058476"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136263"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211271"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288663"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366450"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3441458"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2804882" y="3404968"/>
              <a:ext cx="343364" cy="369332"/>
            </a:xfrm>
            <a:prstGeom prst="rect">
              <a:avLst/>
            </a:prstGeom>
            <a:noFill/>
          </p:spPr>
          <p:txBody>
            <a:bodyPr wrap="none" rtlCol="0">
              <a:spAutoFit/>
            </a:bodyPr>
            <a:lstStyle/>
            <a:p>
              <a:r>
                <a:rPr lang="en-US" dirty="0" smtClean="0">
                  <a:solidFill>
                    <a:schemeClr val="accent2"/>
                  </a:solidFill>
                </a:rPr>
                <a:t>…</a:t>
              </a:r>
              <a:endParaRPr lang="en-US" dirty="0">
                <a:solidFill>
                  <a:schemeClr val="accent2"/>
                </a:solidFill>
              </a:endParaRPr>
            </a:p>
          </p:txBody>
        </p:sp>
      </p:grpSp>
      <p:sp>
        <p:nvSpPr>
          <p:cNvPr id="49" name="TextBox 48"/>
          <p:cNvSpPr txBox="1"/>
          <p:nvPr/>
        </p:nvSpPr>
        <p:spPr>
          <a:xfrm>
            <a:off x="595279" y="1881274"/>
            <a:ext cx="3566412" cy="369332"/>
          </a:xfrm>
          <a:prstGeom prst="rect">
            <a:avLst/>
          </a:prstGeom>
          <a:noFill/>
        </p:spPr>
        <p:txBody>
          <a:bodyPr wrap="square" rtlCol="0">
            <a:spAutoFit/>
          </a:bodyPr>
          <a:lstStyle/>
          <a:p>
            <a:pPr algn="ctr"/>
            <a:r>
              <a:rPr lang="en-US" b="1" i="1" dirty="0" smtClean="0">
                <a:solidFill>
                  <a:srgbClr val="7030A0"/>
                </a:solidFill>
              </a:rPr>
              <a:t>Dual-channel Digitizer</a:t>
            </a:r>
            <a:endParaRPr lang="en-US" b="1" i="1" dirty="0">
              <a:solidFill>
                <a:srgbClr val="7030A0"/>
              </a:solidFill>
            </a:endParaRPr>
          </a:p>
        </p:txBody>
      </p:sp>
      <p:sp>
        <p:nvSpPr>
          <p:cNvPr id="50" name="Rectangle 49"/>
          <p:cNvSpPr/>
          <p:nvPr/>
        </p:nvSpPr>
        <p:spPr>
          <a:xfrm>
            <a:off x="4726773" y="3174180"/>
            <a:ext cx="843601" cy="612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Frame FIFO</a:t>
            </a:r>
            <a:endParaRPr lang="en-US" dirty="0"/>
          </a:p>
        </p:txBody>
      </p:sp>
      <p:sp>
        <p:nvSpPr>
          <p:cNvPr id="51" name="Rectangle 50"/>
          <p:cNvSpPr/>
          <p:nvPr/>
        </p:nvSpPr>
        <p:spPr>
          <a:xfrm>
            <a:off x="4726772" y="5207222"/>
            <a:ext cx="843601" cy="612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Frame FIFO</a:t>
            </a:r>
            <a:endParaRPr lang="en-US" dirty="0"/>
          </a:p>
        </p:txBody>
      </p:sp>
      <p:cxnSp>
        <p:nvCxnSpPr>
          <p:cNvPr id="52" name="Straight Arrow Connector 51"/>
          <p:cNvCxnSpPr>
            <a:stCxn id="51" idx="0"/>
            <a:endCxn id="50" idx="2"/>
          </p:cNvCxnSpPr>
          <p:nvPr/>
        </p:nvCxnSpPr>
        <p:spPr>
          <a:xfrm flipV="1">
            <a:off x="5148573" y="3786882"/>
            <a:ext cx="1" cy="1420340"/>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568463" y="1882266"/>
            <a:ext cx="3608989" cy="4512717"/>
          </a:xfrm>
          <a:prstGeom prst="roundRect">
            <a:avLst>
              <a:gd name="adj" fmla="val 2212"/>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p:cNvCxnSpPr>
            <a:stCxn id="51" idx="3"/>
          </p:cNvCxnSpPr>
          <p:nvPr/>
        </p:nvCxnSpPr>
        <p:spPr>
          <a:xfrm>
            <a:off x="5570373" y="5513573"/>
            <a:ext cx="261261"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55" name="Group 43"/>
          <p:cNvGrpSpPr/>
          <p:nvPr/>
        </p:nvGrpSpPr>
        <p:grpSpPr>
          <a:xfrm>
            <a:off x="5282790" y="3234138"/>
            <a:ext cx="1712327" cy="1141922"/>
            <a:chOff x="5155269" y="3409657"/>
            <a:chExt cx="1712327" cy="1141922"/>
          </a:xfrm>
        </p:grpSpPr>
        <p:cxnSp>
          <p:nvCxnSpPr>
            <p:cNvPr id="56" name="Straight Arrow Connector 55"/>
            <p:cNvCxnSpPr/>
            <p:nvPr/>
          </p:nvCxnSpPr>
          <p:spPr>
            <a:xfrm>
              <a:off x="5442852" y="3656050"/>
              <a:ext cx="261261"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rot="5400000">
              <a:off x="5973332" y="3409657"/>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rot="5400000">
              <a:off x="5973332" y="348466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rot="5400000">
              <a:off x="5973332" y="3731473"/>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rot="5400000">
              <a:off x="5973332" y="3809260"/>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rot="5400000">
              <a:off x="5973332" y="3884268"/>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rot="5400000">
              <a:off x="5900721" y="3464895"/>
              <a:ext cx="343364" cy="369332"/>
            </a:xfrm>
            <a:prstGeom prst="rect">
              <a:avLst/>
            </a:prstGeom>
            <a:noFill/>
          </p:spPr>
          <p:txBody>
            <a:bodyPr wrap="none" rtlCol="0">
              <a:spAutoFit/>
            </a:bodyPr>
            <a:lstStyle/>
            <a:p>
              <a:r>
                <a:rPr lang="en-US" dirty="0" smtClean="0">
                  <a:solidFill>
                    <a:schemeClr val="accent2"/>
                  </a:solidFill>
                </a:rPr>
                <a:t>…</a:t>
              </a:r>
              <a:endParaRPr lang="en-US" dirty="0">
                <a:solidFill>
                  <a:schemeClr val="accent2"/>
                </a:solidFill>
              </a:endParaRPr>
            </a:p>
          </p:txBody>
        </p:sp>
        <p:sp>
          <p:nvSpPr>
            <p:cNvPr id="63" name="TextBox 62"/>
            <p:cNvSpPr txBox="1"/>
            <p:nvPr/>
          </p:nvSpPr>
          <p:spPr>
            <a:xfrm>
              <a:off x="5155269" y="3966804"/>
              <a:ext cx="1712327" cy="584775"/>
            </a:xfrm>
            <a:prstGeom prst="rect">
              <a:avLst/>
            </a:prstGeom>
            <a:noFill/>
          </p:spPr>
          <p:txBody>
            <a:bodyPr wrap="none" rtlCol="0">
              <a:spAutoFit/>
            </a:bodyPr>
            <a:lstStyle/>
            <a:p>
              <a:pPr algn="ctr"/>
              <a:r>
                <a:rPr lang="en-US" sz="1600" b="1" i="1" dirty="0" smtClean="0"/>
                <a:t>Frames</a:t>
              </a:r>
            </a:p>
            <a:p>
              <a:pPr algn="ctr"/>
              <a:r>
                <a:rPr lang="en-US" sz="1600" b="1" i="1" dirty="0" smtClean="0"/>
                <a:t>(each 49 samples)</a:t>
              </a:r>
            </a:p>
          </p:txBody>
        </p:sp>
        <p:sp>
          <p:nvSpPr>
            <p:cNvPr id="64" name="TextBox 63"/>
            <p:cNvSpPr txBox="1"/>
            <p:nvPr/>
          </p:nvSpPr>
          <p:spPr>
            <a:xfrm>
              <a:off x="5668068" y="3410111"/>
              <a:ext cx="343364" cy="369332"/>
            </a:xfrm>
            <a:prstGeom prst="rect">
              <a:avLst/>
            </a:prstGeom>
            <a:noFill/>
          </p:spPr>
          <p:txBody>
            <a:bodyPr wrap="none" rtlCol="0">
              <a:spAutoFit/>
            </a:bodyPr>
            <a:lstStyle/>
            <a:p>
              <a:r>
                <a:rPr lang="en-US" dirty="0" smtClean="0">
                  <a:solidFill>
                    <a:schemeClr val="accent2"/>
                  </a:solidFill>
                </a:rPr>
                <a:t>…</a:t>
              </a:r>
              <a:endParaRPr lang="en-US" dirty="0">
                <a:solidFill>
                  <a:schemeClr val="accent2"/>
                </a:solidFill>
              </a:endParaRPr>
            </a:p>
          </p:txBody>
        </p:sp>
      </p:grpSp>
      <p:grpSp>
        <p:nvGrpSpPr>
          <p:cNvPr id="65" name="Group 175"/>
          <p:cNvGrpSpPr/>
          <p:nvPr/>
        </p:nvGrpSpPr>
        <p:grpSpPr>
          <a:xfrm>
            <a:off x="5290047" y="5258878"/>
            <a:ext cx="1712327" cy="1141922"/>
            <a:chOff x="5155270" y="3409657"/>
            <a:chExt cx="1712327" cy="1141922"/>
          </a:xfrm>
        </p:grpSpPr>
        <p:sp>
          <p:nvSpPr>
            <p:cNvPr id="66" name="Rectangle 65"/>
            <p:cNvSpPr/>
            <p:nvPr/>
          </p:nvSpPr>
          <p:spPr>
            <a:xfrm rot="5400000">
              <a:off x="5973332" y="3409657"/>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rot="5400000">
              <a:off x="5973332" y="348466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rot="5400000">
              <a:off x="5973332" y="3731473"/>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5400000">
              <a:off x="5973332" y="3809260"/>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rot="5400000">
              <a:off x="5973332" y="3884268"/>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rot="5400000">
              <a:off x="5900721" y="3464895"/>
              <a:ext cx="343364" cy="369332"/>
            </a:xfrm>
            <a:prstGeom prst="rect">
              <a:avLst/>
            </a:prstGeom>
            <a:noFill/>
          </p:spPr>
          <p:txBody>
            <a:bodyPr wrap="none" rtlCol="0">
              <a:spAutoFit/>
            </a:bodyPr>
            <a:lstStyle/>
            <a:p>
              <a:r>
                <a:rPr lang="en-US" dirty="0" smtClean="0">
                  <a:solidFill>
                    <a:schemeClr val="accent2"/>
                  </a:solidFill>
                </a:rPr>
                <a:t>…</a:t>
              </a:r>
              <a:endParaRPr lang="en-US" dirty="0">
                <a:solidFill>
                  <a:schemeClr val="accent2"/>
                </a:solidFill>
              </a:endParaRPr>
            </a:p>
          </p:txBody>
        </p:sp>
        <p:sp>
          <p:nvSpPr>
            <p:cNvPr id="72" name="TextBox 71"/>
            <p:cNvSpPr txBox="1"/>
            <p:nvPr/>
          </p:nvSpPr>
          <p:spPr>
            <a:xfrm>
              <a:off x="5155270" y="3966804"/>
              <a:ext cx="1712327" cy="584775"/>
            </a:xfrm>
            <a:prstGeom prst="rect">
              <a:avLst/>
            </a:prstGeom>
            <a:noFill/>
          </p:spPr>
          <p:txBody>
            <a:bodyPr wrap="none" rtlCol="0">
              <a:spAutoFit/>
            </a:bodyPr>
            <a:lstStyle/>
            <a:p>
              <a:pPr algn="ctr"/>
              <a:r>
                <a:rPr lang="en-US" sz="1600" b="1" i="1" dirty="0" smtClean="0"/>
                <a:t>Frames</a:t>
              </a:r>
            </a:p>
            <a:p>
              <a:pPr algn="ctr"/>
              <a:r>
                <a:rPr lang="en-US" sz="1600" b="1" i="1" dirty="0" smtClean="0"/>
                <a:t>(each 49 samples)</a:t>
              </a:r>
            </a:p>
          </p:txBody>
        </p:sp>
        <p:sp>
          <p:nvSpPr>
            <p:cNvPr id="73" name="TextBox 72"/>
            <p:cNvSpPr txBox="1"/>
            <p:nvPr/>
          </p:nvSpPr>
          <p:spPr>
            <a:xfrm>
              <a:off x="5668068" y="3410111"/>
              <a:ext cx="343364" cy="369332"/>
            </a:xfrm>
            <a:prstGeom prst="rect">
              <a:avLst/>
            </a:prstGeom>
            <a:noFill/>
          </p:spPr>
          <p:txBody>
            <a:bodyPr wrap="none" rtlCol="0">
              <a:spAutoFit/>
            </a:bodyPr>
            <a:lstStyle/>
            <a:p>
              <a:r>
                <a:rPr lang="en-US" dirty="0" smtClean="0">
                  <a:solidFill>
                    <a:schemeClr val="accent2"/>
                  </a:solidFill>
                </a:rPr>
                <a:t>…</a:t>
              </a:r>
              <a:endParaRPr lang="en-US" dirty="0">
                <a:solidFill>
                  <a:schemeClr val="accent2"/>
                </a:solidFill>
              </a:endParaRPr>
            </a:p>
          </p:txBody>
        </p:sp>
      </p:grpSp>
      <p:sp>
        <p:nvSpPr>
          <p:cNvPr id="74" name="Rectangle 73"/>
          <p:cNvSpPr/>
          <p:nvPr/>
        </p:nvSpPr>
        <p:spPr>
          <a:xfrm>
            <a:off x="6934200" y="4192393"/>
            <a:ext cx="1342821" cy="612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Unwrapped</a:t>
            </a:r>
            <a:br>
              <a:rPr lang="en-US" dirty="0" smtClean="0"/>
            </a:br>
            <a:r>
              <a:rPr lang="en-US" dirty="0" smtClean="0"/>
              <a:t>Angle(I/Q)</a:t>
            </a:r>
            <a:endParaRPr lang="en-US" dirty="0"/>
          </a:p>
        </p:txBody>
      </p:sp>
      <p:cxnSp>
        <p:nvCxnSpPr>
          <p:cNvPr id="75" name="Elbow Connector 74"/>
          <p:cNvCxnSpPr>
            <a:stCxn id="62" idx="0"/>
            <a:endCxn id="74" idx="0"/>
          </p:cNvCxnSpPr>
          <p:nvPr/>
        </p:nvCxnSpPr>
        <p:spPr>
          <a:xfrm>
            <a:off x="6384590" y="3474042"/>
            <a:ext cx="1221021" cy="718351"/>
          </a:xfrm>
          <a:prstGeom prst="bentConnector2">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p:cNvCxnSpPr>
            <a:stCxn id="71" idx="0"/>
            <a:endCxn id="74" idx="2"/>
          </p:cNvCxnSpPr>
          <p:nvPr/>
        </p:nvCxnSpPr>
        <p:spPr>
          <a:xfrm flipV="1">
            <a:off x="6391846" y="4805095"/>
            <a:ext cx="1213765" cy="693687"/>
          </a:xfrm>
          <a:prstGeom prst="bentConnector2">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74" idx="3"/>
          </p:cNvCxnSpPr>
          <p:nvPr/>
        </p:nvCxnSpPr>
        <p:spPr>
          <a:xfrm flipV="1">
            <a:off x="8277020" y="4489794"/>
            <a:ext cx="365760"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78" name="Group 54"/>
          <p:cNvGrpSpPr/>
          <p:nvPr/>
        </p:nvGrpSpPr>
        <p:grpSpPr>
          <a:xfrm>
            <a:off x="4519145" y="1835548"/>
            <a:ext cx="3939055" cy="953452"/>
            <a:chOff x="4382695" y="2184258"/>
            <a:chExt cx="2398036" cy="580323"/>
          </a:xfrm>
        </p:grpSpPr>
        <p:sp>
          <p:nvSpPr>
            <p:cNvPr id="79" name="TextBox 78"/>
            <p:cNvSpPr txBox="1"/>
            <p:nvPr/>
          </p:nvSpPr>
          <p:spPr>
            <a:xfrm>
              <a:off x="4382695" y="2184258"/>
              <a:ext cx="2398036" cy="580323"/>
            </a:xfrm>
            <a:prstGeom prst="roundRect">
              <a:avLst/>
            </a:prstGeom>
            <a:noFill/>
          </p:spPr>
          <p:txBody>
            <a:bodyPr wrap="square" rtlCol="0">
              <a:spAutoFit/>
            </a:bodyPr>
            <a:lstStyle/>
            <a:p>
              <a:pPr algn="ctr"/>
              <a:r>
                <a:rPr lang="en-US" b="1" i="1" smtClean="0">
                  <a:solidFill>
                    <a:srgbClr val="7030A0"/>
                  </a:solidFill>
                </a:rPr>
                <a:t>12 </a:t>
              </a:r>
              <a:r>
                <a:rPr lang="en-US" b="1" i="1" dirty="0" smtClean="0">
                  <a:solidFill>
                    <a:srgbClr val="7030A0"/>
                  </a:solidFill>
                </a:rPr>
                <a:t>TB RAID 0 Hard-disk Array </a:t>
              </a:r>
            </a:p>
            <a:p>
              <a:pPr algn="ctr"/>
              <a:r>
                <a:rPr lang="en-US" sz="1600" b="1" i="1" dirty="0" smtClean="0">
                  <a:solidFill>
                    <a:schemeClr val="bg1">
                      <a:lumMod val="75000"/>
                    </a:schemeClr>
                  </a:solidFill>
                </a:rPr>
                <a:t>(2 x 8-bit Samples at 1.5 GS/s = 3 GB/s)</a:t>
              </a:r>
            </a:p>
            <a:p>
              <a:pPr algn="ctr"/>
              <a:endParaRPr lang="en-US" sz="1600" b="1" i="1" dirty="0">
                <a:solidFill>
                  <a:schemeClr val="bg1">
                    <a:lumMod val="75000"/>
                  </a:schemeClr>
                </a:solidFill>
              </a:endParaRPr>
            </a:p>
          </p:txBody>
        </p:sp>
        <p:sp>
          <p:nvSpPr>
            <p:cNvPr id="80" name="Rounded Rectangle 79"/>
            <p:cNvSpPr/>
            <p:nvPr/>
          </p:nvSpPr>
          <p:spPr>
            <a:xfrm>
              <a:off x="4445424" y="2212694"/>
              <a:ext cx="2272575" cy="390712"/>
            </a:xfrm>
            <a:prstGeom prst="roundRect">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1" name="Elbow Connector 80"/>
          <p:cNvCxnSpPr>
            <a:endCxn id="80" idx="1"/>
          </p:cNvCxnSpPr>
          <p:nvPr/>
        </p:nvCxnSpPr>
        <p:spPr>
          <a:xfrm rot="5400000" flipH="1" flipV="1">
            <a:off x="3816091" y="2665325"/>
            <a:ext cx="1268187" cy="344001"/>
          </a:xfrm>
          <a:prstGeom prst="bentConnector2">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82" name="Elbow Connector 81"/>
          <p:cNvCxnSpPr>
            <a:endCxn id="80" idx="1"/>
          </p:cNvCxnSpPr>
          <p:nvPr/>
        </p:nvCxnSpPr>
        <p:spPr>
          <a:xfrm rot="5400000" flipH="1" flipV="1">
            <a:off x="2852320" y="3738761"/>
            <a:ext cx="3305395" cy="234336"/>
          </a:xfrm>
          <a:prstGeom prst="bentConnector2">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3314342" y="4292010"/>
            <a:ext cx="791499" cy="338554"/>
          </a:xfrm>
          <a:prstGeom prst="rect">
            <a:avLst/>
          </a:prstGeom>
          <a:noFill/>
        </p:spPr>
        <p:txBody>
          <a:bodyPr wrap="none" rtlCol="0">
            <a:spAutoFit/>
          </a:bodyPr>
          <a:lstStyle/>
          <a:p>
            <a:pPr algn="ctr"/>
            <a:r>
              <a:rPr lang="en-US" sz="1600" b="1" i="1" dirty="0" smtClean="0"/>
              <a:t>Trigger</a:t>
            </a:r>
            <a:endParaRPr lang="en-US" sz="1600" b="1" i="1" dirty="0"/>
          </a:p>
        </p:txBody>
      </p:sp>
      <p:sp>
        <p:nvSpPr>
          <p:cNvPr id="84" name="TextBox 83"/>
          <p:cNvSpPr txBox="1"/>
          <p:nvPr/>
        </p:nvSpPr>
        <p:spPr>
          <a:xfrm>
            <a:off x="6719684" y="3485946"/>
            <a:ext cx="878767" cy="338554"/>
          </a:xfrm>
          <a:prstGeom prst="rect">
            <a:avLst/>
          </a:prstGeom>
          <a:noFill/>
        </p:spPr>
        <p:txBody>
          <a:bodyPr wrap="none" rtlCol="0">
            <a:spAutoFit/>
          </a:bodyPr>
          <a:lstStyle/>
          <a:p>
            <a:pPr algn="ctr"/>
            <a:r>
              <a:rPr lang="en-US" sz="1600" b="1" i="1" dirty="0" smtClean="0"/>
              <a:t>I frames</a:t>
            </a:r>
            <a:endParaRPr lang="en-US" sz="1600" b="1" i="1" dirty="0"/>
          </a:p>
        </p:txBody>
      </p:sp>
      <p:sp>
        <p:nvSpPr>
          <p:cNvPr id="85" name="TextBox 84"/>
          <p:cNvSpPr txBox="1"/>
          <p:nvPr/>
        </p:nvSpPr>
        <p:spPr>
          <a:xfrm>
            <a:off x="6629085" y="5122809"/>
            <a:ext cx="963725" cy="338554"/>
          </a:xfrm>
          <a:prstGeom prst="rect">
            <a:avLst/>
          </a:prstGeom>
          <a:noFill/>
        </p:spPr>
        <p:txBody>
          <a:bodyPr wrap="none" rtlCol="0">
            <a:spAutoFit/>
          </a:bodyPr>
          <a:lstStyle/>
          <a:p>
            <a:pPr algn="ctr"/>
            <a:r>
              <a:rPr lang="en-US" sz="1600" b="1" i="1" dirty="0" smtClean="0"/>
              <a:t>Q frames</a:t>
            </a:r>
            <a:endParaRPr lang="en-US" sz="1600" b="1" i="1" dirty="0"/>
          </a:p>
        </p:txBody>
      </p:sp>
      <p:sp>
        <p:nvSpPr>
          <p:cNvPr id="86" name="TextBox 85"/>
          <p:cNvSpPr txBox="1"/>
          <p:nvPr/>
        </p:nvSpPr>
        <p:spPr>
          <a:xfrm>
            <a:off x="3279041" y="3478691"/>
            <a:ext cx="894797" cy="338554"/>
          </a:xfrm>
          <a:prstGeom prst="rect">
            <a:avLst/>
          </a:prstGeom>
          <a:noFill/>
        </p:spPr>
        <p:txBody>
          <a:bodyPr wrap="none" rtlCol="0">
            <a:spAutoFit/>
          </a:bodyPr>
          <a:lstStyle/>
          <a:p>
            <a:pPr algn="ctr"/>
            <a:r>
              <a:rPr lang="en-US" sz="1600" b="1" i="1" dirty="0" smtClean="0"/>
              <a:t>Samples</a:t>
            </a:r>
            <a:endParaRPr lang="en-US" sz="1600" b="1" i="1" dirty="0"/>
          </a:p>
        </p:txBody>
      </p:sp>
      <p:sp>
        <p:nvSpPr>
          <p:cNvPr id="87" name="TextBox 86"/>
          <p:cNvSpPr txBox="1"/>
          <p:nvPr/>
        </p:nvSpPr>
        <p:spPr>
          <a:xfrm>
            <a:off x="3271784" y="5517951"/>
            <a:ext cx="894797" cy="338554"/>
          </a:xfrm>
          <a:prstGeom prst="rect">
            <a:avLst/>
          </a:prstGeom>
          <a:noFill/>
        </p:spPr>
        <p:txBody>
          <a:bodyPr wrap="none" rtlCol="0">
            <a:spAutoFit/>
          </a:bodyPr>
          <a:lstStyle/>
          <a:p>
            <a:pPr algn="ctr"/>
            <a:r>
              <a:rPr lang="en-US" sz="1600" b="1" i="1" dirty="0" smtClean="0"/>
              <a:t>Samples</a:t>
            </a:r>
            <a:endParaRPr lang="en-US" sz="1600" b="1" i="1" dirty="0"/>
          </a:p>
        </p:txBody>
      </p:sp>
      <p:sp>
        <p:nvSpPr>
          <p:cNvPr id="88" name="Rounded Rectangle 87"/>
          <p:cNvSpPr/>
          <p:nvPr/>
        </p:nvSpPr>
        <p:spPr>
          <a:xfrm>
            <a:off x="4194204" y="2788999"/>
            <a:ext cx="4154394" cy="3605985"/>
          </a:xfrm>
          <a:prstGeom prst="roundRect">
            <a:avLst>
              <a:gd name="adj" fmla="val 2212"/>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4116956" y="2878564"/>
            <a:ext cx="117715" cy="3409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p:cNvCxnSpPr>
            <a:endCxn id="51" idx="1"/>
          </p:cNvCxnSpPr>
          <p:nvPr/>
        </p:nvCxnSpPr>
        <p:spPr>
          <a:xfrm flipV="1">
            <a:off x="4027182" y="5513573"/>
            <a:ext cx="699590"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endCxn id="50" idx="1"/>
          </p:cNvCxnSpPr>
          <p:nvPr/>
        </p:nvCxnSpPr>
        <p:spPr>
          <a:xfrm flipV="1">
            <a:off x="4027182" y="3480531"/>
            <a:ext cx="699591"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4116956" y="4476676"/>
            <a:ext cx="1031617"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381000" y="3476262"/>
            <a:ext cx="305264"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385549" y="5503327"/>
            <a:ext cx="301752"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287753" y="4495800"/>
            <a:ext cx="703847" cy="584775"/>
          </a:xfrm>
          <a:prstGeom prst="rect">
            <a:avLst/>
          </a:prstGeom>
          <a:noFill/>
        </p:spPr>
        <p:txBody>
          <a:bodyPr wrap="none" rtlCol="0">
            <a:spAutoFit/>
          </a:bodyPr>
          <a:lstStyle/>
          <a:p>
            <a:pPr algn="ctr"/>
            <a:r>
              <a:rPr lang="en-US" sz="1600" b="1" i="1" dirty="0" smtClean="0"/>
              <a:t>Cell</a:t>
            </a:r>
          </a:p>
          <a:p>
            <a:pPr algn="ctr"/>
            <a:r>
              <a:rPr lang="en-US" sz="1600" b="1" i="1" dirty="0" smtClean="0"/>
              <a:t>Sorter</a:t>
            </a:r>
            <a:endParaRPr lang="en-US" sz="1600" b="1" i="1" dirty="0"/>
          </a:p>
        </p:txBody>
      </p:sp>
      <p:sp>
        <p:nvSpPr>
          <p:cNvPr id="97" name="TextBox 96"/>
          <p:cNvSpPr txBox="1"/>
          <p:nvPr/>
        </p:nvSpPr>
        <p:spPr>
          <a:xfrm>
            <a:off x="4465903" y="2790724"/>
            <a:ext cx="3566412" cy="369332"/>
          </a:xfrm>
          <a:prstGeom prst="rect">
            <a:avLst/>
          </a:prstGeom>
          <a:noFill/>
        </p:spPr>
        <p:txBody>
          <a:bodyPr wrap="square" rtlCol="0">
            <a:spAutoFit/>
          </a:bodyPr>
          <a:lstStyle/>
          <a:p>
            <a:pPr algn="ctr"/>
            <a:r>
              <a:rPr lang="en-US" b="1" i="1" dirty="0" smtClean="0">
                <a:solidFill>
                  <a:srgbClr val="7030A0"/>
                </a:solidFill>
              </a:rPr>
              <a:t>FPGA</a:t>
            </a:r>
            <a:endParaRPr lang="en-US" b="1" i="1" dirty="0">
              <a:solidFill>
                <a:srgbClr val="7030A0"/>
              </a:solidFill>
            </a:endParaRPr>
          </a:p>
        </p:txBody>
      </p:sp>
      <p:sp>
        <p:nvSpPr>
          <p:cNvPr id="98" name="TextBox 97"/>
          <p:cNvSpPr txBox="1"/>
          <p:nvPr/>
        </p:nvSpPr>
        <p:spPr>
          <a:xfrm>
            <a:off x="7108071" y="921603"/>
            <a:ext cx="1724866" cy="830997"/>
          </a:xfrm>
          <a:prstGeom prst="rect">
            <a:avLst/>
          </a:prstGeom>
          <a:solidFill>
            <a:srgbClr val="FFFF00"/>
          </a:solidFill>
        </p:spPr>
        <p:txBody>
          <a:bodyPr wrap="square" rtlCol="0">
            <a:spAutoFit/>
          </a:bodyPr>
          <a:lstStyle/>
          <a:p>
            <a:pPr algn="ctr"/>
            <a:r>
              <a:rPr lang="en-US" sz="1600" b="1" i="1" dirty="0" smtClean="0">
                <a:solidFill>
                  <a:schemeClr val="accent6">
                    <a:lumMod val="75000"/>
                  </a:schemeClr>
                </a:solidFill>
              </a:rPr>
              <a:t>Enough for saving images of all cells in 10 mL sample</a:t>
            </a:r>
            <a:endParaRPr lang="en-US" sz="1600" b="1" i="1" dirty="0">
              <a:solidFill>
                <a:schemeClr val="accent6">
                  <a:lumMod val="75000"/>
                </a:schemeClr>
              </a:solidFill>
            </a:endParaRPr>
          </a:p>
        </p:txBody>
      </p:sp>
      <p:cxnSp>
        <p:nvCxnSpPr>
          <p:cNvPr id="99" name="Straight Arrow Connector 98"/>
          <p:cNvCxnSpPr/>
          <p:nvPr/>
        </p:nvCxnSpPr>
        <p:spPr>
          <a:xfrm flipH="1">
            <a:off x="6781800" y="1531931"/>
            <a:ext cx="339448" cy="344520"/>
          </a:xfrm>
          <a:prstGeom prst="straightConnector1">
            <a:avLst/>
          </a:prstGeom>
          <a:ln w="38100">
            <a:solidFill>
              <a:srgbClr val="FF33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35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40 TB of I/Q data can be easily processed </a:t>
            </a:r>
            <a:br>
              <a:rPr lang="en-US" dirty="0" smtClean="0"/>
            </a:br>
            <a:r>
              <a:rPr lang="en-US" dirty="0" smtClean="0"/>
              <a:t>to form intensity and phase images</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44</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5817" t="47524" r="25646" b="46828"/>
          <a:stretch/>
        </p:blipFill>
        <p:spPr>
          <a:xfrm>
            <a:off x="364685" y="3470433"/>
            <a:ext cx="8414630" cy="553801"/>
          </a:xfrm>
          <a:prstGeom prst="rect">
            <a:avLst/>
          </a:prstGeom>
        </p:spPr>
      </p:pic>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25903" t="47640" r="25807" b="46741"/>
          <a:stretch/>
        </p:blipFill>
        <p:spPr>
          <a:xfrm>
            <a:off x="364685" y="2360164"/>
            <a:ext cx="8414630" cy="553801"/>
          </a:xfrm>
        </p:spPr>
      </p:pic>
      <p:sp>
        <p:nvSpPr>
          <p:cNvPr id="8" name="TextBox 7"/>
          <p:cNvSpPr txBox="1"/>
          <p:nvPr/>
        </p:nvSpPr>
        <p:spPr>
          <a:xfrm>
            <a:off x="2809883" y="2040360"/>
            <a:ext cx="3524235" cy="323165"/>
          </a:xfrm>
          <a:prstGeom prst="rect">
            <a:avLst/>
          </a:prstGeom>
          <a:noFill/>
        </p:spPr>
        <p:txBody>
          <a:bodyPr wrap="none" rtlCol="0">
            <a:spAutoFit/>
          </a:bodyPr>
          <a:lstStyle/>
          <a:p>
            <a:r>
              <a:rPr lang="en-US" sz="1500" b="1" dirty="0" smtClean="0">
                <a:solidFill>
                  <a:srgbClr val="E75A21"/>
                </a:solidFill>
              </a:rPr>
              <a:t>Intensity image of OT-II hybridoma T cells</a:t>
            </a:r>
            <a:endParaRPr lang="en-US" sz="1500" b="1" dirty="0">
              <a:solidFill>
                <a:srgbClr val="E75A21"/>
              </a:solidFill>
            </a:endParaRPr>
          </a:p>
        </p:txBody>
      </p:sp>
      <p:sp>
        <p:nvSpPr>
          <p:cNvPr id="9" name="TextBox 8"/>
          <p:cNvSpPr txBox="1"/>
          <p:nvPr/>
        </p:nvSpPr>
        <p:spPr>
          <a:xfrm>
            <a:off x="2944055" y="3141240"/>
            <a:ext cx="3255891" cy="323165"/>
          </a:xfrm>
          <a:prstGeom prst="rect">
            <a:avLst/>
          </a:prstGeom>
          <a:noFill/>
        </p:spPr>
        <p:txBody>
          <a:bodyPr wrap="none" rtlCol="0">
            <a:spAutoFit/>
          </a:bodyPr>
          <a:lstStyle/>
          <a:p>
            <a:r>
              <a:rPr lang="en-US" sz="1500" b="1" dirty="0" smtClean="0">
                <a:solidFill>
                  <a:srgbClr val="0000BE"/>
                </a:solidFill>
              </a:rPr>
              <a:t>Phase image of OT-II hybridoma T cells</a:t>
            </a:r>
            <a:endParaRPr lang="en-US" sz="1500" b="1" dirty="0">
              <a:solidFill>
                <a:srgbClr val="0000BE"/>
              </a:solidFill>
            </a:endParaRP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25821" t="46780" r="25696" b="47579"/>
          <a:stretch/>
        </p:blipFill>
        <p:spPr>
          <a:xfrm>
            <a:off x="364685" y="4580702"/>
            <a:ext cx="8414630" cy="553693"/>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25880" t="46685" r="25639" b="47673"/>
          <a:stretch/>
        </p:blipFill>
        <p:spPr>
          <a:xfrm>
            <a:off x="364685" y="5690862"/>
            <a:ext cx="8414630" cy="553801"/>
          </a:xfrm>
          <a:prstGeom prst="rect">
            <a:avLst/>
          </a:prstGeom>
        </p:spPr>
      </p:pic>
      <p:sp>
        <p:nvSpPr>
          <p:cNvPr id="13" name="TextBox 12"/>
          <p:cNvSpPr txBox="1"/>
          <p:nvPr/>
        </p:nvSpPr>
        <p:spPr>
          <a:xfrm>
            <a:off x="2809883" y="4254515"/>
            <a:ext cx="3524235" cy="323165"/>
          </a:xfrm>
          <a:prstGeom prst="rect">
            <a:avLst/>
          </a:prstGeom>
          <a:noFill/>
        </p:spPr>
        <p:txBody>
          <a:bodyPr wrap="none" rtlCol="0">
            <a:spAutoFit/>
          </a:bodyPr>
          <a:lstStyle/>
          <a:p>
            <a:r>
              <a:rPr lang="en-US" sz="1500" b="1" dirty="0" smtClean="0">
                <a:solidFill>
                  <a:srgbClr val="E75A21"/>
                </a:solidFill>
              </a:rPr>
              <a:t>Intensity image of OT-II hybridoma T cells</a:t>
            </a:r>
            <a:endParaRPr lang="en-US" sz="1500" b="1" dirty="0">
              <a:solidFill>
                <a:srgbClr val="E75A21"/>
              </a:solidFill>
            </a:endParaRPr>
          </a:p>
        </p:txBody>
      </p:sp>
      <p:sp>
        <p:nvSpPr>
          <p:cNvPr id="14" name="TextBox 13"/>
          <p:cNvSpPr txBox="1"/>
          <p:nvPr/>
        </p:nvSpPr>
        <p:spPr>
          <a:xfrm>
            <a:off x="2944055" y="5362867"/>
            <a:ext cx="3255891" cy="323165"/>
          </a:xfrm>
          <a:prstGeom prst="rect">
            <a:avLst/>
          </a:prstGeom>
          <a:noFill/>
        </p:spPr>
        <p:txBody>
          <a:bodyPr wrap="none" rtlCol="0">
            <a:spAutoFit/>
          </a:bodyPr>
          <a:lstStyle/>
          <a:p>
            <a:r>
              <a:rPr lang="en-US" sz="1500" b="1" dirty="0" smtClean="0">
                <a:solidFill>
                  <a:srgbClr val="0000BE"/>
                </a:solidFill>
              </a:rPr>
              <a:t>Phase image of OT-II hybridoma T cells</a:t>
            </a:r>
            <a:endParaRPr lang="en-US" sz="1500" b="1" dirty="0">
              <a:solidFill>
                <a:srgbClr val="0000BE"/>
              </a:solidFill>
            </a:endParaRPr>
          </a:p>
        </p:txBody>
      </p:sp>
      <p:grpSp>
        <p:nvGrpSpPr>
          <p:cNvPr id="15" name="Group 14"/>
          <p:cNvGrpSpPr/>
          <p:nvPr/>
        </p:nvGrpSpPr>
        <p:grpSpPr>
          <a:xfrm>
            <a:off x="2057400" y="2417572"/>
            <a:ext cx="762000" cy="430887"/>
            <a:chOff x="245804" y="2443931"/>
            <a:chExt cx="838200" cy="430887"/>
          </a:xfrm>
        </p:grpSpPr>
        <p:cxnSp>
          <p:nvCxnSpPr>
            <p:cNvPr id="16" name="Straight Arrow Connector 15"/>
            <p:cNvCxnSpPr/>
            <p:nvPr/>
          </p:nvCxnSpPr>
          <p:spPr>
            <a:xfrm>
              <a:off x="368699" y="2867458"/>
              <a:ext cx="640080" cy="0"/>
            </a:xfrm>
            <a:prstGeom prst="straightConnector1">
              <a:avLst/>
            </a:prstGeom>
            <a:ln>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45804" y="2443931"/>
              <a:ext cx="838200" cy="430887"/>
            </a:xfrm>
            <a:prstGeom prst="rect">
              <a:avLst/>
            </a:prstGeom>
            <a:noFill/>
          </p:spPr>
          <p:txBody>
            <a:bodyPr wrap="square" rtlCol="0">
              <a:spAutoFit/>
            </a:bodyPr>
            <a:lstStyle/>
            <a:p>
              <a:pPr algn="ctr"/>
              <a:r>
                <a:rPr lang="en-US" sz="1100" b="1" dirty="0" smtClean="0">
                  <a:solidFill>
                    <a:srgbClr val="FF6600"/>
                  </a:solidFill>
                </a:rPr>
                <a:t>Flow Direction</a:t>
              </a:r>
              <a:endParaRPr lang="en-US" sz="1100" b="1" dirty="0">
                <a:solidFill>
                  <a:srgbClr val="FF6600"/>
                </a:solidFill>
              </a:endParaRPr>
            </a:p>
          </p:txBody>
        </p:sp>
      </p:grpSp>
      <p:grpSp>
        <p:nvGrpSpPr>
          <p:cNvPr id="18" name="Group 17"/>
          <p:cNvGrpSpPr/>
          <p:nvPr/>
        </p:nvGrpSpPr>
        <p:grpSpPr>
          <a:xfrm>
            <a:off x="8121041" y="2590800"/>
            <a:ext cx="641959" cy="263248"/>
            <a:chOff x="7372172" y="2594569"/>
            <a:chExt cx="641959" cy="263248"/>
          </a:xfrm>
        </p:grpSpPr>
        <p:cxnSp>
          <p:nvCxnSpPr>
            <p:cNvPr id="19" name="Straight Connector 18"/>
            <p:cNvCxnSpPr/>
            <p:nvPr/>
          </p:nvCxnSpPr>
          <p:spPr>
            <a:xfrm rot="16200000" flipV="1">
              <a:off x="7693151" y="2556065"/>
              <a:ext cx="0" cy="603504"/>
            </a:xfrm>
            <a:prstGeom prst="line">
              <a:avLst/>
            </a:prstGeom>
            <a:ln w="28575">
              <a:solidFill>
                <a:srgbClr val="FF6600"/>
              </a:solidFill>
              <a:tailEnd type="non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372172" y="2594569"/>
              <a:ext cx="641959" cy="261610"/>
            </a:xfrm>
            <a:prstGeom prst="rect">
              <a:avLst/>
            </a:prstGeom>
            <a:noFill/>
          </p:spPr>
          <p:txBody>
            <a:bodyPr wrap="square" rtlCol="0">
              <a:spAutoFit/>
            </a:bodyPr>
            <a:lstStyle/>
            <a:p>
              <a:pPr algn="ctr"/>
              <a:r>
                <a:rPr lang="en-US" sz="1100" b="1" dirty="0" smtClean="0">
                  <a:solidFill>
                    <a:srgbClr val="FF6600"/>
                  </a:solidFill>
                </a:rPr>
                <a:t>100 </a:t>
              </a:r>
              <a:r>
                <a:rPr lang="el-GR" sz="1100" b="1" dirty="0" smtClean="0">
                  <a:solidFill>
                    <a:srgbClr val="FF6600"/>
                  </a:solidFill>
                  <a:latin typeface="Calibri" panose="020F0502020204030204" pitchFamily="34" charset="0"/>
                </a:rPr>
                <a:t>μ</a:t>
              </a:r>
              <a:r>
                <a:rPr lang="en-US" sz="1100" b="1" dirty="0" smtClean="0">
                  <a:solidFill>
                    <a:srgbClr val="FF6600"/>
                  </a:solidFill>
                  <a:latin typeface="Calibri" panose="020F0502020204030204" pitchFamily="34" charset="0"/>
                </a:rPr>
                <a:t>m</a:t>
              </a:r>
              <a:endParaRPr lang="en-US" sz="1100" b="1" dirty="0">
                <a:solidFill>
                  <a:srgbClr val="FF6600"/>
                </a:solidFill>
              </a:endParaRPr>
            </a:p>
          </p:txBody>
        </p:sp>
      </p:grpSp>
      <p:grpSp>
        <p:nvGrpSpPr>
          <p:cNvPr id="21" name="Group 20"/>
          <p:cNvGrpSpPr/>
          <p:nvPr/>
        </p:nvGrpSpPr>
        <p:grpSpPr>
          <a:xfrm>
            <a:off x="8121041" y="3697614"/>
            <a:ext cx="641959" cy="263248"/>
            <a:chOff x="7372172" y="2594569"/>
            <a:chExt cx="641959" cy="263248"/>
          </a:xfrm>
        </p:grpSpPr>
        <p:cxnSp>
          <p:nvCxnSpPr>
            <p:cNvPr id="22" name="Straight Connector 21"/>
            <p:cNvCxnSpPr/>
            <p:nvPr/>
          </p:nvCxnSpPr>
          <p:spPr>
            <a:xfrm rot="16200000" flipV="1">
              <a:off x="7693151" y="2556065"/>
              <a:ext cx="0" cy="603504"/>
            </a:xfrm>
            <a:prstGeom prst="line">
              <a:avLst/>
            </a:prstGeom>
            <a:ln w="28575">
              <a:solidFill>
                <a:srgbClr val="FF6600"/>
              </a:solidFill>
              <a:tailEnd type="none"/>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7372172" y="2594569"/>
              <a:ext cx="641959" cy="261610"/>
            </a:xfrm>
            <a:prstGeom prst="rect">
              <a:avLst/>
            </a:prstGeom>
            <a:noFill/>
          </p:spPr>
          <p:txBody>
            <a:bodyPr wrap="square" rtlCol="0">
              <a:spAutoFit/>
            </a:bodyPr>
            <a:lstStyle/>
            <a:p>
              <a:pPr algn="ctr"/>
              <a:r>
                <a:rPr lang="en-US" sz="1100" b="1" dirty="0" smtClean="0">
                  <a:solidFill>
                    <a:srgbClr val="FF6600"/>
                  </a:solidFill>
                </a:rPr>
                <a:t>100 </a:t>
              </a:r>
              <a:r>
                <a:rPr lang="el-GR" sz="1100" b="1" dirty="0" smtClean="0">
                  <a:solidFill>
                    <a:srgbClr val="FF6600"/>
                  </a:solidFill>
                  <a:latin typeface="Calibri" panose="020F0502020204030204" pitchFamily="34" charset="0"/>
                </a:rPr>
                <a:t>μ</a:t>
              </a:r>
              <a:r>
                <a:rPr lang="en-US" sz="1100" b="1" dirty="0" smtClean="0">
                  <a:solidFill>
                    <a:srgbClr val="FF6600"/>
                  </a:solidFill>
                  <a:latin typeface="Calibri" panose="020F0502020204030204" pitchFamily="34" charset="0"/>
                </a:rPr>
                <a:t>m</a:t>
              </a:r>
              <a:endParaRPr lang="en-US" sz="1100" b="1" dirty="0">
                <a:solidFill>
                  <a:srgbClr val="FF6600"/>
                </a:solidFill>
              </a:endParaRPr>
            </a:p>
          </p:txBody>
        </p:sp>
      </p:grpSp>
      <p:grpSp>
        <p:nvGrpSpPr>
          <p:cNvPr id="24" name="Group 23"/>
          <p:cNvGrpSpPr/>
          <p:nvPr/>
        </p:nvGrpSpPr>
        <p:grpSpPr>
          <a:xfrm>
            <a:off x="8121041" y="4804428"/>
            <a:ext cx="641959" cy="263248"/>
            <a:chOff x="7372172" y="2594569"/>
            <a:chExt cx="641959" cy="263248"/>
          </a:xfrm>
        </p:grpSpPr>
        <p:cxnSp>
          <p:nvCxnSpPr>
            <p:cNvPr id="25" name="Straight Connector 24"/>
            <p:cNvCxnSpPr/>
            <p:nvPr/>
          </p:nvCxnSpPr>
          <p:spPr>
            <a:xfrm rot="16200000" flipV="1">
              <a:off x="7693151" y="2556065"/>
              <a:ext cx="0" cy="603504"/>
            </a:xfrm>
            <a:prstGeom prst="line">
              <a:avLst/>
            </a:prstGeom>
            <a:ln w="28575">
              <a:solidFill>
                <a:srgbClr val="FF6600"/>
              </a:solidFill>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7372172" y="2594569"/>
              <a:ext cx="641959" cy="261610"/>
            </a:xfrm>
            <a:prstGeom prst="rect">
              <a:avLst/>
            </a:prstGeom>
            <a:noFill/>
          </p:spPr>
          <p:txBody>
            <a:bodyPr wrap="square" rtlCol="0">
              <a:spAutoFit/>
            </a:bodyPr>
            <a:lstStyle/>
            <a:p>
              <a:pPr algn="ctr"/>
              <a:r>
                <a:rPr lang="en-US" sz="1100" b="1" dirty="0" smtClean="0">
                  <a:solidFill>
                    <a:srgbClr val="FF6600"/>
                  </a:solidFill>
                </a:rPr>
                <a:t>100 </a:t>
              </a:r>
              <a:r>
                <a:rPr lang="el-GR" sz="1100" b="1" dirty="0" smtClean="0">
                  <a:solidFill>
                    <a:srgbClr val="FF6600"/>
                  </a:solidFill>
                  <a:latin typeface="Calibri" panose="020F0502020204030204" pitchFamily="34" charset="0"/>
                </a:rPr>
                <a:t>μ</a:t>
              </a:r>
              <a:r>
                <a:rPr lang="en-US" sz="1100" b="1" dirty="0" smtClean="0">
                  <a:solidFill>
                    <a:srgbClr val="FF6600"/>
                  </a:solidFill>
                  <a:latin typeface="Calibri" panose="020F0502020204030204" pitchFamily="34" charset="0"/>
                </a:rPr>
                <a:t>m</a:t>
              </a:r>
              <a:endParaRPr lang="en-US" sz="1100" b="1" dirty="0">
                <a:solidFill>
                  <a:srgbClr val="FF6600"/>
                </a:solidFill>
              </a:endParaRPr>
            </a:p>
          </p:txBody>
        </p:sp>
      </p:grpSp>
      <p:grpSp>
        <p:nvGrpSpPr>
          <p:cNvPr id="27" name="Group 26"/>
          <p:cNvGrpSpPr/>
          <p:nvPr/>
        </p:nvGrpSpPr>
        <p:grpSpPr>
          <a:xfrm>
            <a:off x="8121041" y="5911241"/>
            <a:ext cx="641959" cy="263248"/>
            <a:chOff x="7372172" y="2594569"/>
            <a:chExt cx="641959" cy="263248"/>
          </a:xfrm>
        </p:grpSpPr>
        <p:cxnSp>
          <p:nvCxnSpPr>
            <p:cNvPr id="28" name="Straight Connector 27"/>
            <p:cNvCxnSpPr/>
            <p:nvPr/>
          </p:nvCxnSpPr>
          <p:spPr>
            <a:xfrm rot="16200000" flipV="1">
              <a:off x="7693151" y="2556065"/>
              <a:ext cx="0" cy="603504"/>
            </a:xfrm>
            <a:prstGeom prst="line">
              <a:avLst/>
            </a:prstGeom>
            <a:ln w="28575">
              <a:solidFill>
                <a:srgbClr val="FF6600"/>
              </a:solidFill>
              <a:tailEnd type="none"/>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372172" y="2594569"/>
              <a:ext cx="641959" cy="261610"/>
            </a:xfrm>
            <a:prstGeom prst="rect">
              <a:avLst/>
            </a:prstGeom>
            <a:noFill/>
          </p:spPr>
          <p:txBody>
            <a:bodyPr wrap="square" rtlCol="0">
              <a:spAutoFit/>
            </a:bodyPr>
            <a:lstStyle/>
            <a:p>
              <a:pPr algn="ctr"/>
              <a:r>
                <a:rPr lang="en-US" sz="1100" b="1" dirty="0" smtClean="0">
                  <a:solidFill>
                    <a:srgbClr val="FF6600"/>
                  </a:solidFill>
                </a:rPr>
                <a:t>100 </a:t>
              </a:r>
              <a:r>
                <a:rPr lang="el-GR" sz="1100" b="1" dirty="0" smtClean="0">
                  <a:solidFill>
                    <a:srgbClr val="FF6600"/>
                  </a:solidFill>
                  <a:latin typeface="Calibri" panose="020F0502020204030204" pitchFamily="34" charset="0"/>
                </a:rPr>
                <a:t>μ</a:t>
              </a:r>
              <a:r>
                <a:rPr lang="en-US" sz="1100" b="1" dirty="0" smtClean="0">
                  <a:solidFill>
                    <a:srgbClr val="FF6600"/>
                  </a:solidFill>
                  <a:latin typeface="Calibri" panose="020F0502020204030204" pitchFamily="34" charset="0"/>
                </a:rPr>
                <a:t>m</a:t>
              </a:r>
              <a:endParaRPr lang="en-US" sz="1100" b="1" dirty="0">
                <a:solidFill>
                  <a:srgbClr val="FF6600"/>
                </a:solidFill>
              </a:endParaRPr>
            </a:p>
          </p:txBody>
        </p:sp>
      </p:grpSp>
      <p:grpSp>
        <p:nvGrpSpPr>
          <p:cNvPr id="30" name="Group 29"/>
          <p:cNvGrpSpPr/>
          <p:nvPr/>
        </p:nvGrpSpPr>
        <p:grpSpPr>
          <a:xfrm>
            <a:off x="2057400" y="3525486"/>
            <a:ext cx="762000" cy="430887"/>
            <a:chOff x="245804" y="2443931"/>
            <a:chExt cx="838200" cy="430887"/>
          </a:xfrm>
        </p:grpSpPr>
        <p:cxnSp>
          <p:nvCxnSpPr>
            <p:cNvPr id="31" name="Straight Arrow Connector 30"/>
            <p:cNvCxnSpPr/>
            <p:nvPr/>
          </p:nvCxnSpPr>
          <p:spPr>
            <a:xfrm>
              <a:off x="368699" y="2867458"/>
              <a:ext cx="640080" cy="0"/>
            </a:xfrm>
            <a:prstGeom prst="straightConnector1">
              <a:avLst/>
            </a:prstGeom>
            <a:ln>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245804" y="2443931"/>
              <a:ext cx="838200" cy="430887"/>
            </a:xfrm>
            <a:prstGeom prst="rect">
              <a:avLst/>
            </a:prstGeom>
            <a:noFill/>
          </p:spPr>
          <p:txBody>
            <a:bodyPr wrap="square" rtlCol="0">
              <a:spAutoFit/>
            </a:bodyPr>
            <a:lstStyle/>
            <a:p>
              <a:pPr algn="ctr"/>
              <a:r>
                <a:rPr lang="en-US" sz="1100" b="1" dirty="0" smtClean="0">
                  <a:solidFill>
                    <a:srgbClr val="FF6600"/>
                  </a:solidFill>
                </a:rPr>
                <a:t>Flow Direction</a:t>
              </a:r>
              <a:endParaRPr lang="en-US" sz="1100" b="1" dirty="0">
                <a:solidFill>
                  <a:srgbClr val="FF6600"/>
                </a:solidFill>
              </a:endParaRPr>
            </a:p>
          </p:txBody>
        </p:sp>
      </p:grpSp>
      <p:grpSp>
        <p:nvGrpSpPr>
          <p:cNvPr id="33" name="Group 32"/>
          <p:cNvGrpSpPr/>
          <p:nvPr/>
        </p:nvGrpSpPr>
        <p:grpSpPr>
          <a:xfrm>
            <a:off x="2057400" y="4633400"/>
            <a:ext cx="762000" cy="430887"/>
            <a:chOff x="245804" y="2443931"/>
            <a:chExt cx="838200" cy="430887"/>
          </a:xfrm>
        </p:grpSpPr>
        <p:cxnSp>
          <p:nvCxnSpPr>
            <p:cNvPr id="34" name="Straight Arrow Connector 33"/>
            <p:cNvCxnSpPr/>
            <p:nvPr/>
          </p:nvCxnSpPr>
          <p:spPr>
            <a:xfrm>
              <a:off x="368699" y="2867458"/>
              <a:ext cx="640080" cy="0"/>
            </a:xfrm>
            <a:prstGeom prst="straightConnector1">
              <a:avLst/>
            </a:prstGeom>
            <a:ln>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245804" y="2443931"/>
              <a:ext cx="838200" cy="430887"/>
            </a:xfrm>
            <a:prstGeom prst="rect">
              <a:avLst/>
            </a:prstGeom>
            <a:noFill/>
          </p:spPr>
          <p:txBody>
            <a:bodyPr wrap="square" rtlCol="0">
              <a:spAutoFit/>
            </a:bodyPr>
            <a:lstStyle/>
            <a:p>
              <a:pPr algn="ctr"/>
              <a:r>
                <a:rPr lang="en-US" sz="1100" b="1" dirty="0" smtClean="0">
                  <a:solidFill>
                    <a:srgbClr val="FF6600"/>
                  </a:solidFill>
                </a:rPr>
                <a:t>Flow Direction</a:t>
              </a:r>
              <a:endParaRPr lang="en-US" sz="1100" b="1" dirty="0">
                <a:solidFill>
                  <a:srgbClr val="FF6600"/>
                </a:solidFill>
              </a:endParaRPr>
            </a:p>
          </p:txBody>
        </p:sp>
      </p:grpSp>
      <p:grpSp>
        <p:nvGrpSpPr>
          <p:cNvPr id="36" name="Group 35"/>
          <p:cNvGrpSpPr/>
          <p:nvPr/>
        </p:nvGrpSpPr>
        <p:grpSpPr>
          <a:xfrm>
            <a:off x="2057400" y="5741313"/>
            <a:ext cx="762000" cy="430887"/>
            <a:chOff x="245804" y="2443931"/>
            <a:chExt cx="838200" cy="430887"/>
          </a:xfrm>
        </p:grpSpPr>
        <p:cxnSp>
          <p:nvCxnSpPr>
            <p:cNvPr id="37" name="Straight Arrow Connector 36"/>
            <p:cNvCxnSpPr/>
            <p:nvPr/>
          </p:nvCxnSpPr>
          <p:spPr>
            <a:xfrm>
              <a:off x="368699" y="2867458"/>
              <a:ext cx="640080" cy="0"/>
            </a:xfrm>
            <a:prstGeom prst="straightConnector1">
              <a:avLst/>
            </a:prstGeom>
            <a:ln>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45804" y="2443931"/>
              <a:ext cx="838200" cy="430887"/>
            </a:xfrm>
            <a:prstGeom prst="rect">
              <a:avLst/>
            </a:prstGeom>
            <a:noFill/>
          </p:spPr>
          <p:txBody>
            <a:bodyPr wrap="square" rtlCol="0">
              <a:spAutoFit/>
            </a:bodyPr>
            <a:lstStyle/>
            <a:p>
              <a:pPr algn="ctr"/>
              <a:r>
                <a:rPr lang="en-US" sz="1100" b="1" dirty="0" smtClean="0">
                  <a:solidFill>
                    <a:srgbClr val="FF6600"/>
                  </a:solidFill>
                </a:rPr>
                <a:t>Flow Direction</a:t>
              </a:r>
              <a:endParaRPr lang="en-US" sz="1100" b="1" dirty="0">
                <a:solidFill>
                  <a:srgbClr val="FF6600"/>
                </a:solidFill>
              </a:endParaRPr>
            </a:p>
          </p:txBody>
        </p:sp>
      </p:grpSp>
    </p:spTree>
    <p:extLst>
      <p:ext uri="{BB962C8B-B14F-4D97-AF65-F5344CB8AC3E}">
        <p14:creationId xmlns:p14="http://schemas.microsoft.com/office/powerpoint/2010/main" val="38168175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Raman amplification at 800 nm band is demonstrated for the first time. </a:t>
            </a:r>
          </a:p>
          <a:p>
            <a:endParaRPr lang="en-US" dirty="0"/>
          </a:p>
          <a:p>
            <a:r>
              <a:rPr lang="en-US" dirty="0" smtClean="0"/>
              <a:t>Nanometer-resolved </a:t>
            </a:r>
            <a:r>
              <a:rPr lang="en-US" dirty="0" err="1" smtClean="0"/>
              <a:t>vibrometry</a:t>
            </a:r>
            <a:r>
              <a:rPr lang="en-US" dirty="0" smtClean="0"/>
              <a:t> and 3D scanning </a:t>
            </a:r>
            <a:r>
              <a:rPr lang="en-US" dirty="0" err="1" smtClean="0"/>
              <a:t>profilometry</a:t>
            </a:r>
            <a:r>
              <a:rPr lang="en-US" dirty="0" smtClean="0"/>
              <a:t> with more than 100 times faster throughput than conventional methods is introduced.</a:t>
            </a:r>
          </a:p>
          <a:p>
            <a:endParaRPr lang="en-US" dirty="0"/>
          </a:p>
          <a:p>
            <a:r>
              <a:rPr lang="en-US" dirty="0" smtClean="0"/>
              <a:t>Simultaneous phase and intensity imaging flow cytometry is shown to improve label-free cell classification accuracy.</a:t>
            </a:r>
          </a:p>
          <a:p>
            <a:endParaRPr lang="en-US" dirty="0" smtClean="0"/>
          </a:p>
          <a:p>
            <a:r>
              <a:rPr lang="en-US" dirty="0" smtClean="0"/>
              <a:t>Analog preprocessing of Coherent-STEAM signals with Quadrature demodulation is presented as an effective approach for easing the big data problem and capturing up to 40 TB of </a:t>
            </a:r>
            <a:r>
              <a:rPr lang="en-US" smtClean="0"/>
              <a:t>cell images in real-time.</a:t>
            </a:r>
            <a:endParaRPr lang="en-US" dirty="0"/>
          </a:p>
        </p:txBody>
      </p:sp>
      <p:sp>
        <p:nvSpPr>
          <p:cNvPr id="3" name="Title 2"/>
          <p:cNvSpPr>
            <a:spLocks noGrp="1"/>
          </p:cNvSpPr>
          <p:nvPr>
            <p:ph type="title"/>
          </p:nvPr>
        </p:nvSpPr>
        <p:spPr/>
        <p:txBody>
          <a:bodyPr/>
          <a:lstStyle/>
          <a:p>
            <a:r>
              <a:rPr lang="en-US" dirty="0" smtClean="0"/>
              <a:t>Summary</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45</a:t>
            </a:fld>
            <a:endParaRPr lang="en-US" dirty="0"/>
          </a:p>
        </p:txBody>
      </p:sp>
    </p:spTree>
    <p:extLst>
      <p:ext uri="{BB962C8B-B14F-4D97-AF65-F5344CB8AC3E}">
        <p14:creationId xmlns:p14="http://schemas.microsoft.com/office/powerpoint/2010/main" val="20850869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6223" y="1828800"/>
            <a:ext cx="8595360" cy="4591050"/>
          </a:xfrm>
        </p:spPr>
        <p:txBody>
          <a:bodyPr>
            <a:normAutofit fontScale="40000" lnSpcReduction="20000"/>
          </a:bodyPr>
          <a:lstStyle/>
          <a:p>
            <a:pPr marL="0" indent="0">
              <a:buNone/>
            </a:pPr>
            <a:r>
              <a:rPr lang="en-US" sz="2800" b="1" dirty="0" smtClean="0"/>
              <a:t>Journal Publications:</a:t>
            </a:r>
            <a:r>
              <a:rPr lang="en-US" dirty="0" smtClean="0"/>
              <a:t/>
            </a:r>
            <a:br>
              <a:rPr lang="en-US" dirty="0" smtClean="0"/>
            </a:br>
            <a:endParaRPr lang="en-US" dirty="0" smtClean="0"/>
          </a:p>
          <a:p>
            <a:pPr marL="457200" indent="-457200">
              <a:buFont typeface="+mj-lt"/>
              <a:buAutoNum type="arabicPeriod"/>
            </a:pPr>
            <a:r>
              <a:rPr lang="en-US" dirty="0" smtClean="0"/>
              <a:t>J</a:t>
            </a:r>
            <a:r>
              <a:rPr lang="en-US" dirty="0"/>
              <a:t>. Adam, </a:t>
            </a:r>
            <a:r>
              <a:rPr lang="en-US" b="1" dirty="0"/>
              <a:t>A. Mahjoubfar,</a:t>
            </a:r>
            <a:r>
              <a:rPr lang="en-US" dirty="0"/>
              <a:t> E. D. Diebold, B. W. Buckley, and B. Jalali, “Spectrally encoded angular light scattering” Optics Express, Vol. 21, No. 23, pp. 28960-28967, 2013.</a:t>
            </a:r>
            <a:br>
              <a:rPr lang="en-US" dirty="0"/>
            </a:br>
            <a:r>
              <a:rPr lang="en-US" dirty="0"/>
              <a:t>Selected article for Virtual Journal for Biomedical Optics, Vol. 9, No. 1, 2014.</a:t>
            </a:r>
          </a:p>
          <a:p>
            <a:pPr marL="457200" indent="-457200">
              <a:buFont typeface="+mj-lt"/>
              <a:buAutoNum type="arabicPeriod"/>
            </a:pPr>
            <a:r>
              <a:rPr lang="en-US" b="1" dirty="0" smtClean="0"/>
              <a:t>A</a:t>
            </a:r>
            <a:r>
              <a:rPr lang="en-US" b="1" dirty="0"/>
              <a:t>. Mahjoubfar,</a:t>
            </a:r>
            <a:r>
              <a:rPr lang="en-US" dirty="0"/>
              <a:t> K. Goda, G. Betts, and B. Jalali, “Optically amplified detection for biomedical sensing and imaging” Journal of the Optical Society of America A, Vol. 30, No. 10, pp. 2124-2132, 2013.</a:t>
            </a:r>
          </a:p>
          <a:p>
            <a:pPr marL="457200" indent="-457200">
              <a:buFont typeface="+mj-lt"/>
              <a:buAutoNum type="arabicPeriod"/>
            </a:pPr>
            <a:r>
              <a:rPr lang="en-US" b="1" dirty="0"/>
              <a:t>A. Mahjoubfar,</a:t>
            </a:r>
            <a:r>
              <a:rPr lang="en-US" dirty="0"/>
              <a:t> C. Chen, K. R. </a:t>
            </a:r>
            <a:r>
              <a:rPr lang="en-US" dirty="0" err="1"/>
              <a:t>Niazi</a:t>
            </a:r>
            <a:r>
              <a:rPr lang="en-US" dirty="0"/>
              <a:t>, S. </a:t>
            </a:r>
            <a:r>
              <a:rPr lang="en-US" dirty="0" err="1"/>
              <a:t>Rabizadeh</a:t>
            </a:r>
            <a:r>
              <a:rPr lang="en-US" dirty="0"/>
              <a:t>, and B. Jalali, “Label-free high-throughput cell screening in flow” Biomedical Optics Express, Vol. 4, No. 9, pp. 1618-1625, 2013.</a:t>
            </a:r>
          </a:p>
          <a:p>
            <a:pPr marL="457200" indent="-457200">
              <a:buFont typeface="+mj-lt"/>
              <a:buAutoNum type="arabicPeriod"/>
            </a:pPr>
            <a:r>
              <a:rPr lang="en-US" dirty="0"/>
              <a:t>K. Goda, </a:t>
            </a:r>
            <a:r>
              <a:rPr lang="en-US" b="1" dirty="0"/>
              <a:t>A. Mahjoubfar,</a:t>
            </a:r>
            <a:r>
              <a:rPr lang="en-US" dirty="0"/>
              <a:t> C. Wang, A. </a:t>
            </a:r>
            <a:r>
              <a:rPr lang="en-US" dirty="0" err="1"/>
              <a:t>Fard</a:t>
            </a:r>
            <a:r>
              <a:rPr lang="en-US" dirty="0"/>
              <a:t>, J. Adam, D. R. Gossett, A. </a:t>
            </a:r>
            <a:r>
              <a:rPr lang="en-US" dirty="0" err="1"/>
              <a:t>Ayazi</a:t>
            </a:r>
            <a:r>
              <a:rPr lang="en-US" dirty="0"/>
              <a:t>, E. </a:t>
            </a:r>
            <a:r>
              <a:rPr lang="en-US" dirty="0" err="1"/>
              <a:t>Sollier</a:t>
            </a:r>
            <a:r>
              <a:rPr lang="en-US" dirty="0"/>
              <a:t>, O. Malik, E. Chen, Y. Liu, R. Brown, N. </a:t>
            </a:r>
            <a:r>
              <a:rPr lang="en-US" dirty="0" err="1"/>
              <a:t>Sarkhosh</a:t>
            </a:r>
            <a:r>
              <a:rPr lang="en-US" dirty="0"/>
              <a:t>, D. Di Carlo, and B. Jalali, “Hybrid dispersion laser scanner” Scientific Reports, Vol. 2, 445, 2012.</a:t>
            </a:r>
            <a:br>
              <a:rPr lang="en-US" dirty="0"/>
            </a:br>
            <a:r>
              <a:rPr lang="en-US" dirty="0"/>
              <a:t>Highlighted in Nature Photonics, Vol. 6, No. 9, p. 573, 2012.</a:t>
            </a:r>
          </a:p>
          <a:p>
            <a:pPr marL="457200" indent="-457200">
              <a:buFont typeface="+mj-lt"/>
              <a:buAutoNum type="arabicPeriod"/>
            </a:pPr>
            <a:r>
              <a:rPr lang="en-US" dirty="0"/>
              <a:t>A. M. </a:t>
            </a:r>
            <a:r>
              <a:rPr lang="en-US" dirty="0" err="1"/>
              <a:t>Fard</a:t>
            </a:r>
            <a:r>
              <a:rPr lang="en-US" dirty="0"/>
              <a:t>, </a:t>
            </a:r>
            <a:r>
              <a:rPr lang="en-US" b="1" dirty="0"/>
              <a:t>A. Mahjoubfar,</a:t>
            </a:r>
            <a:r>
              <a:rPr lang="en-US" dirty="0"/>
              <a:t> K. Goda, D. R. Gossett, D. Di Carlo, and B. Jalali, “</a:t>
            </a:r>
            <a:r>
              <a:rPr lang="en-US" dirty="0" err="1"/>
              <a:t>Nomarski</a:t>
            </a:r>
            <a:r>
              <a:rPr lang="en-US" dirty="0"/>
              <a:t> serial time-encoded amplified microscopy for high-speed contrast-enhanced imaging of transparent media” Biomedical Optics Express, Vol. 2, No. 12, pp. 3387-3392, 2011.</a:t>
            </a:r>
          </a:p>
          <a:p>
            <a:pPr marL="457200" indent="-457200">
              <a:buFont typeface="+mj-lt"/>
              <a:buAutoNum type="arabicPeriod"/>
            </a:pPr>
            <a:r>
              <a:rPr lang="en-US" b="1" dirty="0"/>
              <a:t>A. Mahjoubfar,</a:t>
            </a:r>
            <a:r>
              <a:rPr lang="en-US" dirty="0"/>
              <a:t> K. Goda, A. </a:t>
            </a:r>
            <a:r>
              <a:rPr lang="en-US" dirty="0" err="1"/>
              <a:t>Ayazi</a:t>
            </a:r>
            <a:r>
              <a:rPr lang="en-US" dirty="0"/>
              <a:t>, A. </a:t>
            </a:r>
            <a:r>
              <a:rPr lang="en-US" dirty="0" err="1"/>
              <a:t>Fard</a:t>
            </a:r>
            <a:r>
              <a:rPr lang="en-US" dirty="0"/>
              <a:t>, S. H. Kim, and B. Jalali, “High-speed nanometer-resolved imaging </a:t>
            </a:r>
            <a:r>
              <a:rPr lang="en-US" dirty="0" err="1"/>
              <a:t>vibrometer</a:t>
            </a:r>
            <a:r>
              <a:rPr lang="en-US" dirty="0"/>
              <a:t> \&amp; </a:t>
            </a:r>
            <a:r>
              <a:rPr lang="en-US" dirty="0" err="1"/>
              <a:t>velocimeter</a:t>
            </a:r>
            <a:r>
              <a:rPr lang="en-US" dirty="0"/>
              <a:t>” Applied Physics Letters, Vol. 98, No. 10, 101107, 2011.</a:t>
            </a:r>
            <a:br>
              <a:rPr lang="en-US" dirty="0"/>
            </a:br>
            <a:r>
              <a:rPr lang="en-US" dirty="0"/>
              <a:t>Selected article for Virtual Journal of </a:t>
            </a:r>
            <a:r>
              <a:rPr lang="en-US" dirty="0" err="1"/>
              <a:t>Nanoscale</a:t>
            </a:r>
            <a:r>
              <a:rPr lang="en-US" dirty="0"/>
              <a:t> Science \&amp; Technology, Vol. 23, No. 11, 2011 and Virtual Journal of Ultrafast Science, Vol. 10, No. 4, 2011.</a:t>
            </a:r>
          </a:p>
          <a:p>
            <a:pPr marL="457200" indent="-457200">
              <a:buFont typeface="+mj-lt"/>
              <a:buAutoNum type="arabicPeriod"/>
            </a:pPr>
            <a:r>
              <a:rPr lang="en-US" dirty="0"/>
              <a:t>K. Goda, </a:t>
            </a:r>
            <a:r>
              <a:rPr lang="en-US" b="1" dirty="0"/>
              <a:t>A. Mahjoubfar,</a:t>
            </a:r>
            <a:r>
              <a:rPr lang="en-US" dirty="0"/>
              <a:t> and B. Jalali, “Demonstration of Raman gain at 800 nm in single-mode fiber and its potential application to biological sensing and imaging” Applied Physics Letters, Vol. 95, No. 25, 251101, 2009.</a:t>
            </a:r>
            <a:br>
              <a:rPr lang="en-US" dirty="0"/>
            </a:br>
            <a:r>
              <a:rPr lang="en-US" dirty="0"/>
              <a:t>Selected article for Virtual Journal of Ultrafast Science, Vol. 9, No. 1, 2010</a:t>
            </a:r>
            <a:r>
              <a:rPr lang="en-US" dirty="0" smtClean="0"/>
              <a:t>.</a:t>
            </a:r>
          </a:p>
          <a:p>
            <a:pPr marL="0" indent="0">
              <a:buNone/>
            </a:pPr>
            <a:endParaRPr lang="en-US" dirty="0"/>
          </a:p>
          <a:p>
            <a:pPr marL="0" indent="0">
              <a:buNone/>
            </a:pPr>
            <a:r>
              <a:rPr lang="en-US" sz="2800" b="1" dirty="0" smtClean="0"/>
              <a:t>Conference publications:</a:t>
            </a:r>
            <a:r>
              <a:rPr lang="en-US" sz="2300" dirty="0" smtClean="0"/>
              <a:t/>
            </a:r>
            <a:br>
              <a:rPr lang="en-US" sz="2300" dirty="0" smtClean="0"/>
            </a:br>
            <a:endParaRPr lang="en-US" sz="2300" dirty="0" smtClean="0"/>
          </a:p>
          <a:p>
            <a:pPr marL="457200" indent="-457200">
              <a:buFont typeface="+mj-lt"/>
              <a:buAutoNum type="arabicPeriod"/>
            </a:pPr>
            <a:r>
              <a:rPr lang="en-US" dirty="0" smtClean="0"/>
              <a:t>A</a:t>
            </a:r>
            <a:r>
              <a:rPr lang="en-US" dirty="0"/>
              <a:t>. </a:t>
            </a:r>
            <a:r>
              <a:rPr lang="en-US" dirty="0" err="1"/>
              <a:t>Yazaki</a:t>
            </a:r>
            <a:r>
              <a:rPr lang="en-US" dirty="0"/>
              <a:t>, </a:t>
            </a:r>
            <a:r>
              <a:rPr lang="en-US" b="1" dirty="0"/>
              <a:t>A. Mahjoubfar,</a:t>
            </a:r>
            <a:r>
              <a:rPr lang="en-US" dirty="0"/>
              <a:t> C. Kim, J. Chan, K. Goda, M. Watanabe, and B. Jalali, “Ultrafast Web-inspecting Laser Scanner” Progress In Electromagnetics Research Symposium, Guangzhou, China, 2014, 140319211016.</a:t>
            </a:r>
          </a:p>
          <a:p>
            <a:pPr marL="457200" indent="-457200">
              <a:buFont typeface="+mj-lt"/>
              <a:buAutoNum type="arabicPeriod"/>
            </a:pPr>
            <a:r>
              <a:rPr lang="en-US" dirty="0"/>
              <a:t>C. Chen, </a:t>
            </a:r>
            <a:r>
              <a:rPr lang="en-US" b="1" dirty="0"/>
              <a:t>A. Mahjoubfar,</a:t>
            </a:r>
            <a:r>
              <a:rPr lang="en-US" dirty="0"/>
              <a:t> A. Huang, K. R. </a:t>
            </a:r>
            <a:r>
              <a:rPr lang="en-US" dirty="0" err="1"/>
              <a:t>Niazi</a:t>
            </a:r>
            <a:r>
              <a:rPr lang="en-US" dirty="0"/>
              <a:t>, S. </a:t>
            </a:r>
            <a:r>
              <a:rPr lang="en-US" dirty="0" err="1"/>
              <a:t>Rabizadeh</a:t>
            </a:r>
            <a:r>
              <a:rPr lang="en-US" dirty="0"/>
              <a:t>, and B. Jalali, “Hyper-dimensional analysis for label-free high-throughput imaging flow cytometry” Conference on Lasers and Electro-Optics (CLEO), San Jose, CA, 2014, AW3L.2.</a:t>
            </a:r>
          </a:p>
          <a:p>
            <a:pPr marL="457200" indent="-457200">
              <a:buFont typeface="+mj-lt"/>
              <a:buAutoNum type="arabicPeriod"/>
            </a:pPr>
            <a:r>
              <a:rPr lang="en-US" dirty="0"/>
              <a:t>C. Kim, </a:t>
            </a:r>
            <a:r>
              <a:rPr lang="en-US" b="1" dirty="0"/>
              <a:t>A. Mahjoubfar,</a:t>
            </a:r>
            <a:r>
              <a:rPr lang="en-US" dirty="0"/>
              <a:t> A. </a:t>
            </a:r>
            <a:r>
              <a:rPr lang="en-US" dirty="0" err="1"/>
              <a:t>Yazaki</a:t>
            </a:r>
            <a:r>
              <a:rPr lang="en-US" dirty="0"/>
              <a:t>, J. Chan, K. Goda, M. Watanabe, and B. Jalali, “Ultrafast Surface-inspecting Laser Scanner” Far East Forum on Nondestructive Evaluation/Testing, Chengdu, China, 2014.</a:t>
            </a:r>
          </a:p>
          <a:p>
            <a:pPr marL="457200" indent="-457200">
              <a:buFont typeface="+mj-lt"/>
              <a:buAutoNum type="arabicPeriod"/>
            </a:pPr>
            <a:r>
              <a:rPr lang="en-US" dirty="0"/>
              <a:t>C. Chen, </a:t>
            </a:r>
            <a:r>
              <a:rPr lang="en-US" b="1" dirty="0"/>
              <a:t>A. Mahjoubfar,</a:t>
            </a:r>
            <a:r>
              <a:rPr lang="en-US" dirty="0"/>
              <a:t> A. Huang, L. Tai, K. R. </a:t>
            </a:r>
            <a:r>
              <a:rPr lang="en-US" dirty="0" err="1"/>
              <a:t>Niazi</a:t>
            </a:r>
            <a:r>
              <a:rPr lang="en-US" dirty="0"/>
              <a:t>, S. </a:t>
            </a:r>
            <a:r>
              <a:rPr lang="en-US" dirty="0" err="1"/>
              <a:t>Rabizadeh</a:t>
            </a:r>
            <a:r>
              <a:rPr lang="en-US" dirty="0"/>
              <a:t>, and B. Jalali, “Hyper-dimensional analysis for label-free high-throughput imaging flow cytometry” XXIX Congress of the International Society for Advancement of Cytometry, Fort Lauderdale, Florida, 2014.</a:t>
            </a:r>
          </a:p>
          <a:p>
            <a:pPr marL="457200" indent="-457200">
              <a:buFont typeface="+mj-lt"/>
              <a:buAutoNum type="arabicPeriod"/>
            </a:pPr>
            <a:r>
              <a:rPr lang="en-US" dirty="0"/>
              <a:t>J. Adam, </a:t>
            </a:r>
            <a:r>
              <a:rPr lang="en-US" b="1" dirty="0"/>
              <a:t>A. Mahjoubfar,</a:t>
            </a:r>
            <a:r>
              <a:rPr lang="en-US" dirty="0"/>
              <a:t> E. D. Diebold, B. W. Buckley, and B. Jalali, “Time-stretched spectrally encoded angular light scattering for high-throughput real-time diagnostics” Proceedings of SPIE, </a:t>
            </a:r>
            <a:r>
              <a:rPr lang="en-US" dirty="0" err="1"/>
              <a:t>Biophotonics</a:t>
            </a:r>
            <a:r>
              <a:rPr lang="en-US" dirty="0"/>
              <a:t>: Photonic Solutions for Better Health Care, Brussels, Belgium, 2014, 9129-40.</a:t>
            </a:r>
          </a:p>
          <a:p>
            <a:pPr marL="457200" indent="-457200">
              <a:buFont typeface="+mj-lt"/>
              <a:buAutoNum type="arabicPeriod"/>
            </a:pPr>
            <a:r>
              <a:rPr lang="en-US" b="1" dirty="0"/>
              <a:t>A. Mahjoubfar,</a:t>
            </a:r>
            <a:r>
              <a:rPr lang="en-US" dirty="0"/>
              <a:t> C. Chen, K. R. </a:t>
            </a:r>
            <a:r>
              <a:rPr lang="en-US" dirty="0" err="1"/>
              <a:t>Niazi</a:t>
            </a:r>
            <a:r>
              <a:rPr lang="en-US" dirty="0"/>
              <a:t>, S. </a:t>
            </a:r>
            <a:r>
              <a:rPr lang="en-US" dirty="0" err="1"/>
              <a:t>Rabizadeh</a:t>
            </a:r>
            <a:r>
              <a:rPr lang="en-US" dirty="0"/>
              <a:t>, and B. Jalali, “Label-free high-throughput imaging flow cytometry” Proceedings of SPIE, Frontiers in Ultrafast Optics: Biomedical, Scientific, and Industrial Applications XIV, San Francisco, CA, 2014, 89720F.</a:t>
            </a:r>
          </a:p>
          <a:p>
            <a:pPr marL="457200" indent="-457200">
              <a:buFont typeface="+mj-lt"/>
              <a:buAutoNum type="arabicPeriod"/>
            </a:pPr>
            <a:r>
              <a:rPr lang="en-US" b="1" dirty="0"/>
              <a:t>A. Mahjoubfar,</a:t>
            </a:r>
            <a:r>
              <a:rPr lang="en-US" dirty="0"/>
              <a:t> K. Goda, C. Wang, A. </a:t>
            </a:r>
            <a:r>
              <a:rPr lang="en-US" dirty="0" err="1"/>
              <a:t>Fard</a:t>
            </a:r>
            <a:r>
              <a:rPr lang="en-US" dirty="0"/>
              <a:t>, J. Adam, D. R. Gossett, A. </a:t>
            </a:r>
            <a:r>
              <a:rPr lang="en-US" dirty="0" err="1"/>
              <a:t>Ayazi</a:t>
            </a:r>
            <a:r>
              <a:rPr lang="en-US" dirty="0"/>
              <a:t>, E. </a:t>
            </a:r>
            <a:r>
              <a:rPr lang="en-US" dirty="0" err="1"/>
              <a:t>Sollier</a:t>
            </a:r>
            <a:r>
              <a:rPr lang="en-US" dirty="0"/>
              <a:t>, O. Malik, E. Chen, Y. Liu, R. Brown, N. </a:t>
            </a:r>
            <a:r>
              <a:rPr lang="en-US" dirty="0" err="1"/>
              <a:t>Sarkhosh</a:t>
            </a:r>
            <a:r>
              <a:rPr lang="en-US" dirty="0"/>
              <a:t>, D. Di Carlo, and B. Jalali, “3D ultrafast laser scanner” Proceedings of SPIE, Frontiers in Ultrafast Optics: Biomedical, Scientific, and Industrial Applications XIII, San Francisco, CA, 2013, 86110N.</a:t>
            </a:r>
          </a:p>
          <a:p>
            <a:pPr marL="457200" indent="-457200">
              <a:buFont typeface="+mj-lt"/>
              <a:buAutoNum type="arabicPeriod"/>
            </a:pPr>
            <a:r>
              <a:rPr lang="en-US" dirty="0"/>
              <a:t>A. </a:t>
            </a:r>
            <a:r>
              <a:rPr lang="en-US" dirty="0" err="1"/>
              <a:t>Fard</a:t>
            </a:r>
            <a:r>
              <a:rPr lang="en-US" dirty="0"/>
              <a:t>, </a:t>
            </a:r>
            <a:r>
              <a:rPr lang="en-US" b="1" dirty="0"/>
              <a:t>A. Mahjoubfar,</a:t>
            </a:r>
            <a:r>
              <a:rPr lang="en-US" dirty="0"/>
              <a:t> K. Goda, and B. Jalali, “</a:t>
            </a:r>
            <a:r>
              <a:rPr lang="en-US" dirty="0" err="1"/>
              <a:t>Nomarski</a:t>
            </a:r>
            <a:r>
              <a:rPr lang="en-US" dirty="0"/>
              <a:t> serial time-encoded amplified microscope for high throughput imaging of transparent media” Conference on Lasers and Electro-Optics (CLEO), Baltimore, MD, 2011, CThW1.</a:t>
            </a:r>
          </a:p>
          <a:p>
            <a:pPr marL="457200" indent="-457200">
              <a:buFont typeface="+mj-lt"/>
              <a:buAutoNum type="arabicPeriod"/>
            </a:pPr>
            <a:r>
              <a:rPr lang="en-US" dirty="0"/>
              <a:t>K. Goda, </a:t>
            </a:r>
            <a:r>
              <a:rPr lang="en-US" b="1" dirty="0"/>
              <a:t>A. Mahjoubfar,</a:t>
            </a:r>
            <a:r>
              <a:rPr lang="en-US" dirty="0"/>
              <a:t> A. </a:t>
            </a:r>
            <a:r>
              <a:rPr lang="en-US" dirty="0" err="1"/>
              <a:t>Ayazi</a:t>
            </a:r>
            <a:r>
              <a:rPr lang="en-US" dirty="0"/>
              <a:t>, A. </a:t>
            </a:r>
            <a:r>
              <a:rPr lang="en-US" dirty="0" err="1"/>
              <a:t>Fard</a:t>
            </a:r>
            <a:r>
              <a:rPr lang="en-US" dirty="0"/>
              <a:t>, S. H. Kim, and B. Jalali, “High-speed nanometer-resolved imaging-based laser </a:t>
            </a:r>
            <a:r>
              <a:rPr lang="en-US" dirty="0" err="1"/>
              <a:t>vibrometry</a:t>
            </a:r>
            <a:r>
              <a:rPr lang="en-US" dirty="0"/>
              <a:t>” Conference on Lasers and Electro-Optics (CLEO), Baltimore, MD, 2011, JWA78.</a:t>
            </a:r>
          </a:p>
          <a:p>
            <a:pPr marL="457200" indent="-457200">
              <a:buFont typeface="+mj-lt"/>
              <a:buAutoNum type="arabicPeriod"/>
            </a:pPr>
            <a:r>
              <a:rPr lang="en-US" b="1" dirty="0"/>
              <a:t>A. Mahjoubfar,</a:t>
            </a:r>
            <a:r>
              <a:rPr lang="en-US" dirty="0"/>
              <a:t> K. Goda, and B. Jalali, “Raman amplification at 800 nm in single-mode fiber for biological sensing and imaging” Conference on Lasers and Electro-Optics (CLEO), San Jose, CA, 2010, CFA4</a:t>
            </a:r>
            <a:r>
              <a:rPr lang="en-US" dirty="0" smtClean="0"/>
              <a:t>.</a:t>
            </a:r>
            <a:endParaRPr lang="en-US" dirty="0"/>
          </a:p>
        </p:txBody>
      </p:sp>
      <p:sp>
        <p:nvSpPr>
          <p:cNvPr id="3" name="Title 2"/>
          <p:cNvSpPr>
            <a:spLocks noGrp="1"/>
          </p:cNvSpPr>
          <p:nvPr>
            <p:ph type="title"/>
          </p:nvPr>
        </p:nvSpPr>
        <p:spPr/>
        <p:txBody>
          <a:bodyPr/>
          <a:lstStyle/>
          <a:p>
            <a:r>
              <a:rPr lang="en-US" dirty="0" smtClean="0"/>
              <a:t>Detailed information in my publications</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46</a:t>
            </a:fld>
            <a:endParaRPr lang="en-US" dirty="0"/>
          </a:p>
        </p:txBody>
      </p:sp>
    </p:spTree>
    <p:extLst>
      <p:ext uri="{BB962C8B-B14F-4D97-AF65-F5344CB8AC3E}">
        <p14:creationId xmlns:p14="http://schemas.microsoft.com/office/powerpoint/2010/main" val="23376029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My advisor, Prof. Bahram Jalali </a:t>
            </a:r>
            <a:endParaRPr lang="en-US" dirty="0" smtClean="0"/>
          </a:p>
          <a:p>
            <a:r>
              <a:rPr lang="en-US" dirty="0"/>
              <a:t>Prof. </a:t>
            </a:r>
            <a:r>
              <a:rPr lang="en-US" dirty="0" err="1"/>
              <a:t>Kayvan</a:t>
            </a:r>
            <a:r>
              <a:rPr lang="en-US" dirty="0"/>
              <a:t> R. </a:t>
            </a:r>
            <a:r>
              <a:rPr lang="en-US" dirty="0" err="1"/>
              <a:t>Niazi</a:t>
            </a:r>
            <a:r>
              <a:rPr lang="en-US" dirty="0"/>
              <a:t> </a:t>
            </a:r>
            <a:r>
              <a:rPr lang="en-US" dirty="0" smtClean="0"/>
              <a:t>and Prof. </a:t>
            </a:r>
            <a:r>
              <a:rPr lang="en-US" dirty="0" err="1" smtClean="0"/>
              <a:t>Shahrooz</a:t>
            </a:r>
            <a:r>
              <a:rPr lang="en-US" dirty="0" smtClean="0"/>
              <a:t> </a:t>
            </a:r>
            <a:r>
              <a:rPr lang="en-US" dirty="0" err="1" smtClean="0"/>
              <a:t>Rabizadeh</a:t>
            </a:r>
            <a:r>
              <a:rPr lang="en-US" smtClean="0"/>
              <a:t> (biology</a:t>
            </a:r>
            <a:r>
              <a:rPr lang="en-US" dirty="0"/>
              <a:t>)</a:t>
            </a:r>
          </a:p>
          <a:p>
            <a:r>
              <a:rPr lang="en-US" dirty="0"/>
              <a:t>Prof. Katsushi </a:t>
            </a:r>
            <a:r>
              <a:rPr lang="en-US" dirty="0" err="1"/>
              <a:t>Arisaka</a:t>
            </a:r>
            <a:r>
              <a:rPr lang="en-US" dirty="0"/>
              <a:t> (PMTs and HPDs)</a:t>
            </a:r>
          </a:p>
          <a:p>
            <a:r>
              <a:rPr lang="en-US" dirty="0"/>
              <a:t>Prof. Tatsuo </a:t>
            </a:r>
            <a:r>
              <a:rPr lang="en-US" dirty="0" err="1"/>
              <a:t>Itoh</a:t>
            </a:r>
            <a:r>
              <a:rPr lang="en-US" dirty="0"/>
              <a:t> (photons in microwave band)</a:t>
            </a:r>
          </a:p>
          <a:p>
            <a:r>
              <a:rPr lang="en-US" dirty="0" smtClean="0"/>
              <a:t>Prof</a:t>
            </a:r>
            <a:r>
              <a:rPr lang="en-US" dirty="0"/>
              <a:t>. Benjamin Williams (quantum mechanics)</a:t>
            </a:r>
          </a:p>
          <a:p>
            <a:r>
              <a:rPr lang="en-US" dirty="0"/>
              <a:t>Prof. Dean Ho (short notice)</a:t>
            </a:r>
          </a:p>
          <a:p>
            <a:r>
              <a:rPr lang="en-US" dirty="0" smtClean="0"/>
              <a:t>Our </a:t>
            </a:r>
            <a:r>
              <a:rPr lang="en-US" dirty="0"/>
              <a:t>team at CNSI NantWorks lab: Claire Chen, Jim Lin, Jerry Tai, Allen Huang</a:t>
            </a:r>
          </a:p>
          <a:p>
            <a:r>
              <a:rPr lang="en-US" dirty="0" smtClean="0"/>
              <a:t>Prof</a:t>
            </a:r>
            <a:r>
              <a:rPr lang="en-US" dirty="0"/>
              <a:t>. Keisuke Goda (persistence)</a:t>
            </a:r>
          </a:p>
          <a:p>
            <a:r>
              <a:rPr lang="en-US" dirty="0" smtClean="0"/>
              <a:t>Dr</a:t>
            </a:r>
            <a:r>
              <a:rPr lang="en-US" dirty="0"/>
              <a:t>. Daniel </a:t>
            </a:r>
            <a:r>
              <a:rPr lang="en-US" dirty="0" err="1"/>
              <a:t>Solli</a:t>
            </a:r>
            <a:r>
              <a:rPr lang="en-US" dirty="0"/>
              <a:t> (optical alignment)</a:t>
            </a:r>
          </a:p>
          <a:p>
            <a:r>
              <a:rPr lang="en-US" dirty="0" smtClean="0"/>
              <a:t>Dr</a:t>
            </a:r>
            <a:r>
              <a:rPr lang="en-US" dirty="0"/>
              <a:t>. Eric Diebold (microscopy)</a:t>
            </a:r>
          </a:p>
          <a:p>
            <a:r>
              <a:rPr lang="en-US" dirty="0" smtClean="0"/>
              <a:t>Dr</a:t>
            </a:r>
            <a:r>
              <a:rPr lang="en-US" dirty="0"/>
              <a:t>. Daniel R. Gossett (microfluidic channel fabrication)</a:t>
            </a:r>
          </a:p>
          <a:p>
            <a:r>
              <a:rPr lang="en-US" dirty="0" err="1" smtClean="0"/>
              <a:t>Arash</a:t>
            </a:r>
            <a:r>
              <a:rPr lang="en-US" dirty="0" smtClean="0"/>
              <a:t> </a:t>
            </a:r>
            <a:r>
              <a:rPr lang="en-US" dirty="0" err="1"/>
              <a:t>Mirhaj</a:t>
            </a:r>
            <a:r>
              <a:rPr lang="en-US" dirty="0"/>
              <a:t> (noise in electronics)</a:t>
            </a:r>
          </a:p>
          <a:p>
            <a:r>
              <a:rPr lang="en-US" dirty="0" smtClean="0"/>
              <a:t>My parents</a:t>
            </a:r>
          </a:p>
          <a:p>
            <a:endParaRPr lang="en-US" dirty="0"/>
          </a:p>
          <a:p>
            <a:endParaRPr lang="en-US" dirty="0"/>
          </a:p>
        </p:txBody>
      </p:sp>
      <p:sp>
        <p:nvSpPr>
          <p:cNvPr id="3" name="Title 2"/>
          <p:cNvSpPr>
            <a:spLocks noGrp="1"/>
          </p:cNvSpPr>
          <p:nvPr>
            <p:ph type="title"/>
          </p:nvPr>
        </p:nvSpPr>
        <p:spPr/>
        <p:txBody>
          <a:bodyPr/>
          <a:lstStyle/>
          <a:p>
            <a:r>
              <a:rPr lang="en-US" dirty="0"/>
              <a:t>Acknowledgements</a:t>
            </a:r>
          </a:p>
        </p:txBody>
      </p:sp>
      <p:sp>
        <p:nvSpPr>
          <p:cNvPr id="4" name="Slide Number Placeholder 3"/>
          <p:cNvSpPr>
            <a:spLocks noGrp="1"/>
          </p:cNvSpPr>
          <p:nvPr>
            <p:ph type="sldNum" sz="quarter" idx="4"/>
          </p:nvPr>
        </p:nvSpPr>
        <p:spPr/>
        <p:txBody>
          <a:bodyPr/>
          <a:lstStyle/>
          <a:p>
            <a:fld id="{B6F15528-21DE-4FAA-801E-634DDDAF4B2B}" type="slidenum">
              <a:rPr lang="en-US" smtClean="0"/>
              <a:pPr/>
              <a:t>47</a:t>
            </a:fld>
            <a:endParaRPr lang="en-US" dirty="0"/>
          </a:p>
        </p:txBody>
      </p:sp>
    </p:spTree>
    <p:extLst>
      <p:ext uri="{BB962C8B-B14F-4D97-AF65-F5344CB8AC3E}">
        <p14:creationId xmlns:p14="http://schemas.microsoft.com/office/powerpoint/2010/main" val="263388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4320" y="1524000"/>
            <a:ext cx="8595360" cy="4895850"/>
          </a:xfrm>
        </p:spPr>
        <p:txBody>
          <a:bodyPr anchor="ctr">
            <a:normAutofit/>
          </a:bodyPr>
          <a:lstStyle/>
          <a:p>
            <a:pPr marL="0" indent="0" algn="ctr">
              <a:buNone/>
            </a:pPr>
            <a:r>
              <a:rPr lang="en-US" sz="2000" dirty="0" smtClean="0"/>
              <a:t>More questions?</a:t>
            </a:r>
            <a:br>
              <a:rPr lang="en-US" sz="2000" dirty="0" smtClean="0"/>
            </a:br>
            <a:r>
              <a:rPr lang="en-US" sz="2000" dirty="0" smtClean="0"/>
              <a:t>Feel free to email me at </a:t>
            </a:r>
            <a:r>
              <a:rPr lang="en-US" sz="2000" u="sng" dirty="0" smtClean="0"/>
              <a:t>ata.m@ucla.edu</a:t>
            </a:r>
            <a:r>
              <a:rPr lang="en-US" sz="2000" dirty="0" smtClean="0"/>
              <a:t>. </a:t>
            </a:r>
          </a:p>
          <a:p>
            <a:pPr marL="0" indent="0" algn="ctr">
              <a:buNone/>
            </a:pPr>
            <a:endParaRPr lang="en-US" sz="2000" dirty="0" smtClean="0"/>
          </a:p>
          <a:p>
            <a:pPr marL="0" indent="0" algn="ctr">
              <a:buNone/>
            </a:pPr>
            <a:endParaRPr lang="en-US" dirty="0"/>
          </a:p>
          <a:p>
            <a:pPr marL="0" indent="0" algn="ctr">
              <a:buNone/>
            </a:pPr>
            <a:endParaRPr lang="en-US" sz="2000" dirty="0" smtClean="0"/>
          </a:p>
          <a:p>
            <a:pPr marL="0" indent="0" algn="ctr">
              <a:buNone/>
            </a:pPr>
            <a:endParaRPr lang="en-US" dirty="0"/>
          </a:p>
          <a:p>
            <a:pPr marL="0" indent="0" algn="ctr">
              <a:buNone/>
            </a:pPr>
            <a:endParaRPr lang="en-US" sz="2000" dirty="0" smtClean="0"/>
          </a:p>
          <a:p>
            <a:pPr marL="0" indent="0" algn="ctr">
              <a:buNone/>
            </a:pPr>
            <a:endParaRPr lang="en-US" dirty="0"/>
          </a:p>
          <a:p>
            <a:pPr marL="0" indent="0" algn="ctr">
              <a:buNone/>
            </a:pPr>
            <a:endParaRPr lang="en-US" sz="2000" dirty="0" smtClean="0"/>
          </a:p>
          <a:p>
            <a:pPr marL="0" indent="0" algn="ctr">
              <a:buNone/>
            </a:pPr>
            <a:endParaRPr lang="en-US" sz="2000" dirty="0"/>
          </a:p>
        </p:txBody>
      </p:sp>
      <p:sp>
        <p:nvSpPr>
          <p:cNvPr id="4" name="Title 3"/>
          <p:cNvSpPr>
            <a:spLocks noGrp="1"/>
          </p:cNvSpPr>
          <p:nvPr>
            <p:ph type="title"/>
          </p:nvPr>
        </p:nvSpPr>
        <p:spPr>
          <a:xfrm>
            <a:off x="2400300" y="1066800"/>
            <a:ext cx="4343400" cy="762879"/>
          </a:xfrm>
        </p:spPr>
        <p:txBody>
          <a:bodyPr>
            <a:normAutofit/>
          </a:bodyPr>
          <a:lstStyle/>
          <a:p>
            <a:pPr algn="ctr"/>
            <a:r>
              <a:rPr lang="en-US" dirty="0" smtClean="0"/>
              <a:t>Questions?</a:t>
            </a:r>
            <a:endParaRPr lang="en-US" dirty="0"/>
          </a:p>
        </p:txBody>
      </p:sp>
      <p:sp>
        <p:nvSpPr>
          <p:cNvPr id="5" name="Slide Number Placeholder 4"/>
          <p:cNvSpPr>
            <a:spLocks noGrp="1"/>
          </p:cNvSpPr>
          <p:nvPr>
            <p:ph type="sldNum" sz="quarter" idx="4"/>
          </p:nvPr>
        </p:nvSpPr>
        <p:spPr>
          <a:xfrm>
            <a:off x="8382000" y="6483350"/>
            <a:ext cx="533400" cy="365125"/>
          </a:xfrm>
        </p:spPr>
        <p:txBody>
          <a:bodyPr/>
          <a:lstStyle/>
          <a:p>
            <a:fld id="{B6F15528-21DE-4FAA-801E-634DDDAF4B2B}" type="slidenum">
              <a:rPr lang="en-US" smtClean="0"/>
              <a:pPr/>
              <a:t>48</a:t>
            </a:fld>
            <a:endParaRPr lang="en-US" dirty="0"/>
          </a:p>
        </p:txBody>
      </p:sp>
      <p:pic>
        <p:nvPicPr>
          <p:cNvPr id="6" name="HDLS_PW_Video 1 Long.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7543" y="3048000"/>
            <a:ext cx="5228916" cy="30175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0630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6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p:cNvCxnSpPr/>
          <p:nvPr/>
        </p:nvCxnSpPr>
        <p:spPr>
          <a:xfrm rot="10800000">
            <a:off x="4876802" y="5497515"/>
            <a:ext cx="1600198" cy="3809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6200000" flipV="1">
            <a:off x="6851074" y="5566784"/>
            <a:ext cx="374074" cy="2493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28601" y="3454618"/>
            <a:ext cx="8679870" cy="838200"/>
          </a:xfrm>
          <a:prstGeom prst="rect">
            <a:avLst/>
          </a:prstGeom>
          <a:solidFill>
            <a:srgbClr val="FFFF00"/>
          </a:solidFill>
        </p:spPr>
        <p:txBody>
          <a:bodyPr wrap="square" rtlCol="0" anchor="ctr">
            <a:noAutofit/>
          </a:bodyPr>
          <a:lstStyle/>
          <a:p>
            <a:r>
              <a:rPr lang="en-US" b="1" dirty="0" smtClean="0"/>
              <a:t>Net gain:</a:t>
            </a:r>
            <a:endParaRPr lang="en-US" b="1" dirty="0"/>
          </a:p>
        </p:txBody>
      </p:sp>
      <p:sp>
        <p:nvSpPr>
          <p:cNvPr id="2" name="Title 1"/>
          <p:cNvSpPr>
            <a:spLocks noGrp="1"/>
          </p:cNvSpPr>
          <p:nvPr>
            <p:ph type="title"/>
          </p:nvPr>
        </p:nvSpPr>
        <p:spPr/>
        <p:txBody>
          <a:bodyPr/>
          <a:lstStyle/>
          <a:p>
            <a:r>
              <a:rPr lang="en-US" dirty="0" smtClean="0"/>
              <a:t>Theory of Raman amplification</a:t>
            </a:r>
            <a:endParaRPr lang="en-US" dirty="0"/>
          </a:p>
        </p:txBody>
      </p:sp>
      <p:sp>
        <p:nvSpPr>
          <p:cNvPr id="4" name="Slide Number Placeholder 3"/>
          <p:cNvSpPr>
            <a:spLocks noGrp="1"/>
          </p:cNvSpPr>
          <p:nvPr>
            <p:ph type="sldNum" sz="quarter" idx="4294967295"/>
          </p:nvPr>
        </p:nvSpPr>
        <p:spPr>
          <a:xfrm>
            <a:off x="8686800" y="6481432"/>
            <a:ext cx="457200" cy="288925"/>
          </a:xfrm>
          <a:prstGeom prst="rect">
            <a:avLst/>
          </a:prstGeom>
        </p:spPr>
        <p:txBody>
          <a:bodyPr/>
          <a:lstStyle/>
          <a:p>
            <a:fld id="{3AC49A51-9E5C-41E6-BCEA-0352F10A8BB3}" type="slidenum">
              <a:rPr lang="en-US" smtClean="0"/>
              <a:pPr/>
              <a:t>49</a:t>
            </a:fld>
            <a:endParaRPr lang="en-US" dirty="0"/>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102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pSp>
        <p:nvGrpSpPr>
          <p:cNvPr id="13" name="Group 12"/>
          <p:cNvGrpSpPr/>
          <p:nvPr/>
        </p:nvGrpSpPr>
        <p:grpSpPr>
          <a:xfrm>
            <a:off x="2520022" y="2072338"/>
            <a:ext cx="3951557" cy="1382280"/>
            <a:chOff x="2830243" y="1738745"/>
            <a:chExt cx="3951557" cy="1382280"/>
          </a:xfrm>
        </p:grpSpPr>
        <p:graphicFrame>
          <p:nvGraphicFramePr>
            <p:cNvPr id="1025" name="Object 1"/>
            <p:cNvGraphicFramePr>
              <a:graphicFrameLocks noChangeAspect="1"/>
            </p:cNvGraphicFramePr>
            <p:nvPr/>
          </p:nvGraphicFramePr>
          <p:xfrm>
            <a:off x="3528743" y="1752600"/>
            <a:ext cx="1936750" cy="647700"/>
          </p:xfrm>
          <a:graphic>
            <a:graphicData uri="http://schemas.openxmlformats.org/presentationml/2006/ole">
              <mc:AlternateContent xmlns:mc="http://schemas.openxmlformats.org/markup-compatibility/2006">
                <mc:Choice xmlns:v="urn:schemas-microsoft-com:vml" Requires="v">
                  <p:oleObj spid="_x0000_s31403" name="Equation" r:id="rId3" imgW="1206360" imgH="393480" progId="Equation.DSMT4">
                    <p:embed/>
                  </p:oleObj>
                </mc:Choice>
                <mc:Fallback>
                  <p:oleObj name="Equation" r:id="rId3" imgW="120636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8743" y="1752600"/>
                          <a:ext cx="193675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2830243" y="2362200"/>
            <a:ext cx="2635250" cy="758825"/>
          </p:xfrm>
          <a:graphic>
            <a:graphicData uri="http://schemas.openxmlformats.org/presentationml/2006/ole">
              <mc:AlternateContent xmlns:mc="http://schemas.openxmlformats.org/markup-compatibility/2006">
                <mc:Choice xmlns:v="urn:schemas-microsoft-com:vml" Requires="v">
                  <p:oleObj spid="_x0000_s31404" name="Equation" r:id="rId5" imgW="1587240" imgH="457200" progId="Equation.DSMT4">
                    <p:embed/>
                  </p:oleObj>
                </mc:Choice>
                <mc:Fallback>
                  <p:oleObj name="Equation" r:id="rId5" imgW="1587240" imgH="457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0243" y="2362200"/>
                          <a:ext cx="2635250" cy="758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ight Brace 8"/>
            <p:cNvSpPr/>
            <p:nvPr/>
          </p:nvSpPr>
          <p:spPr>
            <a:xfrm>
              <a:off x="5486400" y="1738745"/>
              <a:ext cx="152400" cy="1309255"/>
            </a:xfrm>
            <a:prstGeom prst="rightBrace">
              <a:avLst/>
            </a:prstGeom>
            <a:ln>
              <a:solidFill>
                <a:srgbClr val="08509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Right Arrow 9"/>
            <p:cNvSpPr/>
            <p:nvPr/>
          </p:nvSpPr>
          <p:spPr>
            <a:xfrm>
              <a:off x="5715000" y="1905000"/>
              <a:ext cx="1066800" cy="9836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algn="ctr"/>
              <a:r>
                <a:rPr lang="en-US" sz="1200" dirty="0" smtClean="0"/>
                <a:t>Undepleted Pump</a:t>
              </a:r>
              <a:endParaRPr lang="en-US" sz="1200" dirty="0"/>
            </a:p>
          </p:txBody>
        </p:sp>
      </p:grpSp>
      <p:sp>
        <p:nvSpPr>
          <p:cNvPr id="10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1029" name="Object 5"/>
          <p:cNvGraphicFramePr>
            <a:graphicFrameLocks noChangeAspect="1"/>
          </p:cNvGraphicFramePr>
          <p:nvPr>
            <p:extLst>
              <p:ext uri="{D42A27DB-BD31-4B8C-83A1-F6EECF244321}">
                <p14:modId xmlns:p14="http://schemas.microsoft.com/office/powerpoint/2010/main" val="999925617"/>
              </p:ext>
            </p:extLst>
          </p:nvPr>
        </p:nvGraphicFramePr>
        <p:xfrm>
          <a:off x="1250517" y="3454618"/>
          <a:ext cx="7602538" cy="838200"/>
        </p:xfrm>
        <a:graphic>
          <a:graphicData uri="http://schemas.openxmlformats.org/presentationml/2006/ole">
            <mc:AlternateContent xmlns:mc="http://schemas.openxmlformats.org/markup-compatibility/2006">
              <mc:Choice xmlns:v="urn:schemas-microsoft-com:vml" Requires="v">
                <p:oleObj spid="_x0000_s31405" name="Equation" r:id="rId7" imgW="4584600" imgH="507960" progId="Equation.DSMT4">
                  <p:embed/>
                </p:oleObj>
              </mc:Choice>
              <mc:Fallback>
                <p:oleObj name="Equation" r:id="rId7" imgW="4584600" imgH="5079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0517" y="3454618"/>
                        <a:ext cx="7602538"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1034"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18" name="TextBox 17"/>
          <p:cNvSpPr txBox="1"/>
          <p:nvPr/>
        </p:nvSpPr>
        <p:spPr>
          <a:xfrm>
            <a:off x="5915890" y="5719183"/>
            <a:ext cx="2590800" cy="682550"/>
          </a:xfrm>
          <a:prstGeom prst="rect">
            <a:avLst/>
          </a:prstGeom>
          <a:solidFill>
            <a:srgbClr val="00B0F0"/>
          </a:solidFill>
        </p:spPr>
        <p:txBody>
          <a:bodyPr wrap="none" rtlCol="0">
            <a:normAutofit lnSpcReduction="10000"/>
          </a:bodyPr>
          <a:lstStyle/>
          <a:p>
            <a:pPr algn="ctr"/>
            <a:r>
              <a:rPr lang="en-US" sz="1400" b="1" dirty="0" smtClean="0"/>
              <a:t>Mode field diameter</a:t>
            </a:r>
            <a:br>
              <a:rPr lang="en-US" sz="1400" b="1" dirty="0" smtClean="0"/>
            </a:br>
            <a:r>
              <a:rPr lang="en-US" sz="1400" b="1" dirty="0" smtClean="0"/>
              <a:t>in the fiber at pump and </a:t>
            </a:r>
            <a:br>
              <a:rPr lang="en-US" sz="1400" b="1" dirty="0" smtClean="0"/>
            </a:br>
            <a:r>
              <a:rPr lang="en-US" sz="1400" b="1" dirty="0" smtClean="0"/>
              <a:t>Stokes Wavelengths</a:t>
            </a:r>
            <a:endParaRPr lang="en-US" sz="1400" b="1" dirty="0"/>
          </a:p>
        </p:txBody>
      </p:sp>
      <p:sp>
        <p:nvSpPr>
          <p:cNvPr id="37" name="TextBox 36"/>
          <p:cNvSpPr txBox="1"/>
          <p:nvPr/>
        </p:nvSpPr>
        <p:spPr>
          <a:xfrm>
            <a:off x="409008" y="1838980"/>
            <a:ext cx="1998368" cy="523220"/>
          </a:xfrm>
          <a:prstGeom prst="rect">
            <a:avLst/>
          </a:prstGeom>
          <a:solidFill>
            <a:srgbClr val="00B0F0"/>
          </a:solidFill>
        </p:spPr>
        <p:txBody>
          <a:bodyPr wrap="none" rtlCol="0">
            <a:spAutoFit/>
          </a:bodyPr>
          <a:lstStyle/>
          <a:p>
            <a:pPr algn="ctr"/>
            <a:r>
              <a:rPr lang="en-US" sz="1400" b="1" dirty="0" smtClean="0"/>
              <a:t>Intensities of Stokes and</a:t>
            </a:r>
            <a:br>
              <a:rPr lang="en-US" sz="1400" b="1" dirty="0" smtClean="0"/>
            </a:br>
            <a:r>
              <a:rPr lang="en-US" sz="1400" b="1" dirty="0" smtClean="0"/>
              <a:t>pump fields</a:t>
            </a:r>
            <a:endParaRPr lang="en-US" sz="1400" b="1" dirty="0"/>
          </a:p>
        </p:txBody>
      </p:sp>
      <p:cxnSp>
        <p:nvCxnSpPr>
          <p:cNvPr id="38" name="Straight Arrow Connector 37"/>
          <p:cNvCxnSpPr/>
          <p:nvPr/>
        </p:nvCxnSpPr>
        <p:spPr>
          <a:xfrm>
            <a:off x="2286000" y="2351524"/>
            <a:ext cx="422564" cy="3511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7" idx="3"/>
          </p:cNvCxnSpPr>
          <p:nvPr/>
        </p:nvCxnSpPr>
        <p:spPr>
          <a:xfrm>
            <a:off x="2407376" y="2100590"/>
            <a:ext cx="869224" cy="618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343385" y="1516062"/>
            <a:ext cx="3648215" cy="523220"/>
          </a:xfrm>
          <a:prstGeom prst="rect">
            <a:avLst/>
          </a:prstGeom>
          <a:solidFill>
            <a:srgbClr val="00B0F0"/>
          </a:solidFill>
        </p:spPr>
        <p:txBody>
          <a:bodyPr wrap="square" rtlCol="0">
            <a:spAutoFit/>
          </a:bodyPr>
          <a:lstStyle/>
          <a:p>
            <a:pPr algn="ctr"/>
            <a:r>
              <a:rPr lang="en-US" sz="1400" b="1" dirty="0" smtClean="0"/>
              <a:t>Loss coefficients of the fiber at the Stokes and pump wavelengths</a:t>
            </a:r>
            <a:endParaRPr lang="en-US" sz="1400" b="1" dirty="0"/>
          </a:p>
        </p:txBody>
      </p:sp>
      <p:sp>
        <p:nvSpPr>
          <p:cNvPr id="49" name="TextBox 48"/>
          <p:cNvSpPr txBox="1"/>
          <p:nvPr/>
        </p:nvSpPr>
        <p:spPr>
          <a:xfrm>
            <a:off x="231284" y="3149818"/>
            <a:ext cx="1902316" cy="307777"/>
          </a:xfrm>
          <a:prstGeom prst="rect">
            <a:avLst/>
          </a:prstGeom>
          <a:noFill/>
        </p:spPr>
        <p:txBody>
          <a:bodyPr wrap="none" rtlCol="0">
            <a:spAutoFit/>
          </a:bodyPr>
          <a:lstStyle/>
          <a:p>
            <a:r>
              <a:rPr lang="en-US" sz="1400" b="1" dirty="0" smtClean="0"/>
              <a:t>Bidirectional pumping:</a:t>
            </a:r>
            <a:endParaRPr lang="en-US" sz="1400" b="1" dirty="0"/>
          </a:p>
        </p:txBody>
      </p:sp>
      <p:cxnSp>
        <p:nvCxnSpPr>
          <p:cNvPr id="50" name="Straight Arrow Connector 49"/>
          <p:cNvCxnSpPr/>
          <p:nvPr/>
        </p:nvCxnSpPr>
        <p:spPr>
          <a:xfrm flipH="1">
            <a:off x="4876006" y="2009596"/>
            <a:ext cx="481183" cy="3059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4724400" y="2032163"/>
            <a:ext cx="838200" cy="9652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36"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1038"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1037" name="Object 13"/>
          <p:cNvGraphicFramePr>
            <a:graphicFrameLocks noChangeAspect="1"/>
          </p:cNvGraphicFramePr>
          <p:nvPr>
            <p:extLst>
              <p:ext uri="{D42A27DB-BD31-4B8C-83A1-F6EECF244321}">
                <p14:modId xmlns:p14="http://schemas.microsoft.com/office/powerpoint/2010/main" val="2630822056"/>
              </p:ext>
            </p:extLst>
          </p:nvPr>
        </p:nvGraphicFramePr>
        <p:xfrm>
          <a:off x="927100" y="4343400"/>
          <a:ext cx="7454900" cy="533400"/>
        </p:xfrm>
        <a:graphic>
          <a:graphicData uri="http://schemas.openxmlformats.org/presentationml/2006/ole">
            <mc:AlternateContent xmlns:mc="http://schemas.openxmlformats.org/markup-compatibility/2006">
              <mc:Choice xmlns:v="urn:schemas-microsoft-com:vml" Requires="v">
                <p:oleObj spid="_x0000_s31406" name="Equation" r:id="rId9" imgW="4127400" imgH="291960" progId="Equation.DSMT4">
                  <p:embed/>
                </p:oleObj>
              </mc:Choice>
              <mc:Fallback>
                <p:oleObj name="Equation" r:id="rId9" imgW="4127400" imgH="2919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7100" y="4343400"/>
                        <a:ext cx="74549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 name="TextBox 84"/>
          <p:cNvSpPr txBox="1"/>
          <p:nvPr/>
        </p:nvSpPr>
        <p:spPr>
          <a:xfrm>
            <a:off x="3276600" y="1600200"/>
            <a:ext cx="1913408" cy="523220"/>
          </a:xfrm>
          <a:prstGeom prst="rect">
            <a:avLst/>
          </a:prstGeom>
          <a:solidFill>
            <a:srgbClr val="00B0F0"/>
          </a:solidFill>
        </p:spPr>
        <p:txBody>
          <a:bodyPr wrap="square" rtlCol="0">
            <a:spAutoFit/>
          </a:bodyPr>
          <a:lstStyle/>
          <a:p>
            <a:pPr algn="ctr"/>
            <a:r>
              <a:rPr lang="en-US" sz="1400" b="1" dirty="0" smtClean="0"/>
              <a:t>Raman gain coefficient (m/W)</a:t>
            </a:r>
            <a:endParaRPr lang="en-US" sz="1400" b="1" dirty="0"/>
          </a:p>
        </p:txBody>
      </p:sp>
      <p:cxnSp>
        <p:nvCxnSpPr>
          <p:cNvPr id="86" name="Straight Arrow Connector 85"/>
          <p:cNvCxnSpPr>
            <a:stCxn id="85" idx="2"/>
          </p:cNvCxnSpPr>
          <p:nvPr/>
        </p:nvCxnSpPr>
        <p:spPr>
          <a:xfrm flipH="1">
            <a:off x="3975100" y="2123420"/>
            <a:ext cx="258204"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4038600" y="5878513"/>
            <a:ext cx="1150044" cy="523220"/>
          </a:xfrm>
          <a:prstGeom prst="rect">
            <a:avLst/>
          </a:prstGeom>
          <a:solidFill>
            <a:srgbClr val="00B0F0"/>
          </a:solidFill>
        </p:spPr>
        <p:txBody>
          <a:bodyPr wrap="square" rtlCol="0">
            <a:spAutoFit/>
          </a:bodyPr>
          <a:lstStyle/>
          <a:p>
            <a:pPr algn="ctr"/>
            <a:r>
              <a:rPr lang="en-US" sz="1400" b="1" dirty="0" smtClean="0"/>
              <a:t>Length of the fiber</a:t>
            </a:r>
            <a:endParaRPr lang="en-US" sz="1400" b="1" dirty="0"/>
          </a:p>
        </p:txBody>
      </p:sp>
      <p:cxnSp>
        <p:nvCxnSpPr>
          <p:cNvPr id="95" name="Straight Arrow Connector 94"/>
          <p:cNvCxnSpPr>
            <a:stCxn id="94" idx="0"/>
          </p:cNvCxnSpPr>
          <p:nvPr/>
        </p:nvCxnSpPr>
        <p:spPr>
          <a:xfrm flipH="1" flipV="1">
            <a:off x="4087094" y="5296623"/>
            <a:ext cx="526528" cy="581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381000" y="5802313"/>
            <a:ext cx="3124200" cy="523220"/>
          </a:xfrm>
          <a:prstGeom prst="rect">
            <a:avLst/>
          </a:prstGeom>
          <a:solidFill>
            <a:srgbClr val="00B0F0"/>
          </a:solidFill>
        </p:spPr>
        <p:txBody>
          <a:bodyPr wrap="square" rtlCol="0">
            <a:spAutoFit/>
          </a:bodyPr>
          <a:lstStyle/>
          <a:p>
            <a:pPr algn="ctr"/>
            <a:r>
              <a:rPr lang="en-US" sz="1400" b="1" dirty="0" smtClean="0"/>
              <a:t>Forward pump, backward pump, and Stokes field powers</a:t>
            </a:r>
            <a:endParaRPr lang="en-US" sz="1400" b="1" dirty="0"/>
          </a:p>
        </p:txBody>
      </p:sp>
      <p:cxnSp>
        <p:nvCxnSpPr>
          <p:cNvPr id="126" name="Straight Arrow Connector 125"/>
          <p:cNvCxnSpPr/>
          <p:nvPr/>
        </p:nvCxnSpPr>
        <p:spPr>
          <a:xfrm rot="5400000" flipH="1" flipV="1">
            <a:off x="2095500" y="5307013"/>
            <a:ext cx="6858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V="1">
            <a:off x="2514600" y="5040313"/>
            <a:ext cx="22098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V="1">
            <a:off x="3048000" y="5040313"/>
            <a:ext cx="37338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031" name="Object 7"/>
          <p:cNvGraphicFramePr>
            <a:graphicFrameLocks noChangeAspect="1"/>
          </p:cNvGraphicFramePr>
          <p:nvPr>
            <p:extLst>
              <p:ext uri="{D42A27DB-BD31-4B8C-83A1-F6EECF244321}">
                <p14:modId xmlns:p14="http://schemas.microsoft.com/office/powerpoint/2010/main" val="1351108244"/>
              </p:ext>
            </p:extLst>
          </p:nvPr>
        </p:nvGraphicFramePr>
        <p:xfrm>
          <a:off x="1527175" y="4800600"/>
          <a:ext cx="6089650" cy="773113"/>
        </p:xfrm>
        <a:graphic>
          <a:graphicData uri="http://schemas.openxmlformats.org/presentationml/2006/ole">
            <mc:AlternateContent xmlns:mc="http://schemas.openxmlformats.org/markup-compatibility/2006">
              <mc:Choice xmlns:v="urn:schemas-microsoft-com:vml" Requires="v">
                <p:oleObj spid="_x0000_s31407" name="Equation" r:id="rId11" imgW="3759120" imgH="482400" progId="Equation.DSMT4">
                  <p:embed/>
                </p:oleObj>
              </mc:Choice>
              <mc:Fallback>
                <p:oleObj name="Equation" r:id="rId11" imgW="3759120" imgH="4824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7175" y="4800600"/>
                        <a:ext cx="6089650" cy="773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048792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Scanning larger field-of-view = Collecting less power per pixel</a:t>
            </a:r>
            <a:endParaRPr lang="en-US" i="1" dirty="0" smtClean="0"/>
          </a:p>
          <a:p>
            <a:r>
              <a:rPr lang="en-US" i="1" dirty="0" smtClean="0">
                <a:solidFill>
                  <a:srgbClr val="00CC33"/>
                </a:solidFill>
              </a:rPr>
              <a:t>High-intensity illumination</a:t>
            </a:r>
            <a:endParaRPr lang="en-US" dirty="0" smtClean="0"/>
          </a:p>
          <a:p>
            <a:pPr lvl="1"/>
            <a:r>
              <a:rPr lang="en-US" dirty="0" smtClean="0">
                <a:solidFill>
                  <a:srgbClr val="FF0000"/>
                </a:solidFill>
              </a:rPr>
              <a:t>Causes </a:t>
            </a:r>
            <a:r>
              <a:rPr lang="en-US" dirty="0">
                <a:solidFill>
                  <a:srgbClr val="FF0000"/>
                </a:solidFill>
              </a:rPr>
              <a:t>damage </a:t>
            </a:r>
            <a:r>
              <a:rPr lang="en-US" dirty="0"/>
              <a:t>to </a:t>
            </a:r>
            <a:r>
              <a:rPr lang="en-US" dirty="0" smtClean="0"/>
              <a:t>biological samples</a:t>
            </a:r>
          </a:p>
          <a:p>
            <a:r>
              <a:rPr lang="en-US" i="1" dirty="0" smtClean="0">
                <a:solidFill>
                  <a:srgbClr val="00CC33"/>
                </a:solidFill>
              </a:rPr>
              <a:t>Amplified detectors</a:t>
            </a:r>
            <a:r>
              <a:rPr lang="en-US" dirty="0" smtClean="0">
                <a:solidFill>
                  <a:srgbClr val="00CC33"/>
                </a:solidFill>
              </a:rPr>
              <a:t> </a:t>
            </a:r>
            <a:r>
              <a:rPr lang="en-US" dirty="0" smtClean="0"/>
              <a:t>such </a:t>
            </a:r>
            <a:r>
              <a:rPr lang="en-US" dirty="0"/>
              <a:t>as photomultiplier </a:t>
            </a:r>
            <a:r>
              <a:rPr lang="en-US" dirty="0" smtClean="0"/>
              <a:t>tubes (PMTs)</a:t>
            </a:r>
          </a:p>
          <a:p>
            <a:pPr lvl="1"/>
            <a:r>
              <a:rPr lang="en-US" dirty="0" smtClean="0">
                <a:solidFill>
                  <a:srgbClr val="FF0000"/>
                </a:solidFill>
              </a:rPr>
              <a:t>Limited bandwidth </a:t>
            </a:r>
            <a:r>
              <a:rPr lang="en-US" dirty="0" smtClean="0"/>
              <a:t>reduces speed</a:t>
            </a:r>
          </a:p>
        </p:txBody>
      </p:sp>
      <p:sp>
        <p:nvSpPr>
          <p:cNvPr id="3" name="Title 2"/>
          <p:cNvSpPr>
            <a:spLocks noGrp="1"/>
          </p:cNvSpPr>
          <p:nvPr>
            <p:ph type="title"/>
          </p:nvPr>
        </p:nvSpPr>
        <p:spPr/>
        <p:txBody>
          <a:bodyPr>
            <a:normAutofit/>
          </a:bodyPr>
          <a:lstStyle/>
          <a:p>
            <a:r>
              <a:rPr lang="en-US" dirty="0" smtClean="0"/>
              <a:t>Speed-sensitivity tradeoff,</a:t>
            </a:r>
            <a:br>
              <a:rPr lang="en-US" dirty="0" smtClean="0"/>
            </a:br>
            <a:r>
              <a:rPr lang="en-US" dirty="0" smtClean="0"/>
              <a:t>a challenge in high-throughput imaging and microscopy</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5</a:t>
            </a:fld>
            <a:endParaRPr lang="en-US" dirty="0"/>
          </a:p>
        </p:txBody>
      </p:sp>
      <p:grpSp>
        <p:nvGrpSpPr>
          <p:cNvPr id="22" name="Group 21"/>
          <p:cNvGrpSpPr/>
          <p:nvPr/>
        </p:nvGrpSpPr>
        <p:grpSpPr>
          <a:xfrm>
            <a:off x="725233" y="2043922"/>
            <a:ext cx="7823861" cy="2070878"/>
            <a:chOff x="725233" y="2438400"/>
            <a:chExt cx="7823861" cy="2070878"/>
          </a:xfrm>
        </p:grpSpPr>
        <p:sp>
          <p:nvSpPr>
            <p:cNvPr id="9" name="Line 27"/>
            <p:cNvSpPr>
              <a:spLocks noChangeShapeType="1"/>
            </p:cNvSpPr>
            <p:nvPr/>
          </p:nvSpPr>
          <p:spPr bwMode="auto">
            <a:xfrm>
              <a:off x="1622238" y="2658604"/>
              <a:ext cx="6664512" cy="0"/>
            </a:xfrm>
            <a:prstGeom prst="line">
              <a:avLst/>
            </a:prstGeom>
            <a:noFill/>
            <a:ln w="38100">
              <a:solidFill>
                <a:srgbClr val="FF6600"/>
              </a:solidFill>
              <a:round/>
              <a:headEnd/>
              <a:tailEnd type="triangle" w="lg" len="med"/>
            </a:ln>
            <a:effectLst/>
          </p:spPr>
          <p:txBody>
            <a:bodyPr/>
            <a:lstStyle/>
            <a:p>
              <a:endParaRPr lang="en-US" dirty="0">
                <a:solidFill>
                  <a:srgbClr val="008000"/>
                </a:solidFill>
                <a:effectLst>
                  <a:glow rad="63500">
                    <a:srgbClr val="FFFF00">
                      <a:alpha val="40000"/>
                    </a:srgbClr>
                  </a:glow>
                </a:effectLst>
              </a:endParaRPr>
            </a:p>
          </p:txBody>
        </p:sp>
        <p:sp>
          <p:nvSpPr>
            <p:cNvPr id="10" name="Text Box 29"/>
            <p:cNvSpPr txBox="1">
              <a:spLocks noChangeArrowheads="1"/>
            </p:cNvSpPr>
            <p:nvPr/>
          </p:nvSpPr>
          <p:spPr bwMode="auto">
            <a:xfrm>
              <a:off x="725233" y="2438400"/>
              <a:ext cx="1160078" cy="369332"/>
            </a:xfrm>
            <a:prstGeom prst="rect">
              <a:avLst/>
            </a:prstGeom>
            <a:noFill/>
            <a:ln w="9525" algn="ctr">
              <a:noFill/>
              <a:miter lim="800000"/>
              <a:headEnd/>
              <a:tailEnd/>
            </a:ln>
            <a:effectLst/>
          </p:spPr>
          <p:txBody>
            <a:bodyPr>
              <a:spAutoFit/>
            </a:bodyPr>
            <a:lstStyle/>
            <a:p>
              <a:pPr>
                <a:spcBef>
                  <a:spcPct val="50000"/>
                </a:spcBef>
              </a:pPr>
              <a:r>
                <a:rPr lang="en-US" b="1" dirty="0">
                  <a:solidFill>
                    <a:srgbClr val="FF6600"/>
                  </a:solidFill>
                  <a:effectLst/>
                  <a:latin typeface="Arial" pitchFamily="34" charset="0"/>
                </a:rPr>
                <a:t>Speed</a:t>
              </a:r>
              <a:endParaRPr lang="en-US" sz="1600" b="1" dirty="0">
                <a:solidFill>
                  <a:srgbClr val="FF6600"/>
                </a:solidFill>
                <a:effectLst/>
                <a:latin typeface="Arial" pitchFamily="34" charset="0"/>
              </a:endParaRPr>
            </a:p>
          </p:txBody>
        </p:sp>
        <p:sp>
          <p:nvSpPr>
            <p:cNvPr id="11" name="Line 28"/>
            <p:cNvSpPr>
              <a:spLocks noChangeShapeType="1"/>
            </p:cNvSpPr>
            <p:nvPr/>
          </p:nvSpPr>
          <p:spPr bwMode="auto">
            <a:xfrm>
              <a:off x="788445" y="4334750"/>
              <a:ext cx="6226057" cy="0"/>
            </a:xfrm>
            <a:prstGeom prst="line">
              <a:avLst/>
            </a:prstGeom>
            <a:noFill/>
            <a:ln w="38100">
              <a:solidFill>
                <a:srgbClr val="33CCFF"/>
              </a:solidFill>
              <a:round/>
              <a:headEnd type="triangle" w="lg" len="med"/>
              <a:tailEnd type="none" w="lg" len="med"/>
            </a:ln>
            <a:effectLst/>
          </p:spPr>
          <p:txBody>
            <a:bodyPr/>
            <a:lstStyle/>
            <a:p>
              <a:endParaRPr lang="en-US" dirty="0">
                <a:effectLst>
                  <a:glow rad="63500">
                    <a:srgbClr val="FFFF00">
                      <a:alpha val="40000"/>
                    </a:srgbClr>
                  </a:glow>
                </a:effectLst>
              </a:endParaRPr>
            </a:p>
          </p:txBody>
        </p:sp>
        <p:sp>
          <p:nvSpPr>
            <p:cNvPr id="12" name="Text Box 30"/>
            <p:cNvSpPr txBox="1">
              <a:spLocks noChangeArrowheads="1"/>
            </p:cNvSpPr>
            <p:nvPr/>
          </p:nvSpPr>
          <p:spPr bwMode="auto">
            <a:xfrm>
              <a:off x="6809890" y="4139946"/>
              <a:ext cx="1739204" cy="369332"/>
            </a:xfrm>
            <a:prstGeom prst="rect">
              <a:avLst/>
            </a:prstGeom>
            <a:noFill/>
            <a:ln w="9525" algn="ctr">
              <a:noFill/>
              <a:miter lim="800000"/>
              <a:headEnd/>
              <a:tailEnd/>
            </a:ln>
            <a:effectLst/>
          </p:spPr>
          <p:txBody>
            <a:bodyPr>
              <a:spAutoFit/>
            </a:bodyPr>
            <a:lstStyle/>
            <a:p>
              <a:pPr algn="ctr">
                <a:spcBef>
                  <a:spcPct val="50000"/>
                </a:spcBef>
              </a:pPr>
              <a:r>
                <a:rPr lang="en-US" b="1" dirty="0">
                  <a:solidFill>
                    <a:srgbClr val="33CCFF"/>
                  </a:solidFill>
                  <a:effectLst/>
                  <a:latin typeface="Arial" pitchFamily="34" charset="0"/>
                </a:rPr>
                <a:t>Sensitivity</a:t>
              </a:r>
            </a:p>
          </p:txBody>
        </p:sp>
        <p:pic>
          <p:nvPicPr>
            <p:cNvPr id="18" name="Picture 6" descr="C:\Users\Goda\Desktop\neuron.jpg"/>
            <p:cNvPicPr>
              <a:picLocks noChangeAspect="1" noChangeArrowheads="1"/>
            </p:cNvPicPr>
            <p:nvPr/>
          </p:nvPicPr>
          <p:blipFill>
            <a:blip r:embed="rId3" cstate="print"/>
            <a:srcRect/>
            <a:stretch>
              <a:fillRect/>
            </a:stretch>
          </p:blipFill>
          <p:spPr bwMode="auto">
            <a:xfrm>
              <a:off x="895611" y="2843544"/>
              <a:ext cx="1701209" cy="1275907"/>
            </a:xfrm>
            <a:prstGeom prst="rect">
              <a:avLst/>
            </a:prstGeom>
            <a:noFill/>
          </p:spPr>
        </p:pic>
        <p:pic>
          <p:nvPicPr>
            <p:cNvPr id="19" name="Picture 7" descr="C:\Users\Goda\Desktop\neuron1.jpg"/>
            <p:cNvPicPr>
              <a:picLocks noChangeAspect="1" noChangeArrowheads="1"/>
            </p:cNvPicPr>
            <p:nvPr/>
          </p:nvPicPr>
          <p:blipFill>
            <a:blip r:embed="rId4" cstate="print"/>
            <a:srcRect/>
            <a:stretch>
              <a:fillRect/>
            </a:stretch>
          </p:blipFill>
          <p:spPr bwMode="auto">
            <a:xfrm>
              <a:off x="2766941" y="2843544"/>
              <a:ext cx="1701209" cy="1275907"/>
            </a:xfrm>
            <a:prstGeom prst="rect">
              <a:avLst/>
            </a:prstGeom>
            <a:noFill/>
          </p:spPr>
        </p:pic>
        <p:pic>
          <p:nvPicPr>
            <p:cNvPr id="20" name="Picture 8" descr="C:\Users\Goda\Desktop\neuron2.jpg"/>
            <p:cNvPicPr>
              <a:picLocks noChangeAspect="1" noChangeArrowheads="1"/>
            </p:cNvPicPr>
            <p:nvPr/>
          </p:nvPicPr>
          <p:blipFill>
            <a:blip r:embed="rId5" cstate="print"/>
            <a:srcRect/>
            <a:stretch>
              <a:fillRect/>
            </a:stretch>
          </p:blipFill>
          <p:spPr bwMode="auto">
            <a:xfrm>
              <a:off x="4638271" y="2843544"/>
              <a:ext cx="1701209" cy="1275907"/>
            </a:xfrm>
            <a:prstGeom prst="rect">
              <a:avLst/>
            </a:prstGeom>
            <a:noFill/>
          </p:spPr>
        </p:pic>
        <p:pic>
          <p:nvPicPr>
            <p:cNvPr id="21" name="Picture 9" descr="C:\Users\Goda\Desktop\neuron3.jpg"/>
            <p:cNvPicPr>
              <a:picLocks noChangeAspect="1" noChangeArrowheads="1"/>
            </p:cNvPicPr>
            <p:nvPr/>
          </p:nvPicPr>
          <p:blipFill>
            <a:blip r:embed="rId6" cstate="print"/>
            <a:srcRect/>
            <a:stretch>
              <a:fillRect/>
            </a:stretch>
          </p:blipFill>
          <p:spPr bwMode="auto">
            <a:xfrm>
              <a:off x="6509602" y="2843544"/>
              <a:ext cx="1701209" cy="1275907"/>
            </a:xfrm>
            <a:prstGeom prst="rect">
              <a:avLst/>
            </a:prstGeom>
            <a:noFill/>
          </p:spPr>
        </p:pic>
      </p:grpSp>
    </p:spTree>
    <p:extLst>
      <p:ext uri="{BB962C8B-B14F-4D97-AF65-F5344CB8AC3E}">
        <p14:creationId xmlns:p14="http://schemas.microsoft.com/office/powerpoint/2010/main" val="349066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Limiting noise sources (1)</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Double Rayleigh backscattering (DRB) noise</a:t>
            </a:r>
          </a:p>
          <a:p>
            <a:pPr lvl="1"/>
            <a:r>
              <a:rPr lang="en-US" dirty="0" smtClean="0"/>
              <a:t>Rayleigh scattering is the </a:t>
            </a:r>
            <a:r>
              <a:rPr lang="en-US" i="1" dirty="0" smtClean="0"/>
              <a:t>elastic scattering </a:t>
            </a:r>
            <a:r>
              <a:rPr lang="en-US" dirty="0" smtClean="0"/>
              <a:t>of light by particles with dimensions which are much smaller than the wavelength of the light.</a:t>
            </a:r>
          </a:p>
          <a:p>
            <a:pPr lvl="1"/>
            <a:r>
              <a:rPr lang="en-US" dirty="0" smtClean="0"/>
              <a:t>While most of the scattered light escapes through the cladding, a small portion of the light can stay in the fiber core and propagate backward in the fiber.</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buNone/>
            </a:pPr>
            <a:r>
              <a:rPr lang="en-US" dirty="0" smtClean="0"/>
              <a:t/>
            </a:r>
            <a:br>
              <a:rPr lang="en-US" dirty="0" smtClean="0"/>
            </a:br>
            <a:endParaRPr lang="en-US" dirty="0" smtClean="0"/>
          </a:p>
          <a:p>
            <a:pPr lvl="1"/>
            <a:r>
              <a:rPr lang="en-US" dirty="0" smtClean="0"/>
              <a:t>This backward-propagating scattered light is normally very weak, but it can be amplified by distributed Raman amplification in the fiber, and it can again be scattered and propagate along with the signal in the forward direction.</a:t>
            </a:r>
          </a:p>
          <a:p>
            <a:pPr lvl="1"/>
            <a:r>
              <a:rPr lang="en-US" dirty="0" smtClean="0"/>
              <a:t>DRB causes a delayed crosstalk, in-band noise, that is amplified by the process of SRS in the fiber.</a:t>
            </a:r>
          </a:p>
        </p:txBody>
      </p:sp>
      <p:sp>
        <p:nvSpPr>
          <p:cNvPr id="4" name="Slide Number Placeholder 3"/>
          <p:cNvSpPr>
            <a:spLocks noGrp="1"/>
          </p:cNvSpPr>
          <p:nvPr>
            <p:ph type="sldNum" sz="quarter" idx="4294967295"/>
          </p:nvPr>
        </p:nvSpPr>
        <p:spPr>
          <a:xfrm>
            <a:off x="8686800" y="6481432"/>
            <a:ext cx="457200" cy="288925"/>
          </a:xfrm>
          <a:prstGeom prst="rect">
            <a:avLst/>
          </a:prstGeom>
        </p:spPr>
        <p:txBody>
          <a:bodyPr/>
          <a:lstStyle/>
          <a:p>
            <a:fld id="{3AC49A51-9E5C-41E6-BCEA-0352F10A8BB3}" type="slidenum">
              <a:rPr lang="en-US" smtClean="0"/>
              <a:pPr/>
              <a:t>50</a:t>
            </a:fld>
            <a:endParaRPr lang="en-US" dirty="0"/>
          </a:p>
        </p:txBody>
      </p:sp>
      <p:sp>
        <p:nvSpPr>
          <p:cNvPr id="481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48129" name="Object 1"/>
          <p:cNvGraphicFramePr>
            <a:graphicFrameLocks noChangeAspect="1"/>
          </p:cNvGraphicFramePr>
          <p:nvPr/>
        </p:nvGraphicFramePr>
        <p:xfrm>
          <a:off x="644525" y="3429000"/>
          <a:ext cx="3622675" cy="609600"/>
        </p:xfrm>
        <a:graphic>
          <a:graphicData uri="http://schemas.openxmlformats.org/presentationml/2006/ole">
            <mc:AlternateContent xmlns:mc="http://schemas.openxmlformats.org/markup-compatibility/2006">
              <mc:Choice xmlns:v="urn:schemas-microsoft-com:vml" Requires="v">
                <p:oleObj spid="_x0000_s11948" name="Equation" r:id="rId3" imgW="1981080" imgH="330120" progId="Equation.DSMT4">
                  <p:embed/>
                </p:oleObj>
              </mc:Choice>
              <mc:Fallback>
                <p:oleObj name="Equation" r:id="rId3" imgW="1981080" imgH="3301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525" y="3429000"/>
                        <a:ext cx="3622675"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13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48131" name="Object 3"/>
          <p:cNvGraphicFramePr>
            <a:graphicFrameLocks noChangeAspect="1"/>
          </p:cNvGraphicFramePr>
          <p:nvPr/>
        </p:nvGraphicFramePr>
        <p:xfrm>
          <a:off x="658813" y="4010890"/>
          <a:ext cx="3598862" cy="533400"/>
        </p:xfrm>
        <a:graphic>
          <a:graphicData uri="http://schemas.openxmlformats.org/presentationml/2006/ole">
            <mc:AlternateContent xmlns:mc="http://schemas.openxmlformats.org/markup-compatibility/2006">
              <mc:Choice xmlns:v="urn:schemas-microsoft-com:vml" Requires="v">
                <p:oleObj spid="_x0000_s11949" name="Equation" r:id="rId5" imgW="1854000" imgH="279360" progId="Equation.DSMT4">
                  <p:embed/>
                </p:oleObj>
              </mc:Choice>
              <mc:Fallback>
                <p:oleObj name="Equation" r:id="rId5" imgW="1854000" imgH="2793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813" y="4010890"/>
                        <a:ext cx="3598862"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3"/>
          <p:cNvPicPr>
            <a:picLocks noChangeAspect="1" noChangeArrowheads="1"/>
          </p:cNvPicPr>
          <p:nvPr/>
        </p:nvPicPr>
        <p:blipFill>
          <a:blip r:embed="rId7" cstate="print"/>
          <a:srcRect/>
          <a:stretch>
            <a:fillRect/>
          </a:stretch>
        </p:blipFill>
        <p:spPr bwMode="auto">
          <a:xfrm>
            <a:off x="5867400" y="3432605"/>
            <a:ext cx="2590800" cy="144126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cxnSp>
        <p:nvCxnSpPr>
          <p:cNvPr id="12" name="Straight Arrow Connector 11"/>
          <p:cNvCxnSpPr/>
          <p:nvPr/>
        </p:nvCxnSpPr>
        <p:spPr>
          <a:xfrm flipH="1">
            <a:off x="1676400" y="3367418"/>
            <a:ext cx="2705100" cy="3663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2819400" y="4419600"/>
            <a:ext cx="1562101"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81500" y="3230269"/>
            <a:ext cx="1295400" cy="738664"/>
          </a:xfrm>
          <a:prstGeom prst="rect">
            <a:avLst/>
          </a:prstGeom>
          <a:solidFill>
            <a:srgbClr val="00B0F0"/>
          </a:solidFill>
        </p:spPr>
        <p:txBody>
          <a:bodyPr wrap="square" rtlCol="0">
            <a:spAutoFit/>
          </a:bodyPr>
          <a:lstStyle/>
          <a:p>
            <a:pPr algn="ctr"/>
            <a:r>
              <a:rPr lang="en-US" sz="1400" b="1" dirty="0" smtClean="0"/>
              <a:t>Rayleigh baskscattering coefficient</a:t>
            </a:r>
            <a:endParaRPr lang="en-US" sz="1400" b="1" dirty="0"/>
          </a:p>
        </p:txBody>
      </p:sp>
      <p:sp>
        <p:nvSpPr>
          <p:cNvPr id="16" name="TextBox 15"/>
          <p:cNvSpPr txBox="1"/>
          <p:nvPr/>
        </p:nvSpPr>
        <p:spPr>
          <a:xfrm>
            <a:off x="4381500" y="4191550"/>
            <a:ext cx="1295400" cy="738664"/>
          </a:xfrm>
          <a:prstGeom prst="rect">
            <a:avLst/>
          </a:prstGeom>
          <a:solidFill>
            <a:srgbClr val="00B0F0"/>
          </a:solidFill>
        </p:spPr>
        <p:txBody>
          <a:bodyPr wrap="square" rtlCol="0">
            <a:spAutoFit/>
          </a:bodyPr>
          <a:lstStyle/>
          <a:p>
            <a:pPr algn="ctr"/>
            <a:r>
              <a:rPr lang="en-US" sz="1400" b="1" dirty="0" smtClean="0"/>
              <a:t>Responsivity of the photodetector</a:t>
            </a:r>
            <a:endParaRPr lang="en-US" sz="1400" b="1" dirty="0"/>
          </a:p>
        </p:txBody>
      </p:sp>
    </p:spTree>
    <p:extLst>
      <p:ext uri="{BB962C8B-B14F-4D97-AF65-F5344CB8AC3E}">
        <p14:creationId xmlns:p14="http://schemas.microsoft.com/office/powerpoint/2010/main" val="20571108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Limiting noise sources (2)</a:t>
            </a:r>
            <a:endParaRPr lang="en-US" dirty="0"/>
          </a:p>
        </p:txBody>
      </p:sp>
      <p:sp>
        <p:nvSpPr>
          <p:cNvPr id="3" name="Content Placeholder 2"/>
          <p:cNvSpPr>
            <a:spLocks noGrp="1"/>
          </p:cNvSpPr>
          <p:nvPr>
            <p:ph idx="1"/>
          </p:nvPr>
        </p:nvSpPr>
        <p:spPr/>
        <p:txBody>
          <a:bodyPr/>
          <a:lstStyle/>
          <a:p>
            <a:r>
              <a:rPr lang="en-US" dirty="0" smtClean="0"/>
              <a:t>Pump-to-Stokes relative intensity noise (RIN) transfer</a:t>
            </a:r>
          </a:p>
          <a:p>
            <a:endParaRPr lang="en-US" dirty="0" smtClean="0"/>
          </a:p>
          <a:p>
            <a:pPr>
              <a:buNone/>
            </a:pPr>
            <a:r>
              <a:rPr lang="en-US" dirty="0" smtClean="0"/>
              <a:t/>
            </a:r>
            <a:br>
              <a:rPr lang="en-US" dirty="0" smtClean="0"/>
            </a:br>
            <a:endParaRPr lang="en-US" dirty="0" smtClean="0"/>
          </a:p>
          <a:p>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4294967295"/>
          </p:nvPr>
        </p:nvSpPr>
        <p:spPr>
          <a:xfrm>
            <a:off x="8686800" y="6481432"/>
            <a:ext cx="457200" cy="288925"/>
          </a:xfrm>
          <a:prstGeom prst="rect">
            <a:avLst/>
          </a:prstGeom>
        </p:spPr>
        <p:txBody>
          <a:bodyPr/>
          <a:lstStyle/>
          <a:p>
            <a:fld id="{3AC49A51-9E5C-41E6-BCEA-0352F10A8BB3}" type="slidenum">
              <a:rPr lang="en-US" smtClean="0"/>
              <a:pPr/>
              <a:t>51</a:t>
            </a:fld>
            <a:endParaRPr lang="en-US" dirty="0"/>
          </a:p>
        </p:txBody>
      </p:sp>
      <p:sp>
        <p:nvSpPr>
          <p:cNvPr id="481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4813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4915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49156" name="Object 4"/>
          <p:cNvGraphicFramePr>
            <a:graphicFrameLocks noChangeAspect="1"/>
          </p:cNvGraphicFramePr>
          <p:nvPr/>
        </p:nvGraphicFramePr>
        <p:xfrm>
          <a:off x="48485" y="2895600"/>
          <a:ext cx="8684420" cy="990600"/>
        </p:xfrm>
        <a:graphic>
          <a:graphicData uri="http://schemas.openxmlformats.org/presentationml/2006/ole">
            <mc:AlternateContent xmlns:mc="http://schemas.openxmlformats.org/markup-compatibility/2006">
              <mc:Choice xmlns:v="urn:schemas-microsoft-com:vml" Requires="v">
                <p:oleObj spid="_x0000_s35158" name="Equation" r:id="rId3" imgW="5816520" imgH="609480" progId="Equation.DSMT4">
                  <p:embed/>
                </p:oleObj>
              </mc:Choice>
              <mc:Fallback>
                <p:oleObj name="Equation" r:id="rId3" imgW="5816520" imgH="609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85" y="2895600"/>
                        <a:ext cx="868442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59"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49161"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49160" name="Object 8"/>
          <p:cNvGraphicFramePr>
            <a:graphicFrameLocks noChangeAspect="1"/>
          </p:cNvGraphicFramePr>
          <p:nvPr/>
        </p:nvGraphicFramePr>
        <p:xfrm>
          <a:off x="2989405" y="3733800"/>
          <a:ext cx="6157913" cy="914400"/>
        </p:xfrm>
        <a:graphic>
          <a:graphicData uri="http://schemas.openxmlformats.org/presentationml/2006/ole">
            <mc:AlternateContent xmlns:mc="http://schemas.openxmlformats.org/markup-compatibility/2006">
              <mc:Choice xmlns:v="urn:schemas-microsoft-com:vml" Requires="v">
                <p:oleObj spid="_x0000_s35159" name="Equation" r:id="rId5" imgW="4152600" imgH="609480" progId="Equation.DSMT4">
                  <p:embed/>
                </p:oleObj>
              </mc:Choice>
              <mc:Fallback>
                <p:oleObj name="Equation" r:id="rId5" imgW="4152600" imgH="609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405" y="3733800"/>
                        <a:ext cx="6157913"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63"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49162" name="Object 10"/>
          <p:cNvGraphicFramePr>
            <a:graphicFrameLocks noChangeAspect="1"/>
          </p:cNvGraphicFramePr>
          <p:nvPr/>
        </p:nvGraphicFramePr>
        <p:xfrm>
          <a:off x="2494815" y="4724400"/>
          <a:ext cx="4154370" cy="857251"/>
        </p:xfrm>
        <a:graphic>
          <a:graphicData uri="http://schemas.openxmlformats.org/presentationml/2006/ole">
            <mc:AlternateContent xmlns:mc="http://schemas.openxmlformats.org/markup-compatibility/2006">
              <mc:Choice xmlns:v="urn:schemas-microsoft-com:vml" Requires="v">
                <p:oleObj spid="_x0000_s35160" name="Equation" r:id="rId7" imgW="2400120" imgH="507960" progId="Equation.DSMT4">
                  <p:embed/>
                </p:oleObj>
              </mc:Choice>
              <mc:Fallback>
                <p:oleObj name="Equation" r:id="rId7" imgW="2400120" imgH="5079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4815" y="4724400"/>
                        <a:ext cx="4154370" cy="8572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65"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49167" name="Rectangle 1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cxnSp>
        <p:nvCxnSpPr>
          <p:cNvPr id="22" name="Straight Arrow Connector 21"/>
          <p:cNvCxnSpPr/>
          <p:nvPr/>
        </p:nvCxnSpPr>
        <p:spPr>
          <a:xfrm rot="10800000" flipV="1">
            <a:off x="6400800" y="4876800"/>
            <a:ext cx="4572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858000" y="4724400"/>
            <a:ext cx="2133600" cy="923330"/>
          </a:xfrm>
          <a:prstGeom prst="rect">
            <a:avLst/>
          </a:prstGeom>
          <a:solidFill>
            <a:srgbClr val="00B0F0"/>
          </a:solidFill>
        </p:spPr>
        <p:txBody>
          <a:bodyPr wrap="square" rtlCol="0">
            <a:spAutoFit/>
          </a:bodyPr>
          <a:lstStyle/>
          <a:p>
            <a:pPr algn="ctr"/>
            <a:r>
              <a:rPr lang="en-US" b="1" dirty="0" smtClean="0"/>
              <a:t>Group velocities of Stokes and pump fields</a:t>
            </a:r>
            <a:endParaRPr lang="en-US" b="1" dirty="0"/>
          </a:p>
        </p:txBody>
      </p:sp>
      <p:cxnSp>
        <p:nvCxnSpPr>
          <p:cNvPr id="27" name="Straight Arrow Connector 26"/>
          <p:cNvCxnSpPr/>
          <p:nvPr/>
        </p:nvCxnSpPr>
        <p:spPr>
          <a:xfrm rot="10800000">
            <a:off x="6400800" y="5334000"/>
            <a:ext cx="4572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2438400" y="3505200"/>
            <a:ext cx="914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2438400" y="4343401"/>
            <a:ext cx="1066800" cy="3047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52400" y="3962400"/>
            <a:ext cx="2313709" cy="923330"/>
          </a:xfrm>
          <a:prstGeom prst="rect">
            <a:avLst/>
          </a:prstGeom>
          <a:solidFill>
            <a:srgbClr val="00B0F0"/>
          </a:solidFill>
        </p:spPr>
        <p:txBody>
          <a:bodyPr wrap="square" rtlCol="0">
            <a:spAutoFit/>
          </a:bodyPr>
          <a:lstStyle/>
          <a:p>
            <a:pPr algn="ctr"/>
            <a:r>
              <a:rPr lang="en-US" b="1" dirty="0" smtClean="0"/>
              <a:t>RIN Coefficients of the forward and backward pump laser</a:t>
            </a:r>
            <a:endParaRPr lang="en-US" b="1" dirty="0"/>
          </a:p>
        </p:txBody>
      </p:sp>
      <p:sp>
        <p:nvSpPr>
          <p:cNvPr id="40" name="TextBox 39"/>
          <p:cNvSpPr txBox="1"/>
          <p:nvPr/>
        </p:nvSpPr>
        <p:spPr>
          <a:xfrm>
            <a:off x="4495800" y="6135469"/>
            <a:ext cx="2313709" cy="646331"/>
          </a:xfrm>
          <a:prstGeom prst="rect">
            <a:avLst/>
          </a:prstGeom>
          <a:solidFill>
            <a:srgbClr val="00B0F0"/>
          </a:solidFill>
        </p:spPr>
        <p:txBody>
          <a:bodyPr wrap="square" rtlCol="0">
            <a:spAutoFit/>
          </a:bodyPr>
          <a:lstStyle/>
          <a:p>
            <a:pPr algn="ctr"/>
            <a:r>
              <a:rPr lang="en-US" b="1" dirty="0" smtClean="0"/>
              <a:t>RIN Coefficients of the amplified signal</a:t>
            </a:r>
            <a:endParaRPr lang="en-US" b="1" dirty="0"/>
          </a:p>
        </p:txBody>
      </p:sp>
      <p:cxnSp>
        <p:nvCxnSpPr>
          <p:cNvPr id="43" name="Straight Arrow Connector 42"/>
          <p:cNvCxnSpPr>
            <a:stCxn id="40" idx="1"/>
          </p:cNvCxnSpPr>
          <p:nvPr/>
        </p:nvCxnSpPr>
        <p:spPr>
          <a:xfrm rot="10800000">
            <a:off x="4114800" y="5943603"/>
            <a:ext cx="381000" cy="5150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28600" y="5881255"/>
            <a:ext cx="2313709" cy="646331"/>
          </a:xfrm>
          <a:prstGeom prst="rect">
            <a:avLst/>
          </a:prstGeom>
          <a:solidFill>
            <a:srgbClr val="00B0F0"/>
          </a:solidFill>
        </p:spPr>
        <p:txBody>
          <a:bodyPr wrap="square" rtlCol="0">
            <a:spAutoFit/>
          </a:bodyPr>
          <a:lstStyle/>
          <a:p>
            <a:pPr algn="ctr"/>
            <a:r>
              <a:rPr lang="en-US" b="1" dirty="0" smtClean="0"/>
              <a:t>Electrical bandwidth of the photodetector</a:t>
            </a:r>
            <a:endParaRPr lang="en-US" b="1" dirty="0"/>
          </a:p>
        </p:txBody>
      </p:sp>
      <p:cxnSp>
        <p:nvCxnSpPr>
          <p:cNvPr id="49" name="Straight Arrow Connector 48"/>
          <p:cNvCxnSpPr/>
          <p:nvPr/>
        </p:nvCxnSpPr>
        <p:spPr>
          <a:xfrm flipV="1">
            <a:off x="2514600" y="5728855"/>
            <a:ext cx="1219200" cy="5150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49166" name="Object 14"/>
          <p:cNvGraphicFramePr>
            <a:graphicFrameLocks noChangeAspect="1"/>
          </p:cNvGraphicFramePr>
          <p:nvPr/>
        </p:nvGraphicFramePr>
        <p:xfrm>
          <a:off x="2659380" y="5562600"/>
          <a:ext cx="3825240" cy="533400"/>
        </p:xfrm>
        <a:graphic>
          <a:graphicData uri="http://schemas.openxmlformats.org/presentationml/2006/ole">
            <mc:AlternateContent xmlns:mc="http://schemas.openxmlformats.org/markup-compatibility/2006">
              <mc:Choice xmlns:v="urn:schemas-microsoft-com:vml" Requires="v">
                <p:oleObj spid="_x0000_s35161" name="Equation" r:id="rId9" imgW="2387600" imgH="330200" progId="Equation.DSMT4">
                  <p:embed/>
                </p:oleObj>
              </mc:Choice>
              <mc:Fallback>
                <p:oleObj name="Equation" r:id="rId9" imgW="2387600" imgH="3302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59380" y="5562600"/>
                        <a:ext cx="382524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Diagram 27"/>
          <p:cNvGraphicFramePr/>
          <p:nvPr>
            <p:extLst>
              <p:ext uri="{D42A27DB-BD31-4B8C-83A1-F6EECF244321}">
                <p14:modId xmlns:p14="http://schemas.microsoft.com/office/powerpoint/2010/main" val="3220589760"/>
              </p:ext>
            </p:extLst>
          </p:nvPr>
        </p:nvGraphicFramePr>
        <p:xfrm>
          <a:off x="3124200" y="2286000"/>
          <a:ext cx="3505200" cy="66239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41653061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Limiting noise sources (3)</a:t>
            </a:r>
            <a:endParaRPr lang="en-US" dirty="0"/>
          </a:p>
        </p:txBody>
      </p:sp>
      <p:sp>
        <p:nvSpPr>
          <p:cNvPr id="3" name="Content Placeholder 2"/>
          <p:cNvSpPr>
            <a:spLocks noGrp="1"/>
          </p:cNvSpPr>
          <p:nvPr>
            <p:ph idx="1"/>
          </p:nvPr>
        </p:nvSpPr>
        <p:spPr/>
        <p:txBody>
          <a:bodyPr/>
          <a:lstStyle/>
          <a:p>
            <a:r>
              <a:rPr lang="en-US" dirty="0" smtClean="0"/>
              <a:t>Amplified spontaneous emission noise</a:t>
            </a:r>
          </a:p>
          <a:p>
            <a:pPr lvl="1"/>
            <a:r>
              <a:rPr lang="en-US" dirty="0" smtClean="0"/>
              <a:t>The random spontaneously Raman-shifted emitted light is amplified by the process of stimulated emission.</a:t>
            </a:r>
          </a:p>
          <a:p>
            <a:pPr lvl="1"/>
            <a:r>
              <a:rPr lang="en-US" dirty="0" smtClean="0"/>
              <a:t>These photons have random phases relative to the signal and appear as noise.</a:t>
            </a:r>
          </a:p>
          <a:p>
            <a:pPr lvl="1"/>
            <a:r>
              <a:rPr lang="en-US" dirty="0" smtClean="0"/>
              <a:t>Beating of the Stokes field with the ASE:</a:t>
            </a:r>
          </a:p>
          <a:p>
            <a:pPr lvl="1"/>
            <a:endParaRPr lang="en-US" dirty="0" smtClean="0"/>
          </a:p>
          <a:p>
            <a:pPr lvl="1"/>
            <a:r>
              <a:rPr lang="en-US" dirty="0" smtClean="0"/>
              <a:t>Beating of the ASE with itself:</a:t>
            </a:r>
          </a:p>
          <a:p>
            <a:pPr lvl="1"/>
            <a:endParaRPr lang="en-US" dirty="0" smtClean="0"/>
          </a:p>
          <a:p>
            <a:pPr lvl="1"/>
            <a:endParaRPr lang="en-US" dirty="0"/>
          </a:p>
        </p:txBody>
      </p:sp>
      <p:sp>
        <p:nvSpPr>
          <p:cNvPr id="4" name="Slide Number Placeholder 3"/>
          <p:cNvSpPr>
            <a:spLocks noGrp="1"/>
          </p:cNvSpPr>
          <p:nvPr>
            <p:ph type="sldNum" sz="quarter" idx="4294967295"/>
          </p:nvPr>
        </p:nvSpPr>
        <p:spPr>
          <a:xfrm>
            <a:off x="8686800" y="6481432"/>
            <a:ext cx="457200" cy="288925"/>
          </a:xfrm>
          <a:prstGeom prst="rect">
            <a:avLst/>
          </a:prstGeom>
        </p:spPr>
        <p:txBody>
          <a:bodyPr/>
          <a:lstStyle/>
          <a:p>
            <a:fld id="{3AC49A51-9E5C-41E6-BCEA-0352F10A8BB3}" type="slidenum">
              <a:rPr lang="en-US" smtClean="0"/>
              <a:pPr/>
              <a:t>52</a:t>
            </a:fld>
            <a:endParaRPr lang="en-US" dirty="0"/>
          </a:p>
        </p:txBody>
      </p:sp>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1201" name="Object 1"/>
          <p:cNvGraphicFramePr>
            <a:graphicFrameLocks noChangeAspect="1"/>
          </p:cNvGraphicFramePr>
          <p:nvPr>
            <p:extLst>
              <p:ext uri="{D42A27DB-BD31-4B8C-83A1-F6EECF244321}">
                <p14:modId xmlns:p14="http://schemas.microsoft.com/office/powerpoint/2010/main" val="3096503276"/>
              </p:ext>
            </p:extLst>
          </p:nvPr>
        </p:nvGraphicFramePr>
        <p:xfrm>
          <a:off x="2966244" y="3581400"/>
          <a:ext cx="3211513" cy="457200"/>
        </p:xfrm>
        <a:graphic>
          <a:graphicData uri="http://schemas.openxmlformats.org/presentationml/2006/ole">
            <mc:AlternateContent xmlns:mc="http://schemas.openxmlformats.org/markup-compatibility/2006">
              <mc:Choice xmlns:v="urn:schemas-microsoft-com:vml" Requires="v">
                <p:oleObj spid="_x0000_s36182" name="Equation" r:id="rId3" imgW="1942920" imgH="279360" progId="Equation.DSMT4">
                  <p:embed/>
                </p:oleObj>
              </mc:Choice>
              <mc:Fallback>
                <p:oleObj name="Equation" r:id="rId3" imgW="1942920" imgH="2793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6244" y="3581400"/>
                        <a:ext cx="321151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1203" name="Object 3"/>
          <p:cNvGraphicFramePr>
            <a:graphicFrameLocks noChangeAspect="1"/>
          </p:cNvGraphicFramePr>
          <p:nvPr>
            <p:extLst>
              <p:ext uri="{D42A27DB-BD31-4B8C-83A1-F6EECF244321}">
                <p14:modId xmlns:p14="http://schemas.microsoft.com/office/powerpoint/2010/main" val="3777997559"/>
              </p:ext>
            </p:extLst>
          </p:nvPr>
        </p:nvGraphicFramePr>
        <p:xfrm>
          <a:off x="2874963" y="4089566"/>
          <a:ext cx="3394075" cy="711034"/>
        </p:xfrm>
        <a:graphic>
          <a:graphicData uri="http://schemas.openxmlformats.org/presentationml/2006/ole">
            <mc:AlternateContent xmlns:mc="http://schemas.openxmlformats.org/markup-compatibility/2006">
              <mc:Choice xmlns:v="urn:schemas-microsoft-com:vml" Requires="v">
                <p:oleObj spid="_x0000_s36183" name="Equation" r:id="rId5" imgW="2095200" imgH="431640" progId="Equation.DSMT4">
                  <p:embed/>
                </p:oleObj>
              </mc:Choice>
              <mc:Fallback>
                <p:oleObj name="Equation" r:id="rId5" imgW="2095200" imgH="431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4963" y="4089566"/>
                        <a:ext cx="3394075" cy="7110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1205" name="Object 5"/>
          <p:cNvGraphicFramePr>
            <a:graphicFrameLocks noChangeAspect="1"/>
          </p:cNvGraphicFramePr>
          <p:nvPr/>
        </p:nvGraphicFramePr>
        <p:xfrm>
          <a:off x="2902744" y="4644925"/>
          <a:ext cx="3338513" cy="765275"/>
        </p:xfrm>
        <a:graphic>
          <a:graphicData uri="http://schemas.openxmlformats.org/presentationml/2006/ole">
            <mc:AlternateContent xmlns:mc="http://schemas.openxmlformats.org/markup-compatibility/2006">
              <mc:Choice xmlns:v="urn:schemas-microsoft-com:vml" Requires="v">
                <p:oleObj spid="_x0000_s36184" name="Equation" r:id="rId7" imgW="1993680" imgH="444240" progId="Equation.DSMT4">
                  <p:embed/>
                </p:oleObj>
              </mc:Choice>
              <mc:Fallback>
                <p:oleObj name="Equation" r:id="rId7" imgW="1993680" imgH="4442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2744" y="4644925"/>
                        <a:ext cx="3338513" cy="76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1207" name="Object 7"/>
          <p:cNvGraphicFramePr>
            <a:graphicFrameLocks noChangeAspect="1"/>
          </p:cNvGraphicFramePr>
          <p:nvPr/>
        </p:nvGraphicFramePr>
        <p:xfrm>
          <a:off x="2925763" y="5334000"/>
          <a:ext cx="3292475" cy="914400"/>
        </p:xfrm>
        <a:graphic>
          <a:graphicData uri="http://schemas.openxmlformats.org/presentationml/2006/ole">
            <mc:AlternateContent xmlns:mc="http://schemas.openxmlformats.org/markup-compatibility/2006">
              <mc:Choice xmlns:v="urn:schemas-microsoft-com:vml" Requires="v">
                <p:oleObj spid="_x0000_s36185" name="Equation" r:id="rId9" imgW="1955520" imgH="533160" progId="Equation.DSMT4">
                  <p:embed/>
                </p:oleObj>
              </mc:Choice>
              <mc:Fallback>
                <p:oleObj name="Equation" r:id="rId9" imgW="1955520" imgH="5331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5763" y="5334000"/>
                        <a:ext cx="3292475"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3" name="Straight Arrow Connector 12"/>
          <p:cNvCxnSpPr>
            <a:stCxn id="14" idx="3"/>
          </p:cNvCxnSpPr>
          <p:nvPr/>
        </p:nvCxnSpPr>
        <p:spPr>
          <a:xfrm>
            <a:off x="2085109" y="4895166"/>
            <a:ext cx="810491" cy="1340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81000" y="4572000"/>
            <a:ext cx="1704109" cy="646331"/>
          </a:xfrm>
          <a:prstGeom prst="rect">
            <a:avLst/>
          </a:prstGeom>
          <a:solidFill>
            <a:srgbClr val="00B0F0"/>
          </a:solidFill>
        </p:spPr>
        <p:txBody>
          <a:bodyPr wrap="square" rtlCol="0">
            <a:spAutoFit/>
          </a:bodyPr>
          <a:lstStyle/>
          <a:p>
            <a:pPr algn="ctr"/>
            <a:r>
              <a:rPr lang="en-US" b="1" dirty="0" smtClean="0"/>
              <a:t>Spectral density of the ASE</a:t>
            </a:r>
            <a:endParaRPr lang="en-US" b="1" dirty="0"/>
          </a:p>
        </p:txBody>
      </p:sp>
      <p:cxnSp>
        <p:nvCxnSpPr>
          <p:cNvPr id="19" name="Straight Arrow Connector 18"/>
          <p:cNvCxnSpPr>
            <a:stCxn id="20" idx="3"/>
          </p:cNvCxnSpPr>
          <p:nvPr/>
        </p:nvCxnSpPr>
        <p:spPr>
          <a:xfrm flipV="1">
            <a:off x="2161309" y="5830669"/>
            <a:ext cx="734291" cy="2469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57200" y="5754469"/>
            <a:ext cx="1704109" cy="646331"/>
          </a:xfrm>
          <a:prstGeom prst="rect">
            <a:avLst/>
          </a:prstGeom>
          <a:solidFill>
            <a:srgbClr val="00B0F0"/>
          </a:solidFill>
        </p:spPr>
        <p:txBody>
          <a:bodyPr wrap="square" rtlCol="0">
            <a:spAutoFit/>
          </a:bodyPr>
          <a:lstStyle/>
          <a:p>
            <a:pPr algn="ctr"/>
            <a:r>
              <a:rPr lang="en-US" b="1" dirty="0" smtClean="0"/>
              <a:t>Population inversion factor</a:t>
            </a:r>
            <a:endParaRPr lang="en-US" b="1" dirty="0"/>
          </a:p>
        </p:txBody>
      </p:sp>
      <p:cxnSp>
        <p:nvCxnSpPr>
          <p:cNvPr id="27" name="Straight Arrow Connector 26"/>
          <p:cNvCxnSpPr>
            <a:stCxn id="28" idx="1"/>
          </p:cNvCxnSpPr>
          <p:nvPr/>
        </p:nvCxnSpPr>
        <p:spPr>
          <a:xfrm flipH="1" flipV="1">
            <a:off x="5562600" y="4644925"/>
            <a:ext cx="1004456" cy="2135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567056" y="4535269"/>
            <a:ext cx="2209800" cy="646331"/>
          </a:xfrm>
          <a:prstGeom prst="rect">
            <a:avLst/>
          </a:prstGeom>
          <a:solidFill>
            <a:srgbClr val="00B0F0"/>
          </a:solidFill>
        </p:spPr>
        <p:txBody>
          <a:bodyPr wrap="square" rtlCol="0">
            <a:spAutoFit/>
          </a:bodyPr>
          <a:lstStyle/>
          <a:p>
            <a:pPr algn="ctr"/>
            <a:r>
              <a:rPr lang="en-US" b="1" dirty="0" smtClean="0"/>
              <a:t>Optical bandwidth of the photodetector</a:t>
            </a:r>
            <a:endParaRPr lang="en-US" b="1" dirty="0"/>
          </a:p>
        </p:txBody>
      </p:sp>
      <p:cxnSp>
        <p:nvCxnSpPr>
          <p:cNvPr id="35" name="Straight Arrow Connector 34"/>
          <p:cNvCxnSpPr>
            <a:stCxn id="36" idx="1"/>
          </p:cNvCxnSpPr>
          <p:nvPr/>
        </p:nvCxnSpPr>
        <p:spPr>
          <a:xfrm rot="10800000">
            <a:off x="5334013" y="6019803"/>
            <a:ext cx="734279" cy="3626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068291" y="6059269"/>
            <a:ext cx="1856509" cy="646331"/>
          </a:xfrm>
          <a:prstGeom prst="rect">
            <a:avLst/>
          </a:prstGeom>
          <a:solidFill>
            <a:srgbClr val="00B0F0"/>
          </a:solidFill>
        </p:spPr>
        <p:txBody>
          <a:bodyPr wrap="square" rtlCol="0">
            <a:spAutoFit/>
          </a:bodyPr>
          <a:lstStyle/>
          <a:p>
            <a:pPr algn="ctr"/>
            <a:r>
              <a:rPr lang="en-US" b="1" dirty="0" smtClean="0"/>
              <a:t>Temperature of the gain medium</a:t>
            </a:r>
            <a:endParaRPr lang="en-US" b="1" dirty="0"/>
          </a:p>
        </p:txBody>
      </p:sp>
    </p:spTree>
    <p:extLst>
      <p:ext uri="{BB962C8B-B14F-4D97-AF65-F5344CB8AC3E}">
        <p14:creationId xmlns:p14="http://schemas.microsoft.com/office/powerpoint/2010/main" val="3439446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Limiting noise sources (4)</a:t>
            </a:r>
            <a:endParaRPr lang="en-US" dirty="0"/>
          </a:p>
        </p:txBody>
      </p:sp>
      <p:sp>
        <p:nvSpPr>
          <p:cNvPr id="3" name="Content Placeholder 2"/>
          <p:cNvSpPr>
            <a:spLocks noGrp="1"/>
          </p:cNvSpPr>
          <p:nvPr>
            <p:ph idx="1"/>
          </p:nvPr>
        </p:nvSpPr>
        <p:spPr/>
        <p:txBody>
          <a:bodyPr/>
          <a:lstStyle/>
          <a:p>
            <a:r>
              <a:rPr lang="en-US" dirty="0" smtClean="0"/>
              <a:t>Detection noise:</a:t>
            </a:r>
          </a:p>
          <a:p>
            <a:pPr lvl="1"/>
            <a:r>
              <a:rPr lang="en-US" b="1" dirty="0" smtClean="0"/>
              <a:t>Thermal noise</a:t>
            </a:r>
            <a:r>
              <a:rPr lang="en-US" dirty="0" smtClean="0"/>
              <a:t> (also called Johnson-Nyquist noise) is produced by the thermal agitation of the electrons inside the load resistor.</a:t>
            </a:r>
            <a:br>
              <a:rPr lang="en-US" dirty="0" smtClean="0"/>
            </a:br>
            <a:endParaRPr lang="en-US" dirty="0" smtClean="0"/>
          </a:p>
          <a:p>
            <a:pPr lvl="1"/>
            <a:endParaRPr lang="en-US" dirty="0" smtClean="0"/>
          </a:p>
          <a:p>
            <a:pPr lvl="1"/>
            <a:endParaRPr lang="en-US" dirty="0" smtClean="0"/>
          </a:p>
          <a:p>
            <a:pPr lvl="1"/>
            <a:r>
              <a:rPr lang="en-US" b="1" dirty="0" smtClean="0"/>
              <a:t>Shot noise </a:t>
            </a:r>
            <a:r>
              <a:rPr lang="en-US" dirty="0" smtClean="0"/>
              <a:t>originates from the fluctuations of detected photons and is a direct consequence of the quantum nature of photons.</a:t>
            </a:r>
          </a:p>
          <a:p>
            <a:pPr lvl="1"/>
            <a:endParaRPr lang="en-US" dirty="0" smtClean="0"/>
          </a:p>
          <a:p>
            <a:pPr lvl="1"/>
            <a:endParaRPr lang="en-US" dirty="0" smtClean="0"/>
          </a:p>
          <a:p>
            <a:pPr lvl="1"/>
            <a:r>
              <a:rPr lang="en-US" b="1" dirty="0" smtClean="0"/>
              <a:t>Dark current noise</a:t>
            </a:r>
            <a:r>
              <a:rPr lang="en-US" dirty="0" smtClean="0"/>
              <a:t> is due to the random generation of free carriers within the depletion region of the photodiode, even when it is not exposed to light.</a:t>
            </a:r>
            <a:endParaRPr lang="en-US" dirty="0"/>
          </a:p>
        </p:txBody>
      </p:sp>
      <p:sp>
        <p:nvSpPr>
          <p:cNvPr id="4" name="Slide Number Placeholder 3"/>
          <p:cNvSpPr>
            <a:spLocks noGrp="1"/>
          </p:cNvSpPr>
          <p:nvPr>
            <p:ph type="sldNum" sz="quarter" idx="4294967295"/>
          </p:nvPr>
        </p:nvSpPr>
        <p:spPr>
          <a:xfrm>
            <a:off x="8686800" y="6481432"/>
            <a:ext cx="457200" cy="288925"/>
          </a:xfrm>
          <a:prstGeom prst="rect">
            <a:avLst/>
          </a:prstGeom>
        </p:spPr>
        <p:txBody>
          <a:bodyPr/>
          <a:lstStyle/>
          <a:p>
            <a:fld id="{3AC49A51-9E5C-41E6-BCEA-0352F10A8BB3}" type="slidenum">
              <a:rPr lang="en-US" smtClean="0"/>
              <a:pPr/>
              <a:t>53</a:t>
            </a:fld>
            <a:endParaRPr lang="en-US" dirty="0"/>
          </a:p>
        </p:txBody>
      </p:sp>
      <p:sp>
        <p:nvSpPr>
          <p:cNvPr id="501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0177" name="Object 1"/>
          <p:cNvGraphicFramePr>
            <a:graphicFrameLocks noChangeAspect="1"/>
          </p:cNvGraphicFramePr>
          <p:nvPr>
            <p:extLst>
              <p:ext uri="{D42A27DB-BD31-4B8C-83A1-F6EECF244321}">
                <p14:modId xmlns:p14="http://schemas.microsoft.com/office/powerpoint/2010/main" val="146463288"/>
              </p:ext>
            </p:extLst>
          </p:nvPr>
        </p:nvGraphicFramePr>
        <p:xfrm>
          <a:off x="3530600" y="3011269"/>
          <a:ext cx="2082800" cy="762000"/>
        </p:xfrm>
        <a:graphic>
          <a:graphicData uri="http://schemas.openxmlformats.org/presentationml/2006/ole">
            <mc:AlternateContent xmlns:mc="http://schemas.openxmlformats.org/markup-compatibility/2006">
              <mc:Choice xmlns:v="urn:schemas-microsoft-com:vml" Requires="v">
                <p:oleObj spid="_x0000_s44033" name="Equation" r:id="rId3" imgW="1206360" imgH="431640" progId="Equation.DSMT4">
                  <p:embed/>
                </p:oleObj>
              </mc:Choice>
              <mc:Fallback>
                <p:oleObj name="Equation" r:id="rId3" imgW="120636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0600" y="3011269"/>
                        <a:ext cx="20828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18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0179" name="Object 3"/>
          <p:cNvGraphicFramePr>
            <a:graphicFrameLocks noChangeAspect="1"/>
          </p:cNvGraphicFramePr>
          <p:nvPr>
            <p:extLst>
              <p:ext uri="{D42A27DB-BD31-4B8C-83A1-F6EECF244321}">
                <p14:modId xmlns:p14="http://schemas.microsoft.com/office/powerpoint/2010/main" val="1883110278"/>
              </p:ext>
            </p:extLst>
          </p:nvPr>
        </p:nvGraphicFramePr>
        <p:xfrm>
          <a:off x="3218657" y="4572000"/>
          <a:ext cx="2706687" cy="457200"/>
        </p:xfrm>
        <a:graphic>
          <a:graphicData uri="http://schemas.openxmlformats.org/presentationml/2006/ole">
            <mc:AlternateContent xmlns:mc="http://schemas.openxmlformats.org/markup-compatibility/2006">
              <mc:Choice xmlns:v="urn:schemas-microsoft-com:vml" Requires="v">
                <p:oleObj spid="_x0000_s44034" name="Equation" r:id="rId5" imgW="1638000" imgH="279360" progId="Equation.DSMT4">
                  <p:embed/>
                </p:oleObj>
              </mc:Choice>
              <mc:Fallback>
                <p:oleObj name="Equation" r:id="rId5" imgW="1638000" imgH="2793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8657" y="4572000"/>
                        <a:ext cx="2706687"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18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0181" name="Object 5"/>
          <p:cNvGraphicFramePr>
            <a:graphicFrameLocks noChangeAspect="1"/>
          </p:cNvGraphicFramePr>
          <p:nvPr>
            <p:extLst>
              <p:ext uri="{D42A27DB-BD31-4B8C-83A1-F6EECF244321}">
                <p14:modId xmlns:p14="http://schemas.microsoft.com/office/powerpoint/2010/main" val="193989642"/>
              </p:ext>
            </p:extLst>
          </p:nvPr>
        </p:nvGraphicFramePr>
        <p:xfrm>
          <a:off x="3398838" y="5749925"/>
          <a:ext cx="2346325" cy="498475"/>
        </p:xfrm>
        <a:graphic>
          <a:graphicData uri="http://schemas.openxmlformats.org/presentationml/2006/ole">
            <mc:AlternateContent xmlns:mc="http://schemas.openxmlformats.org/markup-compatibility/2006">
              <mc:Choice xmlns:v="urn:schemas-microsoft-com:vml" Requires="v">
                <p:oleObj spid="_x0000_s44035" name="Equation" r:id="rId7" imgW="1295280" imgH="279360" progId="Equation.DSMT4">
                  <p:embed/>
                </p:oleObj>
              </mc:Choice>
              <mc:Fallback>
                <p:oleObj name="Equation" r:id="rId7" imgW="1295280" imgH="2793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8838" y="5749925"/>
                        <a:ext cx="2346325"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1" name="Straight Arrow Connector 10"/>
          <p:cNvCxnSpPr/>
          <p:nvPr/>
        </p:nvCxnSpPr>
        <p:spPr>
          <a:xfrm rot="10800000">
            <a:off x="5257800" y="3563043"/>
            <a:ext cx="838200" cy="246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96000" y="3316069"/>
            <a:ext cx="2362200" cy="646331"/>
          </a:xfrm>
          <a:prstGeom prst="rect">
            <a:avLst/>
          </a:prstGeom>
          <a:solidFill>
            <a:srgbClr val="00B0F0"/>
          </a:solidFill>
        </p:spPr>
        <p:txBody>
          <a:bodyPr wrap="square" rtlCol="0">
            <a:spAutoFit/>
          </a:bodyPr>
          <a:lstStyle/>
          <a:p>
            <a:pPr algn="ctr"/>
            <a:r>
              <a:rPr lang="en-US" b="1" dirty="0" smtClean="0"/>
              <a:t>Load resistance of the photodetector circuit</a:t>
            </a:r>
            <a:endParaRPr lang="en-US" b="1" dirty="0"/>
          </a:p>
        </p:txBody>
      </p:sp>
      <p:cxnSp>
        <p:nvCxnSpPr>
          <p:cNvPr id="17" name="Straight Arrow Connector 16"/>
          <p:cNvCxnSpPr/>
          <p:nvPr/>
        </p:nvCxnSpPr>
        <p:spPr>
          <a:xfrm flipH="1" flipV="1">
            <a:off x="5257800" y="6172200"/>
            <a:ext cx="667544" cy="1123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925344" y="5749925"/>
            <a:ext cx="2514600" cy="646331"/>
          </a:xfrm>
          <a:prstGeom prst="rect">
            <a:avLst/>
          </a:prstGeom>
          <a:solidFill>
            <a:srgbClr val="00B0F0"/>
          </a:solidFill>
        </p:spPr>
        <p:txBody>
          <a:bodyPr wrap="square" rtlCol="0">
            <a:spAutoFit/>
          </a:bodyPr>
          <a:lstStyle/>
          <a:p>
            <a:pPr algn="ctr"/>
            <a:r>
              <a:rPr lang="en-US" b="1" dirty="0" smtClean="0"/>
              <a:t>Average dark current through the photodiode</a:t>
            </a:r>
            <a:endParaRPr lang="en-US" b="1" dirty="0"/>
          </a:p>
        </p:txBody>
      </p:sp>
    </p:spTree>
    <p:extLst>
      <p:ext uri="{BB962C8B-B14F-4D97-AF65-F5344CB8AC3E}">
        <p14:creationId xmlns:p14="http://schemas.microsoft.com/office/powerpoint/2010/main" val="16830036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Noise current variances (1)</a:t>
            </a:r>
            <a:endParaRPr lang="en-US" dirty="0"/>
          </a:p>
        </p:txBody>
      </p:sp>
      <p:sp>
        <p:nvSpPr>
          <p:cNvPr id="4" name="Slide Number Placeholder 3"/>
          <p:cNvSpPr>
            <a:spLocks noGrp="1"/>
          </p:cNvSpPr>
          <p:nvPr>
            <p:ph type="sldNum" sz="quarter" idx="4294967295"/>
          </p:nvPr>
        </p:nvSpPr>
        <p:spPr>
          <a:xfrm>
            <a:off x="8686800" y="6481432"/>
            <a:ext cx="457200" cy="288925"/>
          </a:xfrm>
          <a:prstGeom prst="rect">
            <a:avLst/>
          </a:prstGeom>
        </p:spPr>
        <p:txBody>
          <a:bodyPr/>
          <a:lstStyle/>
          <a:p>
            <a:fld id="{3AC49A51-9E5C-41E6-BCEA-0352F10A8BB3}" type="slidenum">
              <a:rPr lang="en-US" smtClean="0"/>
              <a:pPr/>
              <a:t>54</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568011094"/>
              </p:ext>
            </p:extLst>
          </p:nvPr>
        </p:nvGraphicFramePr>
        <p:xfrm>
          <a:off x="1600200" y="1676400"/>
          <a:ext cx="5714999" cy="4692306"/>
        </p:xfrm>
        <a:graphic>
          <a:graphicData uri="http://schemas.openxmlformats.org/drawingml/2006/table">
            <a:tbl>
              <a:tblPr/>
              <a:tblGrid>
                <a:gridCol w="2971005"/>
                <a:gridCol w="815182"/>
                <a:gridCol w="571500"/>
                <a:gridCol w="1357312"/>
              </a:tblGrid>
              <a:tr h="188562">
                <a:tc>
                  <a:txBody>
                    <a:bodyPr/>
                    <a:lstStyle/>
                    <a:p>
                      <a:pPr marL="0" marR="0" algn="just">
                        <a:spcBef>
                          <a:spcPts val="0"/>
                        </a:spcBef>
                        <a:spcAft>
                          <a:spcPts val="0"/>
                        </a:spcAft>
                        <a:tabLst>
                          <a:tab pos="3048000" algn="ctr"/>
                          <a:tab pos="6032500" algn="r"/>
                        </a:tabLst>
                      </a:pPr>
                      <a:r>
                        <a:rPr lang="en-US" sz="1100" b="1" i="1" dirty="0">
                          <a:latin typeface="Times New Roman"/>
                          <a:ea typeface="Times New Roman"/>
                          <a:cs typeface="Calibri"/>
                        </a:rPr>
                        <a:t>Name </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b="1" i="1" dirty="0">
                          <a:latin typeface="Times New Roman"/>
                          <a:ea typeface="Times New Roman"/>
                          <a:cs typeface="Calibri"/>
                        </a:rPr>
                        <a:t>Parameter</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b="1" i="1" dirty="0">
                          <a:latin typeface="Times New Roman"/>
                          <a:ea typeface="Times New Roman"/>
                          <a:cs typeface="Calibri"/>
                        </a:rPr>
                        <a:t>Unit</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b="1" i="1" dirty="0">
                          <a:latin typeface="Times New Roman"/>
                          <a:ea typeface="Times New Roman"/>
                          <a:cs typeface="Calibri"/>
                        </a:rPr>
                        <a:t>Value</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656">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Reduced Planck Constant</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smtClean="0">
                          <a:latin typeface="Times New Roman"/>
                          <a:ea typeface="Times New Roman"/>
                          <a:cs typeface="Calibri"/>
                        </a:rPr>
                        <a:t>J∙s</a:t>
                      </a:r>
                      <a:endParaRPr lang="en-US" sz="1100" dirty="0">
                        <a:latin typeface="Times New Roman"/>
                        <a:ea typeface="Times New Roman"/>
                        <a:cs typeface="Calibri"/>
                      </a:endParaRP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656">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Boltzmann Constant </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J/K</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656">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Elementary Charge </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C</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656">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Stokes Wavelength </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nm</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800</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656">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Pump Wavelength </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nm</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773.2</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656">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Fiber Attenuation at Stokes Wavelength </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m </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656">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Fiber Attenuation at Pump Wavelength </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m </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656">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Raman Gain Coefficient </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m/W</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656">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Group Velocity at Stokes Wavelength </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m/s</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656">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Group Velocity at Pump Wavelength </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m/s</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656">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Mode Field Diameter at Stokes Wavelength </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l-GR" sz="1100" dirty="0" smtClean="0">
                          <a:latin typeface="Times New Roman"/>
                          <a:ea typeface="Times New Roman"/>
                          <a:cs typeface="Calibri"/>
                        </a:rPr>
                        <a:t>μ</a:t>
                      </a:r>
                      <a:r>
                        <a:rPr lang="en-US" sz="1100" dirty="0" smtClean="0">
                          <a:latin typeface="Times New Roman"/>
                          <a:ea typeface="Times New Roman"/>
                          <a:cs typeface="Calibri"/>
                        </a:rPr>
                        <a:t>m</a:t>
                      </a:r>
                      <a:endParaRPr lang="en-US" sz="1100" dirty="0">
                        <a:latin typeface="Times New Roman"/>
                        <a:ea typeface="Times New Roman"/>
                        <a:cs typeface="Calibri"/>
                      </a:endParaRP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5.52</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656">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Mode Field Diameter at Pump Wavelength </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l-GR" sz="1100" dirty="0" smtClean="0">
                          <a:latin typeface="Times New Roman"/>
                          <a:ea typeface="Times New Roman"/>
                          <a:cs typeface="Calibri"/>
                        </a:rPr>
                        <a:t>μ</a:t>
                      </a:r>
                      <a:r>
                        <a:rPr lang="en-US" sz="1100" dirty="0" smtClean="0">
                          <a:latin typeface="Times New Roman"/>
                          <a:ea typeface="Times New Roman"/>
                          <a:cs typeface="Calibri"/>
                        </a:rPr>
                        <a:t>m</a:t>
                      </a:r>
                      <a:endParaRPr lang="en-US" sz="1100" dirty="0">
                        <a:latin typeface="Times New Roman"/>
                        <a:ea typeface="Times New Roman"/>
                        <a:cs typeface="Calibri"/>
                      </a:endParaRP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5.34</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656">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Fiber Length </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m</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1040</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656">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Temperature of Raman Gain Medium </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K</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300</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656">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Rayleigh Backscattering Coefficient </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km </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656">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Forward Input Pump Power </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mW</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200</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656">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Backward Input Pump Power </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mW</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200</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656">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Forward Pump Relative Intensity Noise </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Hz </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656">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Backward Pump Relative Intensity Noise </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Hz </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656">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Photodiode Responsivity </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A/W</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0.5</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656">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Load Impedance </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50</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656">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Photodiode Dark Current </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nA</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20</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656">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Optical Bandwidth of Photodetector </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THz</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0.5</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656">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Electrical Bandwidth of Photodetector </a:t>
                      </a: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endParaRPr lang="en-US" sz="1100" dirty="0">
                        <a:latin typeface="Times New Roman"/>
                        <a:ea typeface="Times New Roman"/>
                        <a:cs typeface="Calibri"/>
                      </a:endParaRPr>
                    </a:p>
                  </a:txBody>
                  <a:tcPr marL="82673" marR="8267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MHz</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tabLst>
                          <a:tab pos="3048000" algn="ctr"/>
                          <a:tab pos="6032500" algn="r"/>
                        </a:tabLst>
                      </a:pPr>
                      <a:r>
                        <a:rPr lang="en-US" sz="1100" dirty="0">
                          <a:latin typeface="Times New Roman"/>
                          <a:ea typeface="Times New Roman"/>
                          <a:cs typeface="Calibri"/>
                        </a:rPr>
                        <a:t>100</a:t>
                      </a:r>
                    </a:p>
                  </a:txBody>
                  <a:tcPr marL="82673" marR="826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75820" name="Object 44"/>
          <p:cNvGraphicFramePr>
            <a:graphicFrameLocks noChangeAspect="1"/>
          </p:cNvGraphicFramePr>
          <p:nvPr>
            <p:extLst>
              <p:ext uri="{D42A27DB-BD31-4B8C-83A1-F6EECF244321}">
                <p14:modId xmlns:p14="http://schemas.microsoft.com/office/powerpoint/2010/main" val="847777785"/>
              </p:ext>
            </p:extLst>
          </p:nvPr>
        </p:nvGraphicFramePr>
        <p:xfrm>
          <a:off x="4800600" y="1872906"/>
          <a:ext cx="148590" cy="182880"/>
        </p:xfrm>
        <a:graphic>
          <a:graphicData uri="http://schemas.openxmlformats.org/presentationml/2006/ole">
            <mc:AlternateContent xmlns:mc="http://schemas.openxmlformats.org/markup-compatibility/2006">
              <mc:Choice xmlns:v="urn:schemas-microsoft-com:vml" Requires="v">
                <p:oleObj spid="_x0000_s43679" name="Equation" r:id="rId3" imgW="126780" imgH="164814" progId="Equation.DSMT4">
                  <p:embed/>
                </p:oleObj>
              </mc:Choice>
              <mc:Fallback>
                <p:oleObj name="Equation" r:id="rId3" imgW="126780" imgH="164814"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872906"/>
                        <a:ext cx="148590"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818" name="Object 42"/>
          <p:cNvGraphicFramePr>
            <a:graphicFrameLocks noChangeAspect="1"/>
          </p:cNvGraphicFramePr>
          <p:nvPr>
            <p:extLst>
              <p:ext uri="{D42A27DB-BD31-4B8C-83A1-F6EECF244321}">
                <p14:modId xmlns:p14="http://schemas.microsoft.com/office/powerpoint/2010/main" val="288020131"/>
              </p:ext>
            </p:extLst>
          </p:nvPr>
        </p:nvGraphicFramePr>
        <p:xfrm>
          <a:off x="6015037" y="1858301"/>
          <a:ext cx="814647" cy="182880"/>
        </p:xfrm>
        <a:graphic>
          <a:graphicData uri="http://schemas.openxmlformats.org/presentationml/2006/ole">
            <mc:AlternateContent xmlns:mc="http://schemas.openxmlformats.org/markup-compatibility/2006">
              <mc:Choice xmlns:v="urn:schemas-microsoft-com:vml" Requires="v">
                <p:oleObj spid="_x0000_s43680" name="Equation" r:id="rId5" imgW="926698" imgH="203112" progId="Equation.DSMT4">
                  <p:embed/>
                </p:oleObj>
              </mc:Choice>
              <mc:Fallback>
                <p:oleObj name="Equation" r:id="rId5" imgW="926698"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5037" y="1858301"/>
                        <a:ext cx="814647"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817" name="Object 41"/>
          <p:cNvGraphicFramePr>
            <a:graphicFrameLocks noChangeAspect="1"/>
          </p:cNvGraphicFramePr>
          <p:nvPr>
            <p:extLst>
              <p:ext uri="{D42A27DB-BD31-4B8C-83A1-F6EECF244321}">
                <p14:modId xmlns:p14="http://schemas.microsoft.com/office/powerpoint/2010/main" val="3620206747"/>
              </p:ext>
            </p:extLst>
          </p:nvPr>
        </p:nvGraphicFramePr>
        <p:xfrm>
          <a:off x="4800600" y="2061147"/>
          <a:ext cx="133643" cy="182880"/>
        </p:xfrm>
        <a:graphic>
          <a:graphicData uri="http://schemas.openxmlformats.org/presentationml/2006/ole">
            <mc:AlternateContent xmlns:mc="http://schemas.openxmlformats.org/markup-compatibility/2006">
              <mc:Choice xmlns:v="urn:schemas-microsoft-com:vml" Requires="v">
                <p:oleObj spid="_x0000_s43681" name="Equation" r:id="rId7" imgW="177646" imgH="228402" progId="Equation.DSMT4">
                  <p:embed/>
                </p:oleObj>
              </mc:Choice>
              <mc:Fallback>
                <p:oleObj name="Equation" r:id="rId7" imgW="177646" imgH="22840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0600" y="2061147"/>
                        <a:ext cx="133643"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816" name="Object 40"/>
          <p:cNvGraphicFramePr>
            <a:graphicFrameLocks noChangeAspect="1"/>
          </p:cNvGraphicFramePr>
          <p:nvPr>
            <p:extLst>
              <p:ext uri="{D42A27DB-BD31-4B8C-83A1-F6EECF244321}">
                <p14:modId xmlns:p14="http://schemas.microsoft.com/office/powerpoint/2010/main" val="4160826489"/>
              </p:ext>
            </p:extLst>
          </p:nvPr>
        </p:nvGraphicFramePr>
        <p:xfrm>
          <a:off x="6019800" y="2047531"/>
          <a:ext cx="798022" cy="182880"/>
        </p:xfrm>
        <a:graphic>
          <a:graphicData uri="http://schemas.openxmlformats.org/presentationml/2006/ole">
            <mc:AlternateContent xmlns:mc="http://schemas.openxmlformats.org/markup-compatibility/2006">
              <mc:Choice xmlns:v="urn:schemas-microsoft-com:vml" Requires="v">
                <p:oleObj spid="_x0000_s43682" name="Equation" r:id="rId9" imgW="914400" imgH="203200" progId="Equation.DSMT4">
                  <p:embed/>
                </p:oleObj>
              </mc:Choice>
              <mc:Fallback>
                <p:oleObj name="Equation" r:id="rId9" imgW="914400" imgH="2032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9800" y="2047531"/>
                        <a:ext cx="798022"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815" name="Object 39"/>
          <p:cNvGraphicFramePr>
            <a:graphicFrameLocks noChangeAspect="1"/>
          </p:cNvGraphicFramePr>
          <p:nvPr>
            <p:extLst>
              <p:ext uri="{D42A27DB-BD31-4B8C-83A1-F6EECF244321}">
                <p14:modId xmlns:p14="http://schemas.microsoft.com/office/powerpoint/2010/main" val="3458851663"/>
              </p:ext>
            </p:extLst>
          </p:nvPr>
        </p:nvGraphicFramePr>
        <p:xfrm>
          <a:off x="4800600" y="2249388"/>
          <a:ext cx="148590" cy="182880"/>
        </p:xfrm>
        <a:graphic>
          <a:graphicData uri="http://schemas.openxmlformats.org/presentationml/2006/ole">
            <mc:AlternateContent xmlns:mc="http://schemas.openxmlformats.org/markup-compatibility/2006">
              <mc:Choice xmlns:v="urn:schemas-microsoft-com:vml" Requires="v">
                <p:oleObj spid="_x0000_s43683" name="Equation" r:id="rId11" imgW="126780" imgH="164814" progId="Equation.DSMT4">
                  <p:embed/>
                </p:oleObj>
              </mc:Choice>
              <mc:Fallback>
                <p:oleObj name="Equation" r:id="rId11" imgW="126780" imgH="164814"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00600" y="2249388"/>
                        <a:ext cx="148590"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814" name="Object 38"/>
          <p:cNvGraphicFramePr>
            <a:graphicFrameLocks noChangeAspect="1"/>
          </p:cNvGraphicFramePr>
          <p:nvPr>
            <p:extLst>
              <p:ext uri="{D42A27DB-BD31-4B8C-83A1-F6EECF244321}">
                <p14:modId xmlns:p14="http://schemas.microsoft.com/office/powerpoint/2010/main" val="490817919"/>
              </p:ext>
            </p:extLst>
          </p:nvPr>
        </p:nvGraphicFramePr>
        <p:xfrm>
          <a:off x="6022975" y="2234856"/>
          <a:ext cx="814647" cy="182880"/>
        </p:xfrm>
        <a:graphic>
          <a:graphicData uri="http://schemas.openxmlformats.org/presentationml/2006/ole">
            <mc:AlternateContent xmlns:mc="http://schemas.openxmlformats.org/markup-compatibility/2006">
              <mc:Choice xmlns:v="urn:schemas-microsoft-com:vml" Requires="v">
                <p:oleObj spid="_x0000_s43684" name="Equation" r:id="rId13" imgW="926698" imgH="203112" progId="Equation.DSMT4">
                  <p:embed/>
                </p:oleObj>
              </mc:Choice>
              <mc:Fallback>
                <p:oleObj name="Equation" r:id="rId13" imgW="926698" imgH="20311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22975" y="2234856"/>
                        <a:ext cx="814647"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813" name="Object 37"/>
          <p:cNvGraphicFramePr>
            <a:graphicFrameLocks noChangeAspect="1"/>
          </p:cNvGraphicFramePr>
          <p:nvPr>
            <p:extLst>
              <p:ext uri="{D42A27DB-BD31-4B8C-83A1-F6EECF244321}">
                <p14:modId xmlns:p14="http://schemas.microsoft.com/office/powerpoint/2010/main" val="3545874023"/>
              </p:ext>
            </p:extLst>
          </p:nvPr>
        </p:nvGraphicFramePr>
        <p:xfrm>
          <a:off x="4800600" y="2437629"/>
          <a:ext cx="112542" cy="182880"/>
        </p:xfrm>
        <a:graphic>
          <a:graphicData uri="http://schemas.openxmlformats.org/presentationml/2006/ole">
            <mc:AlternateContent xmlns:mc="http://schemas.openxmlformats.org/markup-compatibility/2006">
              <mc:Choice xmlns:v="urn:schemas-microsoft-com:vml" Requires="v">
                <p:oleObj spid="_x0000_s43685" name="Equation" r:id="rId15" imgW="165028" imgH="228501" progId="Equation.DSMT4">
                  <p:embed/>
                </p:oleObj>
              </mc:Choice>
              <mc:Fallback>
                <p:oleObj name="Equation" r:id="rId15" imgW="165028" imgH="22850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00600" y="2437629"/>
                        <a:ext cx="112542"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812" name="Object 36"/>
          <p:cNvGraphicFramePr>
            <a:graphicFrameLocks noChangeAspect="1"/>
          </p:cNvGraphicFramePr>
          <p:nvPr>
            <p:extLst>
              <p:ext uri="{D42A27DB-BD31-4B8C-83A1-F6EECF244321}">
                <p14:modId xmlns:p14="http://schemas.microsoft.com/office/powerpoint/2010/main" val="2707192443"/>
              </p:ext>
            </p:extLst>
          </p:nvPr>
        </p:nvGraphicFramePr>
        <p:xfrm>
          <a:off x="4800600" y="2625870"/>
          <a:ext cx="140677" cy="182880"/>
        </p:xfrm>
        <a:graphic>
          <a:graphicData uri="http://schemas.openxmlformats.org/presentationml/2006/ole">
            <mc:AlternateContent xmlns:mc="http://schemas.openxmlformats.org/markup-compatibility/2006">
              <mc:Choice xmlns:v="urn:schemas-microsoft-com:vml" Requires="v">
                <p:oleObj spid="_x0000_s43686" name="Equation" r:id="rId17" imgW="190417" imgH="241195" progId="Equation.DSMT4">
                  <p:embed/>
                </p:oleObj>
              </mc:Choice>
              <mc:Fallback>
                <p:oleObj name="Equation" r:id="rId17" imgW="190417" imgH="241195"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00600" y="2625870"/>
                        <a:ext cx="140677"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811" name="Object 35"/>
          <p:cNvGraphicFramePr>
            <a:graphicFrameLocks noChangeAspect="1"/>
          </p:cNvGraphicFramePr>
          <p:nvPr>
            <p:extLst>
              <p:ext uri="{D42A27DB-BD31-4B8C-83A1-F6EECF244321}">
                <p14:modId xmlns:p14="http://schemas.microsoft.com/office/powerpoint/2010/main" val="1137875779"/>
              </p:ext>
            </p:extLst>
          </p:nvPr>
        </p:nvGraphicFramePr>
        <p:xfrm>
          <a:off x="4800600" y="2814111"/>
          <a:ext cx="133643" cy="182880"/>
        </p:xfrm>
        <a:graphic>
          <a:graphicData uri="http://schemas.openxmlformats.org/presentationml/2006/ole">
            <mc:AlternateContent xmlns:mc="http://schemas.openxmlformats.org/markup-compatibility/2006">
              <mc:Choice xmlns:v="urn:schemas-microsoft-com:vml" Requires="v">
                <p:oleObj spid="_x0000_s43687" name="Equation" r:id="rId19" imgW="177646" imgH="228402" progId="Equation.DSMT4">
                  <p:embed/>
                </p:oleObj>
              </mc:Choice>
              <mc:Fallback>
                <p:oleObj name="Equation" r:id="rId19" imgW="177646" imgH="228402"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00600" y="2814111"/>
                        <a:ext cx="133643"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810" name="Object 34"/>
          <p:cNvGraphicFramePr>
            <a:graphicFrameLocks noChangeAspect="1"/>
          </p:cNvGraphicFramePr>
          <p:nvPr>
            <p:extLst>
              <p:ext uri="{D42A27DB-BD31-4B8C-83A1-F6EECF244321}">
                <p14:modId xmlns:p14="http://schemas.microsoft.com/office/powerpoint/2010/main" val="1042951148"/>
              </p:ext>
            </p:extLst>
          </p:nvPr>
        </p:nvGraphicFramePr>
        <p:xfrm>
          <a:off x="5562600" y="2801594"/>
          <a:ext cx="146304" cy="182880"/>
        </p:xfrm>
        <a:graphic>
          <a:graphicData uri="http://schemas.openxmlformats.org/presentationml/2006/ole">
            <mc:AlternateContent xmlns:mc="http://schemas.openxmlformats.org/markup-compatibility/2006">
              <mc:Choice xmlns:v="urn:schemas-microsoft-com:vml" Requires="v">
                <p:oleObj spid="_x0000_s43688" name="Equation" r:id="rId21" imgW="139639" imgH="190417" progId="Equation.DSMT4">
                  <p:embed/>
                </p:oleObj>
              </mc:Choice>
              <mc:Fallback>
                <p:oleObj name="Equation" r:id="rId21" imgW="139639" imgH="190417"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62600" y="2801594"/>
                        <a:ext cx="146304"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809" name="Object 33"/>
          <p:cNvGraphicFramePr>
            <a:graphicFrameLocks noChangeAspect="1"/>
          </p:cNvGraphicFramePr>
          <p:nvPr>
            <p:extLst>
              <p:ext uri="{D42A27DB-BD31-4B8C-83A1-F6EECF244321}">
                <p14:modId xmlns:p14="http://schemas.microsoft.com/office/powerpoint/2010/main" val="2320059704"/>
              </p:ext>
            </p:extLst>
          </p:nvPr>
        </p:nvGraphicFramePr>
        <p:xfrm>
          <a:off x="6026150" y="2796831"/>
          <a:ext cx="573578" cy="182880"/>
        </p:xfrm>
        <a:graphic>
          <a:graphicData uri="http://schemas.openxmlformats.org/presentationml/2006/ole">
            <mc:AlternateContent xmlns:mc="http://schemas.openxmlformats.org/markup-compatibility/2006">
              <mc:Choice xmlns:v="urn:schemas-microsoft-com:vml" Requires="v">
                <p:oleObj spid="_x0000_s43689" name="Equation" r:id="rId23" imgW="660113" imgH="203112" progId="Equation.DSMT4">
                  <p:embed/>
                </p:oleObj>
              </mc:Choice>
              <mc:Fallback>
                <p:oleObj name="Equation" r:id="rId23" imgW="660113" imgH="203112"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026150" y="2796831"/>
                        <a:ext cx="573578"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808" name="Object 32"/>
          <p:cNvGraphicFramePr>
            <a:graphicFrameLocks noChangeAspect="1"/>
          </p:cNvGraphicFramePr>
          <p:nvPr>
            <p:extLst>
              <p:ext uri="{D42A27DB-BD31-4B8C-83A1-F6EECF244321}">
                <p14:modId xmlns:p14="http://schemas.microsoft.com/office/powerpoint/2010/main" val="3691039855"/>
              </p:ext>
            </p:extLst>
          </p:nvPr>
        </p:nvGraphicFramePr>
        <p:xfrm>
          <a:off x="4800600" y="3002352"/>
          <a:ext cx="154745" cy="182880"/>
        </p:xfrm>
        <a:graphic>
          <a:graphicData uri="http://schemas.openxmlformats.org/presentationml/2006/ole">
            <mc:AlternateContent xmlns:mc="http://schemas.openxmlformats.org/markup-compatibility/2006">
              <mc:Choice xmlns:v="urn:schemas-microsoft-com:vml" Requires="v">
                <p:oleObj spid="_x0000_s43690" name="Equation" r:id="rId25" imgW="203112" imgH="241195" progId="Equation.DSMT4">
                  <p:embed/>
                </p:oleObj>
              </mc:Choice>
              <mc:Fallback>
                <p:oleObj name="Equation" r:id="rId25" imgW="203112" imgH="241195"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00600" y="3002352"/>
                        <a:ext cx="154745"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807" name="Object 31"/>
          <p:cNvGraphicFramePr>
            <a:graphicFrameLocks noChangeAspect="1"/>
          </p:cNvGraphicFramePr>
          <p:nvPr>
            <p:extLst>
              <p:ext uri="{D42A27DB-BD31-4B8C-83A1-F6EECF244321}">
                <p14:modId xmlns:p14="http://schemas.microsoft.com/office/powerpoint/2010/main" val="652013403"/>
              </p:ext>
            </p:extLst>
          </p:nvPr>
        </p:nvGraphicFramePr>
        <p:xfrm>
          <a:off x="5564981" y="2989717"/>
          <a:ext cx="146304" cy="182880"/>
        </p:xfrm>
        <a:graphic>
          <a:graphicData uri="http://schemas.openxmlformats.org/presentationml/2006/ole">
            <mc:AlternateContent xmlns:mc="http://schemas.openxmlformats.org/markup-compatibility/2006">
              <mc:Choice xmlns:v="urn:schemas-microsoft-com:vml" Requires="v">
                <p:oleObj spid="_x0000_s43691" name="Equation" r:id="rId27" imgW="139639" imgH="190417" progId="Equation.DSMT4">
                  <p:embed/>
                </p:oleObj>
              </mc:Choice>
              <mc:Fallback>
                <p:oleObj name="Equation" r:id="rId27" imgW="139639" imgH="190417"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564981" y="2989717"/>
                        <a:ext cx="146304"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806" name="Object 30"/>
          <p:cNvGraphicFramePr>
            <a:graphicFrameLocks noChangeAspect="1"/>
          </p:cNvGraphicFramePr>
          <p:nvPr>
            <p:extLst>
              <p:ext uri="{D42A27DB-BD31-4B8C-83A1-F6EECF244321}">
                <p14:modId xmlns:p14="http://schemas.microsoft.com/office/powerpoint/2010/main" val="4122506315"/>
              </p:ext>
            </p:extLst>
          </p:nvPr>
        </p:nvGraphicFramePr>
        <p:xfrm>
          <a:off x="6026150" y="2984156"/>
          <a:ext cx="573578" cy="182880"/>
        </p:xfrm>
        <a:graphic>
          <a:graphicData uri="http://schemas.openxmlformats.org/presentationml/2006/ole">
            <mc:AlternateContent xmlns:mc="http://schemas.openxmlformats.org/markup-compatibility/2006">
              <mc:Choice xmlns:v="urn:schemas-microsoft-com:vml" Requires="v">
                <p:oleObj spid="_x0000_s43692" name="Equation" r:id="rId29" imgW="660113" imgH="203112" progId="Equation.DSMT4">
                  <p:embed/>
                </p:oleObj>
              </mc:Choice>
              <mc:Fallback>
                <p:oleObj name="Equation" r:id="rId29" imgW="660113" imgH="203112"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026150" y="2984156"/>
                        <a:ext cx="573578"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805" name="Object 29"/>
          <p:cNvGraphicFramePr>
            <a:graphicFrameLocks noChangeAspect="1"/>
          </p:cNvGraphicFramePr>
          <p:nvPr>
            <p:extLst>
              <p:ext uri="{D42A27DB-BD31-4B8C-83A1-F6EECF244321}">
                <p14:modId xmlns:p14="http://schemas.microsoft.com/office/powerpoint/2010/main" val="1187896748"/>
              </p:ext>
            </p:extLst>
          </p:nvPr>
        </p:nvGraphicFramePr>
        <p:xfrm>
          <a:off x="4800600" y="3190593"/>
          <a:ext cx="154745" cy="182880"/>
        </p:xfrm>
        <a:graphic>
          <a:graphicData uri="http://schemas.openxmlformats.org/presentationml/2006/ole">
            <mc:AlternateContent xmlns:mc="http://schemas.openxmlformats.org/markup-compatibility/2006">
              <mc:Choice xmlns:v="urn:schemas-microsoft-com:vml" Requires="v">
                <p:oleObj spid="_x0000_s43693" name="Equation" r:id="rId31" imgW="203112" imgH="228501" progId="Equation.DSMT4">
                  <p:embed/>
                </p:oleObj>
              </mc:Choice>
              <mc:Fallback>
                <p:oleObj name="Equation" r:id="rId31" imgW="203112" imgH="228501"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800600" y="3190593"/>
                        <a:ext cx="154745"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804" name="Object 28"/>
          <p:cNvGraphicFramePr>
            <a:graphicFrameLocks noChangeAspect="1"/>
          </p:cNvGraphicFramePr>
          <p:nvPr>
            <p:extLst>
              <p:ext uri="{D42A27DB-BD31-4B8C-83A1-F6EECF244321}">
                <p14:modId xmlns:p14="http://schemas.microsoft.com/office/powerpoint/2010/main" val="2306118645"/>
              </p:ext>
            </p:extLst>
          </p:nvPr>
        </p:nvGraphicFramePr>
        <p:xfrm>
          <a:off x="6032500" y="3171481"/>
          <a:ext cx="615142" cy="182880"/>
        </p:xfrm>
        <a:graphic>
          <a:graphicData uri="http://schemas.openxmlformats.org/presentationml/2006/ole">
            <mc:AlternateContent xmlns:mc="http://schemas.openxmlformats.org/markup-compatibility/2006">
              <mc:Choice xmlns:v="urn:schemas-microsoft-com:vml" Requires="v">
                <p:oleObj spid="_x0000_s43694" name="Equation" r:id="rId33" imgW="710891" imgH="203112" progId="Equation.DSMT4">
                  <p:embed/>
                </p:oleObj>
              </mc:Choice>
              <mc:Fallback>
                <p:oleObj name="Equation" r:id="rId33" imgW="710891" imgH="203112"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032500" y="3171481"/>
                        <a:ext cx="615142"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803" name="Object 27"/>
          <p:cNvGraphicFramePr>
            <a:graphicFrameLocks noChangeAspect="1"/>
          </p:cNvGraphicFramePr>
          <p:nvPr>
            <p:extLst>
              <p:ext uri="{D42A27DB-BD31-4B8C-83A1-F6EECF244321}">
                <p14:modId xmlns:p14="http://schemas.microsoft.com/office/powerpoint/2010/main" val="2396403483"/>
              </p:ext>
            </p:extLst>
          </p:nvPr>
        </p:nvGraphicFramePr>
        <p:xfrm>
          <a:off x="4800600" y="3378834"/>
          <a:ext cx="112542" cy="182880"/>
        </p:xfrm>
        <a:graphic>
          <a:graphicData uri="http://schemas.openxmlformats.org/presentationml/2006/ole">
            <mc:AlternateContent xmlns:mc="http://schemas.openxmlformats.org/markup-compatibility/2006">
              <mc:Choice xmlns:v="urn:schemas-microsoft-com:vml" Requires="v">
                <p:oleObj spid="_x0000_s43695" name="Equation" r:id="rId35" imgW="152334" imgH="228501" progId="Equation.DSMT4">
                  <p:embed/>
                </p:oleObj>
              </mc:Choice>
              <mc:Fallback>
                <p:oleObj name="Equation" r:id="rId35" imgW="152334" imgH="228501"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800600" y="3378834"/>
                        <a:ext cx="112542"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802" name="Object 26"/>
          <p:cNvGraphicFramePr>
            <a:graphicFrameLocks noChangeAspect="1"/>
          </p:cNvGraphicFramePr>
          <p:nvPr>
            <p:extLst>
              <p:ext uri="{D42A27DB-BD31-4B8C-83A1-F6EECF244321}">
                <p14:modId xmlns:p14="http://schemas.microsoft.com/office/powerpoint/2010/main" val="152998287"/>
              </p:ext>
            </p:extLst>
          </p:nvPr>
        </p:nvGraphicFramePr>
        <p:xfrm>
          <a:off x="6032500" y="3358806"/>
          <a:ext cx="798022" cy="182880"/>
        </p:xfrm>
        <a:graphic>
          <a:graphicData uri="http://schemas.openxmlformats.org/presentationml/2006/ole">
            <mc:AlternateContent xmlns:mc="http://schemas.openxmlformats.org/markup-compatibility/2006">
              <mc:Choice xmlns:v="urn:schemas-microsoft-com:vml" Requires="v">
                <p:oleObj spid="_x0000_s43696" name="Equation" r:id="rId37" imgW="914400" imgH="203200" progId="Equation.DSMT4">
                  <p:embed/>
                </p:oleObj>
              </mc:Choice>
              <mc:Fallback>
                <p:oleObj name="Equation" r:id="rId37" imgW="914400" imgH="203200" progId="Equation.DSMT4">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032500" y="3358806"/>
                        <a:ext cx="798022"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801" name="Object 25"/>
          <p:cNvGraphicFramePr>
            <a:graphicFrameLocks noChangeAspect="1"/>
          </p:cNvGraphicFramePr>
          <p:nvPr>
            <p:extLst>
              <p:ext uri="{D42A27DB-BD31-4B8C-83A1-F6EECF244321}">
                <p14:modId xmlns:p14="http://schemas.microsoft.com/office/powerpoint/2010/main" val="2909011937"/>
              </p:ext>
            </p:extLst>
          </p:nvPr>
        </p:nvGraphicFramePr>
        <p:xfrm>
          <a:off x="4800600" y="3567075"/>
          <a:ext cx="133643" cy="182880"/>
        </p:xfrm>
        <a:graphic>
          <a:graphicData uri="http://schemas.openxmlformats.org/presentationml/2006/ole">
            <mc:AlternateContent xmlns:mc="http://schemas.openxmlformats.org/markup-compatibility/2006">
              <mc:Choice xmlns:v="urn:schemas-microsoft-com:vml" Requires="v">
                <p:oleObj spid="_x0000_s43697" name="Equation" r:id="rId39" imgW="177646" imgH="241091" progId="Equation.DSMT4">
                  <p:embed/>
                </p:oleObj>
              </mc:Choice>
              <mc:Fallback>
                <p:oleObj name="Equation" r:id="rId39" imgW="177646" imgH="241091" progId="Equation.DSMT4">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800600" y="3567075"/>
                        <a:ext cx="133643"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800" name="Object 24"/>
          <p:cNvGraphicFramePr>
            <a:graphicFrameLocks noChangeAspect="1"/>
          </p:cNvGraphicFramePr>
          <p:nvPr>
            <p:extLst>
              <p:ext uri="{D42A27DB-BD31-4B8C-83A1-F6EECF244321}">
                <p14:modId xmlns:p14="http://schemas.microsoft.com/office/powerpoint/2010/main" val="190373871"/>
              </p:ext>
            </p:extLst>
          </p:nvPr>
        </p:nvGraphicFramePr>
        <p:xfrm>
          <a:off x="6032500" y="3546131"/>
          <a:ext cx="798022" cy="182880"/>
        </p:xfrm>
        <a:graphic>
          <a:graphicData uri="http://schemas.openxmlformats.org/presentationml/2006/ole">
            <mc:AlternateContent xmlns:mc="http://schemas.openxmlformats.org/markup-compatibility/2006">
              <mc:Choice xmlns:v="urn:schemas-microsoft-com:vml" Requires="v">
                <p:oleObj spid="_x0000_s43698" name="Equation" r:id="rId41" imgW="914400" imgH="203200" progId="Equation.DSMT4">
                  <p:embed/>
                </p:oleObj>
              </mc:Choice>
              <mc:Fallback>
                <p:oleObj name="Equation" r:id="rId41" imgW="914400" imgH="203200" progId="Equation.DSMT4">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6032500" y="3546131"/>
                        <a:ext cx="798022"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99" name="Object 23"/>
          <p:cNvGraphicFramePr>
            <a:graphicFrameLocks noChangeAspect="1"/>
          </p:cNvGraphicFramePr>
          <p:nvPr>
            <p:extLst>
              <p:ext uri="{D42A27DB-BD31-4B8C-83A1-F6EECF244321}">
                <p14:modId xmlns:p14="http://schemas.microsoft.com/office/powerpoint/2010/main" val="10846157"/>
              </p:ext>
            </p:extLst>
          </p:nvPr>
        </p:nvGraphicFramePr>
        <p:xfrm>
          <a:off x="4800600" y="3755316"/>
          <a:ext cx="133643" cy="182880"/>
        </p:xfrm>
        <a:graphic>
          <a:graphicData uri="http://schemas.openxmlformats.org/presentationml/2006/ole">
            <mc:AlternateContent xmlns:mc="http://schemas.openxmlformats.org/markup-compatibility/2006">
              <mc:Choice xmlns:v="urn:schemas-microsoft-com:vml" Requires="v">
                <p:oleObj spid="_x0000_s43699" name="Equation" r:id="rId43" imgW="177646" imgH="228402" progId="Equation.DSMT4">
                  <p:embed/>
                </p:oleObj>
              </mc:Choice>
              <mc:Fallback>
                <p:oleObj name="Equation" r:id="rId43" imgW="177646" imgH="228402" progId="Equation.DSMT4">
                  <p:embed/>
                  <p:pic>
                    <p:nvPicPr>
                      <p:cNvPr id="0" nam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800600" y="3755316"/>
                        <a:ext cx="133643"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97" name="Object 21"/>
          <p:cNvGraphicFramePr>
            <a:graphicFrameLocks noChangeAspect="1"/>
          </p:cNvGraphicFramePr>
          <p:nvPr>
            <p:extLst>
              <p:ext uri="{D42A27DB-BD31-4B8C-83A1-F6EECF244321}">
                <p14:modId xmlns:p14="http://schemas.microsoft.com/office/powerpoint/2010/main" val="1014841541"/>
              </p:ext>
            </p:extLst>
          </p:nvPr>
        </p:nvGraphicFramePr>
        <p:xfrm>
          <a:off x="4800600" y="3943557"/>
          <a:ext cx="140677" cy="182880"/>
        </p:xfrm>
        <a:graphic>
          <a:graphicData uri="http://schemas.openxmlformats.org/presentationml/2006/ole">
            <mc:AlternateContent xmlns:mc="http://schemas.openxmlformats.org/markup-compatibility/2006">
              <mc:Choice xmlns:v="urn:schemas-microsoft-com:vml" Requires="v">
                <p:oleObj spid="_x0000_s43700" name="Equation" r:id="rId45" imgW="190417" imgH="241195" progId="Equation.DSMT4">
                  <p:embed/>
                </p:oleObj>
              </mc:Choice>
              <mc:Fallback>
                <p:oleObj name="Equation" r:id="rId45" imgW="190417" imgH="241195" progId="Equation.DSMT4">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800600" y="3943557"/>
                        <a:ext cx="140677"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95" name="Object 19"/>
          <p:cNvGraphicFramePr>
            <a:graphicFrameLocks noChangeAspect="1"/>
          </p:cNvGraphicFramePr>
          <p:nvPr>
            <p:extLst>
              <p:ext uri="{D42A27DB-BD31-4B8C-83A1-F6EECF244321}">
                <p14:modId xmlns:p14="http://schemas.microsoft.com/office/powerpoint/2010/main" val="994008159"/>
              </p:ext>
            </p:extLst>
          </p:nvPr>
        </p:nvGraphicFramePr>
        <p:xfrm>
          <a:off x="4800600" y="4131798"/>
          <a:ext cx="182880" cy="182880"/>
        </p:xfrm>
        <a:graphic>
          <a:graphicData uri="http://schemas.openxmlformats.org/presentationml/2006/ole">
            <mc:AlternateContent xmlns:mc="http://schemas.openxmlformats.org/markup-compatibility/2006">
              <mc:Choice xmlns:v="urn:schemas-microsoft-com:vml" Requires="v">
                <p:oleObj spid="_x0000_s43701" name="Equation" r:id="rId47" imgW="139579" imgH="164957" progId="Equation.DSMT4">
                  <p:embed/>
                </p:oleObj>
              </mc:Choice>
              <mc:Fallback>
                <p:oleObj name="Equation" r:id="rId47" imgW="139579" imgH="164957" progId="Equation.DSMT4">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800600" y="4131798"/>
                        <a:ext cx="182880"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94" name="Object 18"/>
          <p:cNvGraphicFramePr>
            <a:graphicFrameLocks noChangeAspect="1"/>
          </p:cNvGraphicFramePr>
          <p:nvPr>
            <p:extLst>
              <p:ext uri="{D42A27DB-BD31-4B8C-83A1-F6EECF244321}">
                <p14:modId xmlns:p14="http://schemas.microsoft.com/office/powerpoint/2010/main" val="3851097448"/>
              </p:ext>
            </p:extLst>
          </p:nvPr>
        </p:nvGraphicFramePr>
        <p:xfrm>
          <a:off x="4800600" y="4320039"/>
          <a:ext cx="182880" cy="182880"/>
        </p:xfrm>
        <a:graphic>
          <a:graphicData uri="http://schemas.openxmlformats.org/presentationml/2006/ole">
            <mc:AlternateContent xmlns:mc="http://schemas.openxmlformats.org/markup-compatibility/2006">
              <mc:Choice xmlns:v="urn:schemas-microsoft-com:vml" Requires="v">
                <p:oleObj spid="_x0000_s43702" name="Equation" r:id="rId49" imgW="139579" imgH="164957" progId="Equation.DSMT4">
                  <p:embed/>
                </p:oleObj>
              </mc:Choice>
              <mc:Fallback>
                <p:oleObj name="Equation" r:id="rId49" imgW="139579" imgH="164957" progId="Equation.DSMT4">
                  <p:embed/>
                  <p:pic>
                    <p:nvPicPr>
                      <p:cNvPr id="0" name=""/>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800600" y="4320039"/>
                        <a:ext cx="182880"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93" name="Object 17"/>
          <p:cNvGraphicFramePr>
            <a:graphicFrameLocks noChangeAspect="1"/>
          </p:cNvGraphicFramePr>
          <p:nvPr>
            <p:extLst>
              <p:ext uri="{D42A27DB-BD31-4B8C-83A1-F6EECF244321}">
                <p14:modId xmlns:p14="http://schemas.microsoft.com/office/powerpoint/2010/main" val="4043671747"/>
              </p:ext>
            </p:extLst>
          </p:nvPr>
        </p:nvGraphicFramePr>
        <p:xfrm>
          <a:off x="4800600" y="4508280"/>
          <a:ext cx="112542" cy="182880"/>
        </p:xfrm>
        <a:graphic>
          <a:graphicData uri="http://schemas.openxmlformats.org/presentationml/2006/ole">
            <mc:AlternateContent xmlns:mc="http://schemas.openxmlformats.org/markup-compatibility/2006">
              <mc:Choice xmlns:v="urn:schemas-microsoft-com:vml" Requires="v">
                <p:oleObj spid="_x0000_s43703" name="Equation" r:id="rId51" imgW="139700" imgH="228600" progId="Equation.DSMT4">
                  <p:embed/>
                </p:oleObj>
              </mc:Choice>
              <mc:Fallback>
                <p:oleObj name="Equation" r:id="rId51" imgW="139700" imgH="228600" progId="Equation.DSMT4">
                  <p:embed/>
                  <p:pic>
                    <p:nvPicPr>
                      <p:cNvPr id="0" na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800600" y="4508280"/>
                        <a:ext cx="112542"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92" name="Object 16"/>
          <p:cNvGraphicFramePr>
            <a:graphicFrameLocks noChangeAspect="1"/>
          </p:cNvGraphicFramePr>
          <p:nvPr>
            <p:extLst>
              <p:ext uri="{D42A27DB-BD31-4B8C-83A1-F6EECF244321}">
                <p14:modId xmlns:p14="http://schemas.microsoft.com/office/powerpoint/2010/main" val="1314956014"/>
              </p:ext>
            </p:extLst>
          </p:nvPr>
        </p:nvGraphicFramePr>
        <p:xfrm>
          <a:off x="5638800" y="4489899"/>
          <a:ext cx="146304" cy="182880"/>
        </p:xfrm>
        <a:graphic>
          <a:graphicData uri="http://schemas.openxmlformats.org/presentationml/2006/ole">
            <mc:AlternateContent xmlns:mc="http://schemas.openxmlformats.org/markup-compatibility/2006">
              <mc:Choice xmlns:v="urn:schemas-microsoft-com:vml" Requires="v">
                <p:oleObj spid="_x0000_s43704" name="Equation" r:id="rId53" imgW="139639" imgH="190417" progId="Equation.DSMT4">
                  <p:embed/>
                </p:oleObj>
              </mc:Choice>
              <mc:Fallback>
                <p:oleObj name="Equation" r:id="rId53" imgW="139639" imgH="190417" progId="Equation.DSMT4">
                  <p:embed/>
                  <p:pic>
                    <p:nvPicPr>
                      <p:cNvPr id="0" name=""/>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5638800" y="4489899"/>
                        <a:ext cx="146304"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91" name="Object 15"/>
          <p:cNvGraphicFramePr>
            <a:graphicFrameLocks noChangeAspect="1"/>
          </p:cNvGraphicFramePr>
          <p:nvPr>
            <p:extLst>
              <p:ext uri="{D42A27DB-BD31-4B8C-83A1-F6EECF244321}">
                <p14:modId xmlns:p14="http://schemas.microsoft.com/office/powerpoint/2010/main" val="1133098862"/>
              </p:ext>
            </p:extLst>
          </p:nvPr>
        </p:nvGraphicFramePr>
        <p:xfrm>
          <a:off x="6029325" y="4485931"/>
          <a:ext cx="556953" cy="182880"/>
        </p:xfrm>
        <a:graphic>
          <a:graphicData uri="http://schemas.openxmlformats.org/presentationml/2006/ole">
            <mc:AlternateContent xmlns:mc="http://schemas.openxmlformats.org/markup-compatibility/2006">
              <mc:Choice xmlns:v="urn:schemas-microsoft-com:vml" Requires="v">
                <p:oleObj spid="_x0000_s43705" name="Equation" r:id="rId55" imgW="634725" imgH="203112" progId="Equation.DSMT4">
                  <p:embed/>
                </p:oleObj>
              </mc:Choice>
              <mc:Fallback>
                <p:oleObj name="Equation" r:id="rId55" imgW="634725" imgH="203112" progId="Equation.DSMT4">
                  <p:embed/>
                  <p:pic>
                    <p:nvPicPr>
                      <p:cNvPr id="0" name=""/>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6029325" y="4485931"/>
                        <a:ext cx="556953"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90" name="Object 14"/>
          <p:cNvGraphicFramePr>
            <a:graphicFrameLocks noChangeAspect="1"/>
          </p:cNvGraphicFramePr>
          <p:nvPr>
            <p:extLst>
              <p:ext uri="{D42A27DB-BD31-4B8C-83A1-F6EECF244321}">
                <p14:modId xmlns:p14="http://schemas.microsoft.com/office/powerpoint/2010/main" val="3553885241"/>
              </p:ext>
            </p:extLst>
          </p:nvPr>
        </p:nvGraphicFramePr>
        <p:xfrm>
          <a:off x="4800600" y="4696521"/>
          <a:ext cx="291253" cy="182880"/>
        </p:xfrm>
        <a:graphic>
          <a:graphicData uri="http://schemas.openxmlformats.org/presentationml/2006/ole">
            <mc:AlternateContent xmlns:mc="http://schemas.openxmlformats.org/markup-compatibility/2006">
              <mc:Choice xmlns:v="urn:schemas-microsoft-com:vml" Requires="v">
                <p:oleObj spid="_x0000_s43706" name="Equation" r:id="rId57" imgW="406048" imgH="253780" progId="Equation.DSMT4">
                  <p:embed/>
                </p:oleObj>
              </mc:Choice>
              <mc:Fallback>
                <p:oleObj name="Equation" r:id="rId57" imgW="406048" imgH="253780" progId="Equation.DSMT4">
                  <p:embed/>
                  <p:pic>
                    <p:nvPicPr>
                      <p:cNvPr id="0" name=""/>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800600" y="4696521"/>
                        <a:ext cx="291253"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89" name="Object 13"/>
          <p:cNvGraphicFramePr>
            <a:graphicFrameLocks noChangeAspect="1"/>
          </p:cNvGraphicFramePr>
          <p:nvPr>
            <p:extLst>
              <p:ext uri="{D42A27DB-BD31-4B8C-83A1-F6EECF244321}">
                <p14:modId xmlns:p14="http://schemas.microsoft.com/office/powerpoint/2010/main" val="692272295"/>
              </p:ext>
            </p:extLst>
          </p:nvPr>
        </p:nvGraphicFramePr>
        <p:xfrm>
          <a:off x="4800600" y="4884762"/>
          <a:ext cx="298027" cy="182880"/>
        </p:xfrm>
        <a:graphic>
          <a:graphicData uri="http://schemas.openxmlformats.org/presentationml/2006/ole">
            <mc:AlternateContent xmlns:mc="http://schemas.openxmlformats.org/markup-compatibility/2006">
              <mc:Choice xmlns:v="urn:schemas-microsoft-com:vml" Requires="v">
                <p:oleObj spid="_x0000_s43707" name="Equation" r:id="rId59" imgW="418918" imgH="253890" progId="Equation.DSMT4">
                  <p:embed/>
                </p:oleObj>
              </mc:Choice>
              <mc:Fallback>
                <p:oleObj name="Equation" r:id="rId59" imgW="418918" imgH="253890" progId="Equation.DSMT4">
                  <p:embed/>
                  <p:pic>
                    <p:nvPicPr>
                      <p:cNvPr id="0" name=""/>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800600" y="4884762"/>
                        <a:ext cx="298027"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88" name="Object 12"/>
          <p:cNvGraphicFramePr>
            <a:graphicFrameLocks noChangeAspect="1"/>
          </p:cNvGraphicFramePr>
          <p:nvPr>
            <p:extLst>
              <p:ext uri="{D42A27DB-BD31-4B8C-83A1-F6EECF244321}">
                <p14:modId xmlns:p14="http://schemas.microsoft.com/office/powerpoint/2010/main" val="1081616940"/>
              </p:ext>
            </p:extLst>
          </p:nvPr>
        </p:nvGraphicFramePr>
        <p:xfrm>
          <a:off x="4800600" y="5073003"/>
          <a:ext cx="270933" cy="182880"/>
        </p:xfrm>
        <a:graphic>
          <a:graphicData uri="http://schemas.openxmlformats.org/presentationml/2006/ole">
            <mc:AlternateContent xmlns:mc="http://schemas.openxmlformats.org/markup-compatibility/2006">
              <mc:Choice xmlns:v="urn:schemas-microsoft-com:vml" Requires="v">
                <p:oleObj spid="_x0000_s43708" name="Equation" r:id="rId61" imgW="380835" imgH="253890" progId="Equation.DSMT4">
                  <p:embed/>
                </p:oleObj>
              </mc:Choice>
              <mc:Fallback>
                <p:oleObj name="Equation" r:id="rId61" imgW="380835" imgH="253890" progId="Equation.DSMT4">
                  <p:embed/>
                  <p:pic>
                    <p:nvPicPr>
                      <p:cNvPr id="0" name=""/>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800600" y="5073003"/>
                        <a:ext cx="270933"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87" name="Object 11"/>
          <p:cNvGraphicFramePr>
            <a:graphicFrameLocks noChangeAspect="1"/>
          </p:cNvGraphicFramePr>
          <p:nvPr>
            <p:extLst>
              <p:ext uri="{D42A27DB-BD31-4B8C-83A1-F6EECF244321}">
                <p14:modId xmlns:p14="http://schemas.microsoft.com/office/powerpoint/2010/main" val="516820191"/>
              </p:ext>
            </p:extLst>
          </p:nvPr>
        </p:nvGraphicFramePr>
        <p:xfrm>
          <a:off x="5617371" y="5054260"/>
          <a:ext cx="146304" cy="182880"/>
        </p:xfrm>
        <a:graphic>
          <a:graphicData uri="http://schemas.openxmlformats.org/presentationml/2006/ole">
            <mc:AlternateContent xmlns:mc="http://schemas.openxmlformats.org/markup-compatibility/2006">
              <mc:Choice xmlns:v="urn:schemas-microsoft-com:vml" Requires="v">
                <p:oleObj spid="_x0000_s43709" name="Equation" r:id="rId63" imgW="139639" imgH="190417" progId="Equation.DSMT4">
                  <p:embed/>
                </p:oleObj>
              </mc:Choice>
              <mc:Fallback>
                <p:oleObj name="Equation" r:id="rId63" imgW="139639" imgH="190417" progId="Equation.DSMT4">
                  <p:embed/>
                  <p:pic>
                    <p:nvPicPr>
                      <p:cNvPr id="0" name=""/>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5617371" y="5054260"/>
                        <a:ext cx="146304"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86" name="Object 10"/>
          <p:cNvGraphicFramePr>
            <a:graphicFrameLocks noChangeAspect="1"/>
          </p:cNvGraphicFramePr>
          <p:nvPr>
            <p:extLst>
              <p:ext uri="{D42A27DB-BD31-4B8C-83A1-F6EECF244321}">
                <p14:modId xmlns:p14="http://schemas.microsoft.com/office/powerpoint/2010/main" val="525396245"/>
              </p:ext>
            </p:extLst>
          </p:nvPr>
        </p:nvGraphicFramePr>
        <p:xfrm>
          <a:off x="6026150" y="5047906"/>
          <a:ext cx="290945" cy="182880"/>
        </p:xfrm>
        <a:graphic>
          <a:graphicData uri="http://schemas.openxmlformats.org/presentationml/2006/ole">
            <mc:AlternateContent xmlns:mc="http://schemas.openxmlformats.org/markup-compatibility/2006">
              <mc:Choice xmlns:v="urn:schemas-microsoft-com:vml" Requires="v">
                <p:oleObj spid="_x0000_s43710" name="Equation" r:id="rId65" imgW="330057" imgH="203112" progId="Equation.DSMT4">
                  <p:embed/>
                </p:oleObj>
              </mc:Choice>
              <mc:Fallback>
                <p:oleObj name="Equation" r:id="rId65" imgW="330057" imgH="203112" progId="Equation.DSMT4">
                  <p:embed/>
                  <p:pic>
                    <p:nvPicPr>
                      <p:cNvPr id="0" name=""/>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6026150" y="5047906"/>
                        <a:ext cx="290945"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85" name="Object 9"/>
          <p:cNvGraphicFramePr>
            <a:graphicFrameLocks noChangeAspect="1"/>
          </p:cNvGraphicFramePr>
          <p:nvPr>
            <p:extLst>
              <p:ext uri="{D42A27DB-BD31-4B8C-83A1-F6EECF244321}">
                <p14:modId xmlns:p14="http://schemas.microsoft.com/office/powerpoint/2010/main" val="2449726720"/>
              </p:ext>
            </p:extLst>
          </p:nvPr>
        </p:nvGraphicFramePr>
        <p:xfrm>
          <a:off x="4800600" y="5261244"/>
          <a:ext cx="264160" cy="182880"/>
        </p:xfrm>
        <a:graphic>
          <a:graphicData uri="http://schemas.openxmlformats.org/presentationml/2006/ole">
            <mc:AlternateContent xmlns:mc="http://schemas.openxmlformats.org/markup-compatibility/2006">
              <mc:Choice xmlns:v="urn:schemas-microsoft-com:vml" Requires="v">
                <p:oleObj spid="_x0000_s43711" name="Equation" r:id="rId67" imgW="368140" imgH="253890" progId="Equation.DSMT4">
                  <p:embed/>
                </p:oleObj>
              </mc:Choice>
              <mc:Fallback>
                <p:oleObj name="Equation" r:id="rId67" imgW="368140" imgH="253890" progId="Equation.DSMT4">
                  <p:embed/>
                  <p:pic>
                    <p:nvPicPr>
                      <p:cNvPr id="0" name=""/>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800600" y="5261244"/>
                        <a:ext cx="264160"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84" name="Object 8"/>
          <p:cNvGraphicFramePr>
            <a:graphicFrameLocks noChangeAspect="1"/>
          </p:cNvGraphicFramePr>
          <p:nvPr>
            <p:extLst>
              <p:ext uri="{D42A27DB-BD31-4B8C-83A1-F6EECF244321}">
                <p14:modId xmlns:p14="http://schemas.microsoft.com/office/powerpoint/2010/main" val="2088822810"/>
              </p:ext>
            </p:extLst>
          </p:nvPr>
        </p:nvGraphicFramePr>
        <p:xfrm>
          <a:off x="5619752" y="5239994"/>
          <a:ext cx="146304" cy="182880"/>
        </p:xfrm>
        <a:graphic>
          <a:graphicData uri="http://schemas.openxmlformats.org/presentationml/2006/ole">
            <mc:AlternateContent xmlns:mc="http://schemas.openxmlformats.org/markup-compatibility/2006">
              <mc:Choice xmlns:v="urn:schemas-microsoft-com:vml" Requires="v">
                <p:oleObj spid="_x0000_s43712" name="Equation" r:id="rId69" imgW="139639" imgH="190417" progId="Equation.DSMT4">
                  <p:embed/>
                </p:oleObj>
              </mc:Choice>
              <mc:Fallback>
                <p:oleObj name="Equation" r:id="rId69" imgW="139639" imgH="190417" progId="Equation.DSMT4">
                  <p:embed/>
                  <p:pic>
                    <p:nvPicPr>
                      <p:cNvPr id="0" name=""/>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5619752" y="5239994"/>
                        <a:ext cx="146304"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83" name="Object 7"/>
          <p:cNvGraphicFramePr>
            <a:graphicFrameLocks noChangeAspect="1"/>
          </p:cNvGraphicFramePr>
          <p:nvPr>
            <p:extLst>
              <p:ext uri="{D42A27DB-BD31-4B8C-83A1-F6EECF244321}">
                <p14:modId xmlns:p14="http://schemas.microsoft.com/office/powerpoint/2010/main" val="539263422"/>
              </p:ext>
            </p:extLst>
          </p:nvPr>
        </p:nvGraphicFramePr>
        <p:xfrm>
          <a:off x="6026150" y="5235231"/>
          <a:ext cx="290945" cy="182880"/>
        </p:xfrm>
        <a:graphic>
          <a:graphicData uri="http://schemas.openxmlformats.org/presentationml/2006/ole">
            <mc:AlternateContent xmlns:mc="http://schemas.openxmlformats.org/markup-compatibility/2006">
              <mc:Choice xmlns:v="urn:schemas-microsoft-com:vml" Requires="v">
                <p:oleObj spid="_x0000_s43713" name="Equation" r:id="rId71" imgW="330057" imgH="203112" progId="Equation.DSMT4">
                  <p:embed/>
                </p:oleObj>
              </mc:Choice>
              <mc:Fallback>
                <p:oleObj name="Equation" r:id="rId71" imgW="330057" imgH="203112" progId="Equation.DSMT4">
                  <p:embed/>
                  <p:pic>
                    <p:nvPicPr>
                      <p:cNvPr id="0" name=""/>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6026150" y="5235231"/>
                        <a:ext cx="290945"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82" name="Object 6"/>
          <p:cNvGraphicFramePr>
            <a:graphicFrameLocks noChangeAspect="1"/>
          </p:cNvGraphicFramePr>
          <p:nvPr>
            <p:extLst>
              <p:ext uri="{D42A27DB-BD31-4B8C-83A1-F6EECF244321}">
                <p14:modId xmlns:p14="http://schemas.microsoft.com/office/powerpoint/2010/main" val="1367237051"/>
              </p:ext>
            </p:extLst>
          </p:nvPr>
        </p:nvGraphicFramePr>
        <p:xfrm>
          <a:off x="4800600" y="5449485"/>
          <a:ext cx="127221" cy="182880"/>
        </p:xfrm>
        <a:graphic>
          <a:graphicData uri="http://schemas.openxmlformats.org/presentationml/2006/ole">
            <mc:AlternateContent xmlns:mc="http://schemas.openxmlformats.org/markup-compatibility/2006">
              <mc:Choice xmlns:v="urn:schemas-microsoft-com:vml" Requires="v">
                <p:oleObj spid="_x0000_s43714" name="Equation" r:id="rId73" imgW="152334" imgH="228501" progId="Equation.DSMT4">
                  <p:embed/>
                </p:oleObj>
              </mc:Choice>
              <mc:Fallback>
                <p:oleObj name="Equation" r:id="rId73" imgW="152334" imgH="228501" progId="Equation.DSMT4">
                  <p:embed/>
                  <p:pic>
                    <p:nvPicPr>
                      <p:cNvPr id="0" name=""/>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4800600" y="5449485"/>
                        <a:ext cx="127221"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81" name="Object 5"/>
          <p:cNvGraphicFramePr>
            <a:graphicFrameLocks noChangeAspect="1"/>
          </p:cNvGraphicFramePr>
          <p:nvPr>
            <p:extLst>
              <p:ext uri="{D42A27DB-BD31-4B8C-83A1-F6EECF244321}">
                <p14:modId xmlns:p14="http://schemas.microsoft.com/office/powerpoint/2010/main" val="1208330860"/>
              </p:ext>
            </p:extLst>
          </p:nvPr>
        </p:nvGraphicFramePr>
        <p:xfrm>
          <a:off x="4800600" y="5637726"/>
          <a:ext cx="174929" cy="182880"/>
        </p:xfrm>
        <a:graphic>
          <a:graphicData uri="http://schemas.openxmlformats.org/presentationml/2006/ole">
            <mc:AlternateContent xmlns:mc="http://schemas.openxmlformats.org/markup-compatibility/2006">
              <mc:Choice xmlns:v="urn:schemas-microsoft-com:vml" Requires="v">
                <p:oleObj spid="_x0000_s43715" name="Equation" r:id="rId75" imgW="203112" imgH="228501" progId="Equation.DSMT4">
                  <p:embed/>
                </p:oleObj>
              </mc:Choice>
              <mc:Fallback>
                <p:oleObj name="Equation" r:id="rId75" imgW="203112" imgH="228501" progId="Equation.DSMT4">
                  <p:embed/>
                  <p:pic>
                    <p:nvPicPr>
                      <p:cNvPr id="0" name=""/>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4800600" y="5637726"/>
                        <a:ext cx="174929"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80" name="Object 4"/>
          <p:cNvGraphicFramePr>
            <a:graphicFrameLocks noChangeAspect="1"/>
          </p:cNvGraphicFramePr>
          <p:nvPr>
            <p:extLst>
              <p:ext uri="{D42A27DB-BD31-4B8C-83A1-F6EECF244321}">
                <p14:modId xmlns:p14="http://schemas.microsoft.com/office/powerpoint/2010/main" val="3428621751"/>
              </p:ext>
            </p:extLst>
          </p:nvPr>
        </p:nvGraphicFramePr>
        <p:xfrm>
          <a:off x="5439573" y="5619406"/>
          <a:ext cx="182880" cy="182880"/>
        </p:xfrm>
        <a:graphic>
          <a:graphicData uri="http://schemas.openxmlformats.org/presentationml/2006/ole">
            <mc:AlternateContent xmlns:mc="http://schemas.openxmlformats.org/markup-compatibility/2006">
              <mc:Choice xmlns:v="urn:schemas-microsoft-com:vml" Requires="v">
                <p:oleObj spid="_x0000_s43716" name="Equation" r:id="rId77" imgW="164885" imgH="164885" progId="Equation.DSMT4">
                  <p:embed/>
                </p:oleObj>
              </mc:Choice>
              <mc:Fallback>
                <p:oleObj name="Equation" r:id="rId77" imgW="164885" imgH="164885" progId="Equation.DSMT4">
                  <p:embed/>
                  <p:pic>
                    <p:nvPicPr>
                      <p:cNvPr id="0" name=""/>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5439573" y="5619406"/>
                        <a:ext cx="182880"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79" name="Object 3"/>
          <p:cNvGraphicFramePr>
            <a:graphicFrameLocks noChangeAspect="1"/>
          </p:cNvGraphicFramePr>
          <p:nvPr>
            <p:extLst>
              <p:ext uri="{D42A27DB-BD31-4B8C-83A1-F6EECF244321}">
                <p14:modId xmlns:p14="http://schemas.microsoft.com/office/powerpoint/2010/main" val="3561953104"/>
              </p:ext>
            </p:extLst>
          </p:nvPr>
        </p:nvGraphicFramePr>
        <p:xfrm>
          <a:off x="4800600" y="5825967"/>
          <a:ext cx="270933" cy="182880"/>
        </p:xfrm>
        <a:graphic>
          <a:graphicData uri="http://schemas.openxmlformats.org/presentationml/2006/ole">
            <mc:AlternateContent xmlns:mc="http://schemas.openxmlformats.org/markup-compatibility/2006">
              <mc:Choice xmlns:v="urn:schemas-microsoft-com:vml" Requires="v">
                <p:oleObj spid="_x0000_s43717" name="Equation" r:id="rId79" imgW="380835" imgH="253890" progId="Equation.DSMT4">
                  <p:embed/>
                </p:oleObj>
              </mc:Choice>
              <mc:Fallback>
                <p:oleObj name="Equation" r:id="rId79" imgW="380835" imgH="253890" progId="Equation.DSMT4">
                  <p:embed/>
                  <p:pic>
                    <p:nvPicPr>
                      <p:cNvPr id="0" name=""/>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4800600" y="5825967"/>
                        <a:ext cx="270933"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78" name="Object 2"/>
          <p:cNvGraphicFramePr>
            <a:graphicFrameLocks noChangeAspect="1"/>
          </p:cNvGraphicFramePr>
          <p:nvPr>
            <p:extLst>
              <p:ext uri="{D42A27DB-BD31-4B8C-83A1-F6EECF244321}">
                <p14:modId xmlns:p14="http://schemas.microsoft.com/office/powerpoint/2010/main" val="909829685"/>
              </p:ext>
            </p:extLst>
          </p:nvPr>
        </p:nvGraphicFramePr>
        <p:xfrm>
          <a:off x="4800600" y="6014208"/>
          <a:ext cx="140677" cy="182880"/>
        </p:xfrm>
        <a:graphic>
          <a:graphicData uri="http://schemas.openxmlformats.org/presentationml/2006/ole">
            <mc:AlternateContent xmlns:mc="http://schemas.openxmlformats.org/markup-compatibility/2006">
              <mc:Choice xmlns:v="urn:schemas-microsoft-com:vml" Requires="v">
                <p:oleObj spid="_x0000_s43718" name="Equation" r:id="rId81" imgW="190500" imgH="228600" progId="Equation.DSMT4">
                  <p:embed/>
                </p:oleObj>
              </mc:Choice>
              <mc:Fallback>
                <p:oleObj name="Equation" r:id="rId81" imgW="190500" imgH="228600" progId="Equation.DSMT4">
                  <p:embed/>
                  <p:pic>
                    <p:nvPicPr>
                      <p:cNvPr id="0" name=""/>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4800600" y="6014208"/>
                        <a:ext cx="140677"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77" name="Object 1"/>
          <p:cNvGraphicFramePr>
            <a:graphicFrameLocks noChangeAspect="1"/>
          </p:cNvGraphicFramePr>
          <p:nvPr>
            <p:extLst>
              <p:ext uri="{D42A27DB-BD31-4B8C-83A1-F6EECF244321}">
                <p14:modId xmlns:p14="http://schemas.microsoft.com/office/powerpoint/2010/main" val="2368149557"/>
              </p:ext>
            </p:extLst>
          </p:nvPr>
        </p:nvGraphicFramePr>
        <p:xfrm>
          <a:off x="4800600" y="6202451"/>
          <a:ext cx="133643" cy="182880"/>
        </p:xfrm>
        <a:graphic>
          <a:graphicData uri="http://schemas.openxmlformats.org/presentationml/2006/ole">
            <mc:AlternateContent xmlns:mc="http://schemas.openxmlformats.org/markup-compatibility/2006">
              <mc:Choice xmlns:v="urn:schemas-microsoft-com:vml" Requires="v">
                <p:oleObj spid="_x0000_s43719" name="Equation" r:id="rId83" imgW="177646" imgH="228402" progId="Equation.DSMT4">
                  <p:embed/>
                </p:oleObj>
              </mc:Choice>
              <mc:Fallback>
                <p:oleObj name="Equation" r:id="rId83" imgW="177646" imgH="228402" progId="Equation.DSMT4">
                  <p:embed/>
                  <p:pic>
                    <p:nvPicPr>
                      <p:cNvPr id="0" name=""/>
                      <p:cNvPicPr>
                        <a:picLocks noChangeAspect="1" noChangeArrowheads="1"/>
                      </p:cNvPicPr>
                      <p:nvPr/>
                    </p:nvPicPr>
                    <p:blipFill>
                      <a:blip r:embed="rId84">
                        <a:extLst>
                          <a:ext uri="{28A0092B-C50C-407E-A947-70E740481C1C}">
                            <a14:useLocalDpi xmlns:a14="http://schemas.microsoft.com/office/drawing/2010/main" val="0"/>
                          </a:ext>
                        </a:extLst>
                      </a:blip>
                      <a:srcRect/>
                      <a:stretch>
                        <a:fillRect/>
                      </a:stretch>
                    </p:blipFill>
                    <p:spPr bwMode="auto">
                      <a:xfrm>
                        <a:off x="4800600" y="6202451"/>
                        <a:ext cx="133643"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649858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Noise current variances (2)</a:t>
            </a:r>
            <a:endParaRPr lang="en-US" dirty="0"/>
          </a:p>
        </p:txBody>
      </p:sp>
      <p:sp>
        <p:nvSpPr>
          <p:cNvPr id="4" name="Slide Number Placeholder 3"/>
          <p:cNvSpPr>
            <a:spLocks noGrp="1"/>
          </p:cNvSpPr>
          <p:nvPr>
            <p:ph type="sldNum" sz="quarter" idx="4294967295"/>
          </p:nvPr>
        </p:nvSpPr>
        <p:spPr>
          <a:xfrm>
            <a:off x="8686800" y="6481432"/>
            <a:ext cx="457200" cy="288925"/>
          </a:xfrm>
          <a:prstGeom prst="rect">
            <a:avLst/>
          </a:prstGeom>
        </p:spPr>
        <p:txBody>
          <a:bodyPr/>
          <a:lstStyle/>
          <a:p>
            <a:fld id="{3AC49A51-9E5C-41E6-BCEA-0352F10A8BB3}" type="slidenum">
              <a:rPr lang="en-US" smtClean="0"/>
              <a:pPr/>
              <a:t>55</a:t>
            </a:fld>
            <a:endParaRPr lang="en-US" dirty="0"/>
          </a:p>
        </p:txBody>
      </p:sp>
      <p:pic>
        <p:nvPicPr>
          <p:cNvPr id="8" name="Content Placeholder 7"/>
          <p:cNvPicPr>
            <a:picLocks noGrp="1"/>
          </p:cNvPicPr>
          <p:nvPr>
            <p:ph idx="1"/>
          </p:nvPr>
        </p:nvPicPr>
        <p:blipFill>
          <a:blip r:embed="rId2" cstate="print"/>
          <a:srcRect t="2857" r="6642" b="6905"/>
          <a:stretch>
            <a:fillRect/>
          </a:stretch>
        </p:blipFill>
        <p:spPr bwMode="auto">
          <a:xfrm>
            <a:off x="1447800" y="1752599"/>
            <a:ext cx="5999933" cy="44958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167405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enhancement by optical post-amplifier</a:t>
            </a:r>
            <a:endParaRPr lang="en-US" dirty="0"/>
          </a:p>
        </p:txBody>
      </p:sp>
      <p:sp>
        <p:nvSpPr>
          <p:cNvPr id="3" name="Content Placeholder 2"/>
          <p:cNvSpPr>
            <a:spLocks noGrp="1"/>
          </p:cNvSpPr>
          <p:nvPr>
            <p:ph idx="1"/>
          </p:nvPr>
        </p:nvSpPr>
        <p:spPr/>
        <p:txBody>
          <a:bodyPr/>
          <a:lstStyle/>
          <a:p>
            <a:r>
              <a:rPr lang="en-US" dirty="0" smtClean="0"/>
              <a:t>The signal-to-noise ratio (SNR) of the detection system is given by the power of the signal current over the total noise current variance:</a:t>
            </a:r>
            <a:endParaRPr lang="en-US" dirty="0"/>
          </a:p>
        </p:txBody>
      </p:sp>
      <p:sp>
        <p:nvSpPr>
          <p:cNvPr id="4" name="Slide Number Placeholder 3"/>
          <p:cNvSpPr>
            <a:spLocks noGrp="1"/>
          </p:cNvSpPr>
          <p:nvPr>
            <p:ph type="sldNum" sz="quarter" idx="4294967295"/>
          </p:nvPr>
        </p:nvSpPr>
        <p:spPr>
          <a:xfrm>
            <a:off x="8686800" y="6481432"/>
            <a:ext cx="457200" cy="288925"/>
          </a:xfrm>
          <a:prstGeom prst="rect">
            <a:avLst/>
          </a:prstGeom>
        </p:spPr>
        <p:txBody>
          <a:bodyPr/>
          <a:lstStyle/>
          <a:p>
            <a:fld id="{3AC49A51-9E5C-41E6-BCEA-0352F10A8BB3}" type="slidenum">
              <a:rPr lang="en-US" smtClean="0"/>
              <a:pPr/>
              <a:t>56</a:t>
            </a:fld>
            <a:endParaRPr lang="en-US" dirty="0"/>
          </a:p>
        </p:txBody>
      </p:sp>
      <p:sp>
        <p:nvSpPr>
          <p:cNvPr id="788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78849" name="Object 1"/>
          <p:cNvGraphicFramePr>
            <a:graphicFrameLocks noChangeAspect="1"/>
          </p:cNvGraphicFramePr>
          <p:nvPr>
            <p:extLst>
              <p:ext uri="{D42A27DB-BD31-4B8C-83A1-F6EECF244321}">
                <p14:modId xmlns:p14="http://schemas.microsoft.com/office/powerpoint/2010/main" val="408595824"/>
              </p:ext>
            </p:extLst>
          </p:nvPr>
        </p:nvGraphicFramePr>
        <p:xfrm>
          <a:off x="434975" y="1600200"/>
          <a:ext cx="8274051" cy="492992"/>
        </p:xfrm>
        <a:graphic>
          <a:graphicData uri="http://schemas.openxmlformats.org/presentationml/2006/ole">
            <mc:AlternateContent xmlns:mc="http://schemas.openxmlformats.org/markup-compatibility/2006">
              <mc:Choice xmlns:v="urn:schemas-microsoft-com:vml" Requires="v">
                <p:oleObj spid="_x0000_s17068" name="Equation" r:id="rId3" imgW="4825800" imgH="279360" progId="Equation.DSMT4">
                  <p:embed/>
                </p:oleObj>
              </mc:Choice>
              <mc:Fallback>
                <p:oleObj name="Equation" r:id="rId3" imgW="4825800" imgH="2793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975" y="1600200"/>
                        <a:ext cx="8274051" cy="4929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7885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78853" name="Object 5"/>
          <p:cNvGraphicFramePr>
            <a:graphicFrameLocks noChangeAspect="1"/>
          </p:cNvGraphicFramePr>
          <p:nvPr>
            <p:extLst>
              <p:ext uri="{D42A27DB-BD31-4B8C-83A1-F6EECF244321}">
                <p14:modId xmlns:p14="http://schemas.microsoft.com/office/powerpoint/2010/main" val="2108064122"/>
              </p:ext>
            </p:extLst>
          </p:nvPr>
        </p:nvGraphicFramePr>
        <p:xfrm>
          <a:off x="2861469" y="2619375"/>
          <a:ext cx="3421063" cy="809625"/>
        </p:xfrm>
        <a:graphic>
          <a:graphicData uri="http://schemas.openxmlformats.org/presentationml/2006/ole">
            <mc:AlternateContent xmlns:mc="http://schemas.openxmlformats.org/markup-compatibility/2006">
              <mc:Choice xmlns:v="urn:schemas-microsoft-com:vml" Requires="v">
                <p:oleObj spid="_x0000_s17069" name="Equation" r:id="rId5" imgW="1993680" imgH="495000" progId="Equation.DSMT4">
                  <p:embed/>
                </p:oleObj>
              </mc:Choice>
              <mc:Fallback>
                <p:oleObj name="Equation" r:id="rId5" imgW="1993680" imgH="495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1469" y="2619375"/>
                        <a:ext cx="3421063"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 name="Group 15"/>
          <p:cNvGrpSpPr/>
          <p:nvPr/>
        </p:nvGrpSpPr>
        <p:grpSpPr>
          <a:xfrm>
            <a:off x="2459874" y="3429000"/>
            <a:ext cx="4169526" cy="3040087"/>
            <a:chOff x="1981200" y="3068487"/>
            <a:chExt cx="5166360" cy="3789513"/>
          </a:xfrm>
        </p:grpSpPr>
        <p:pic>
          <p:nvPicPr>
            <p:cNvPr id="11" name="Picture 10"/>
            <p:cNvPicPr/>
            <p:nvPr/>
          </p:nvPicPr>
          <p:blipFill>
            <a:blip r:embed="rId7" cstate="print"/>
            <a:srcRect t="3819" b="4494"/>
            <a:stretch>
              <a:fillRect/>
            </a:stretch>
          </p:blipFill>
          <p:spPr bwMode="auto">
            <a:xfrm>
              <a:off x="1981200" y="3068487"/>
              <a:ext cx="5166360" cy="3789513"/>
            </a:xfrm>
            <a:prstGeom prst="rect">
              <a:avLst/>
            </a:prstGeom>
            <a:noFill/>
            <a:ln w="9525">
              <a:noFill/>
              <a:miter lim="800000"/>
              <a:headEnd/>
              <a:tailEnd/>
            </a:ln>
          </p:spPr>
        </p:pic>
        <p:sp>
          <p:nvSpPr>
            <p:cNvPr id="12" name="TextBox 11"/>
            <p:cNvSpPr txBox="1"/>
            <p:nvPr/>
          </p:nvSpPr>
          <p:spPr>
            <a:xfrm>
              <a:off x="3643745" y="3685310"/>
              <a:ext cx="559449" cy="215444"/>
            </a:xfrm>
            <a:prstGeom prst="rect">
              <a:avLst/>
            </a:prstGeom>
            <a:solidFill>
              <a:srgbClr val="FFFFFF"/>
            </a:solidFill>
          </p:spPr>
          <p:txBody>
            <a:bodyPr wrap="none" lIns="0" tIns="0" rIns="0" bIns="0" rtlCol="0">
              <a:spAutoFit/>
            </a:bodyPr>
            <a:lstStyle/>
            <a:p>
              <a:r>
                <a:rPr lang="en-US" sz="1400" b="1" dirty="0" smtClean="0">
                  <a:solidFill>
                    <a:srgbClr val="FF0000"/>
                  </a:solidFill>
                </a:rPr>
                <a:t>19.4 dB</a:t>
              </a:r>
              <a:endParaRPr lang="en-US" sz="1400" b="1" dirty="0">
                <a:solidFill>
                  <a:srgbClr val="FF0000"/>
                </a:solidFill>
              </a:endParaRPr>
            </a:p>
          </p:txBody>
        </p:sp>
        <p:sp>
          <p:nvSpPr>
            <p:cNvPr id="14" name="TextBox 13"/>
            <p:cNvSpPr txBox="1"/>
            <p:nvPr/>
          </p:nvSpPr>
          <p:spPr>
            <a:xfrm>
              <a:off x="3354461" y="4127956"/>
              <a:ext cx="468077" cy="215444"/>
            </a:xfrm>
            <a:prstGeom prst="rect">
              <a:avLst/>
            </a:prstGeom>
            <a:solidFill>
              <a:srgbClr val="FFFFFF"/>
            </a:solidFill>
          </p:spPr>
          <p:txBody>
            <a:bodyPr wrap="none" lIns="0" tIns="0" rIns="0" bIns="0" rtlCol="0">
              <a:spAutoFit/>
            </a:bodyPr>
            <a:lstStyle/>
            <a:p>
              <a:r>
                <a:rPr lang="en-US" sz="1400" b="1" dirty="0" smtClean="0">
                  <a:solidFill>
                    <a:srgbClr val="FF0000"/>
                  </a:solidFill>
                </a:rPr>
                <a:t>9.1 dB</a:t>
              </a:r>
              <a:endParaRPr lang="en-US" sz="1400" b="1" dirty="0">
                <a:solidFill>
                  <a:srgbClr val="FF0000"/>
                </a:solidFill>
              </a:endParaRPr>
            </a:p>
          </p:txBody>
        </p:sp>
        <p:sp>
          <p:nvSpPr>
            <p:cNvPr id="15" name="TextBox 14"/>
            <p:cNvSpPr txBox="1"/>
            <p:nvPr/>
          </p:nvSpPr>
          <p:spPr>
            <a:xfrm>
              <a:off x="3401290" y="4606635"/>
              <a:ext cx="468077" cy="215444"/>
            </a:xfrm>
            <a:prstGeom prst="rect">
              <a:avLst/>
            </a:prstGeom>
            <a:solidFill>
              <a:srgbClr val="FFFFFF"/>
            </a:solidFill>
          </p:spPr>
          <p:txBody>
            <a:bodyPr wrap="none" lIns="0" tIns="0" rIns="0" bIns="0" rtlCol="0">
              <a:spAutoFit/>
            </a:bodyPr>
            <a:lstStyle/>
            <a:p>
              <a:r>
                <a:rPr lang="en-US" sz="1400" b="1" dirty="0" smtClean="0">
                  <a:solidFill>
                    <a:srgbClr val="FF0000"/>
                  </a:solidFill>
                </a:rPr>
                <a:t>6.1 dB</a:t>
              </a:r>
              <a:endParaRPr lang="en-US" sz="1400" b="1" dirty="0">
                <a:solidFill>
                  <a:srgbClr val="FF0000"/>
                </a:solidFill>
              </a:endParaRPr>
            </a:p>
          </p:txBody>
        </p:sp>
      </p:grpSp>
      <p:cxnSp>
        <p:nvCxnSpPr>
          <p:cNvPr id="18" name="Straight Arrow Connector 17"/>
          <p:cNvCxnSpPr/>
          <p:nvPr/>
        </p:nvCxnSpPr>
        <p:spPr>
          <a:xfrm>
            <a:off x="1981200" y="3124200"/>
            <a:ext cx="1662545" cy="574964"/>
          </a:xfrm>
          <a:prstGeom prst="straightConnector1">
            <a:avLst/>
          </a:prstGeom>
          <a:ln w="38100">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224277" y="4392070"/>
            <a:ext cx="1343891" cy="408709"/>
          </a:xfrm>
          <a:prstGeom prst="straightConnector1">
            <a:avLst/>
          </a:prstGeom>
          <a:ln w="38100">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0800000" flipV="1">
            <a:off x="3920836" y="4191000"/>
            <a:ext cx="3089564" cy="464126"/>
          </a:xfrm>
          <a:prstGeom prst="straightConnector1">
            <a:avLst/>
          </a:prstGeom>
          <a:ln w="38100">
            <a:solidFill>
              <a:srgbClr val="FF33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47050" y="2652256"/>
            <a:ext cx="1828800" cy="1815882"/>
          </a:xfrm>
          <a:prstGeom prst="rect">
            <a:avLst/>
          </a:prstGeom>
          <a:solidFill>
            <a:srgbClr val="FFFF00"/>
          </a:solidFill>
        </p:spPr>
        <p:txBody>
          <a:bodyPr wrap="square" rtlCol="0">
            <a:spAutoFit/>
          </a:bodyPr>
          <a:lstStyle/>
          <a:p>
            <a:r>
              <a:rPr lang="en-US" sz="1600" b="1" i="1" dirty="0" smtClean="0">
                <a:solidFill>
                  <a:schemeClr val="accent6">
                    <a:lumMod val="75000"/>
                  </a:schemeClr>
                </a:solidFill>
              </a:rPr>
              <a:t>The use of the Raman amplifier improves the sensitivity of the photodiode detection system by 19.4 dB.</a:t>
            </a:r>
            <a:endParaRPr lang="en-US" sz="1600" b="1" i="1" dirty="0">
              <a:solidFill>
                <a:schemeClr val="accent6">
                  <a:lumMod val="75000"/>
                </a:schemeClr>
              </a:solidFill>
            </a:endParaRPr>
          </a:p>
        </p:txBody>
      </p:sp>
      <p:sp>
        <p:nvSpPr>
          <p:cNvPr id="20" name="TextBox 19"/>
          <p:cNvSpPr txBox="1"/>
          <p:nvPr/>
        </p:nvSpPr>
        <p:spPr>
          <a:xfrm>
            <a:off x="409926" y="4572000"/>
            <a:ext cx="1828800" cy="1815882"/>
          </a:xfrm>
          <a:prstGeom prst="rect">
            <a:avLst/>
          </a:prstGeom>
          <a:solidFill>
            <a:srgbClr val="FFFF00"/>
          </a:solidFill>
        </p:spPr>
        <p:txBody>
          <a:bodyPr wrap="square" rtlCol="0">
            <a:spAutoFit/>
          </a:bodyPr>
          <a:lstStyle/>
          <a:p>
            <a:r>
              <a:rPr lang="en-US" sz="1600" b="1" i="1" dirty="0" smtClean="0">
                <a:solidFill>
                  <a:schemeClr val="accent6">
                    <a:lumMod val="75000"/>
                  </a:schemeClr>
                </a:solidFill>
              </a:rPr>
              <a:t>The combination of the Raman amplifier and photodiode is better in sensitivity than an APD alone by 9.1 dB.</a:t>
            </a:r>
            <a:endParaRPr lang="en-US" sz="1600" b="1" i="1" dirty="0">
              <a:solidFill>
                <a:schemeClr val="accent6">
                  <a:lumMod val="75000"/>
                </a:schemeClr>
              </a:solidFill>
            </a:endParaRPr>
          </a:p>
        </p:txBody>
      </p:sp>
      <p:sp>
        <p:nvSpPr>
          <p:cNvPr id="28" name="TextBox 27"/>
          <p:cNvSpPr txBox="1"/>
          <p:nvPr/>
        </p:nvSpPr>
        <p:spPr>
          <a:xfrm>
            <a:off x="6705600" y="2667000"/>
            <a:ext cx="1981200" cy="2800767"/>
          </a:xfrm>
          <a:prstGeom prst="rect">
            <a:avLst/>
          </a:prstGeom>
          <a:solidFill>
            <a:srgbClr val="FFFF00"/>
          </a:solidFill>
        </p:spPr>
        <p:txBody>
          <a:bodyPr wrap="square" rtlCol="0">
            <a:spAutoFit/>
          </a:bodyPr>
          <a:lstStyle/>
          <a:p>
            <a:r>
              <a:rPr lang="en-US" sz="1600" b="1" i="1" dirty="0" smtClean="0">
                <a:solidFill>
                  <a:schemeClr val="accent6">
                    <a:lumMod val="75000"/>
                  </a:schemeClr>
                </a:solidFill>
              </a:rPr>
              <a:t>The combination of the Raman amplifier and APD does not improve the sensitivity significantly (only 6.1 dB) because the APD’s internal gain is meant to overcome the thermal noise of the detector. </a:t>
            </a:r>
            <a:endParaRPr lang="en-US" sz="1600" b="1" i="1" dirty="0">
              <a:solidFill>
                <a:schemeClr val="accent6">
                  <a:lumMod val="75000"/>
                </a:schemeClr>
              </a:solidFill>
            </a:endParaRPr>
          </a:p>
        </p:txBody>
      </p:sp>
    </p:spTree>
    <p:extLst>
      <p:ext uri="{BB962C8B-B14F-4D97-AF65-F5344CB8AC3E}">
        <p14:creationId xmlns:p14="http://schemas.microsoft.com/office/powerpoint/2010/main" val="19670566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Sensitivity improvements at various wavelengths (1)</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43178561"/>
              </p:ext>
            </p:extLst>
          </p:nvPr>
        </p:nvGraphicFramePr>
        <p:xfrm>
          <a:off x="381000" y="2209800"/>
          <a:ext cx="5486397" cy="3200400"/>
        </p:xfrm>
        <a:graphic>
          <a:graphicData uri="http://schemas.openxmlformats.org/drawingml/2006/table">
            <a:tbl>
              <a:tblPr/>
              <a:tblGrid>
                <a:gridCol w="1033669"/>
                <a:gridCol w="636104"/>
                <a:gridCol w="636104"/>
                <a:gridCol w="636104"/>
                <a:gridCol w="636104"/>
                <a:gridCol w="636104"/>
                <a:gridCol w="636104"/>
                <a:gridCol w="636104"/>
              </a:tblGrid>
              <a:tr h="182880">
                <a:tc>
                  <a:txBody>
                    <a:bodyPr/>
                    <a:lstStyle/>
                    <a:p>
                      <a:pPr marL="0" marR="0" algn="just" rtl="0">
                        <a:lnSpc>
                          <a:spcPct val="115000"/>
                        </a:lnSpc>
                        <a:spcBef>
                          <a:spcPts val="0"/>
                        </a:spcBef>
                        <a:spcAft>
                          <a:spcPts val="1000"/>
                        </a:spcAft>
                        <a:tabLst>
                          <a:tab pos="3048000" algn="ctr"/>
                          <a:tab pos="6032500" algn="r"/>
                        </a:tabLst>
                      </a:pPr>
                      <a:r>
                        <a:rPr lang="en-US" sz="1100" b="1" i="1" dirty="0">
                          <a:latin typeface="Cambria"/>
                          <a:ea typeface="Times New Roman"/>
                          <a:cs typeface="Times New Roman"/>
                        </a:rPr>
                        <a:t>Parameter</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b="1" i="1" dirty="0">
                          <a:latin typeface="Cambria"/>
                          <a:ea typeface="Times New Roman"/>
                          <a:cs typeface="Times New Roman"/>
                        </a:rPr>
                        <a:t>Unit</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marL="0" marR="0" algn="ctr" rtl="0">
                        <a:lnSpc>
                          <a:spcPct val="115000"/>
                        </a:lnSpc>
                        <a:spcBef>
                          <a:spcPts val="0"/>
                        </a:spcBef>
                        <a:spcAft>
                          <a:spcPts val="1000"/>
                        </a:spcAft>
                        <a:tabLst>
                          <a:tab pos="3048000" algn="ctr"/>
                          <a:tab pos="6032500" algn="r"/>
                        </a:tabLst>
                      </a:pPr>
                      <a:r>
                        <a:rPr lang="en-US" sz="1100" b="1" i="1" dirty="0">
                          <a:latin typeface="Cambria"/>
                          <a:ea typeface="Times New Roman"/>
                          <a:cs typeface="Times New Roman"/>
                        </a:rPr>
                        <a:t>Value</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01168">
                <a:tc>
                  <a:txBody>
                    <a:bodyPr/>
                    <a:lstStyle/>
                    <a:p>
                      <a:pPr marL="0" marR="0" algn="just" rtl="0">
                        <a:lnSpc>
                          <a:spcPct val="115000"/>
                        </a:lnSpc>
                        <a:spcBef>
                          <a:spcPts val="0"/>
                        </a:spcBef>
                        <a:spcAft>
                          <a:spcPts val="1000"/>
                        </a:spcAft>
                        <a:tabLst>
                          <a:tab pos="3048000" algn="ctr"/>
                          <a:tab pos="6032500" algn="r"/>
                        </a:tabLst>
                      </a:pPr>
                      <a:endParaRPr lang="en-US" sz="1100" dirty="0">
                        <a:latin typeface="Cambria"/>
                        <a:ea typeface="Times New Roman"/>
                        <a:cs typeface="Times New Roman"/>
                      </a:endParaRP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nm</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500</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600</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700</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800</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900</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1000</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r>
              <a:tr h="201168">
                <a:tc>
                  <a:txBody>
                    <a:bodyPr/>
                    <a:lstStyle/>
                    <a:p>
                      <a:pPr marL="0" marR="0" algn="just" rtl="0">
                        <a:lnSpc>
                          <a:spcPct val="115000"/>
                        </a:lnSpc>
                        <a:spcBef>
                          <a:spcPts val="0"/>
                        </a:spcBef>
                        <a:spcAft>
                          <a:spcPts val="1000"/>
                        </a:spcAft>
                        <a:tabLst>
                          <a:tab pos="3048000" algn="ctr"/>
                          <a:tab pos="6032500" algn="r"/>
                        </a:tabLst>
                      </a:pPr>
                      <a:endParaRPr lang="en-US" sz="1100" dirty="0">
                        <a:latin typeface="Cambria"/>
                        <a:ea typeface="Times New Roman"/>
                        <a:cs typeface="Times New Roman"/>
                      </a:endParaRP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nm</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489.4</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584.8</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679.4</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773.2</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866.2</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958.4</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1168">
                <a:tc>
                  <a:txBody>
                    <a:bodyPr/>
                    <a:lstStyle/>
                    <a:p>
                      <a:pPr marL="0" marR="0" algn="just" rtl="0">
                        <a:lnSpc>
                          <a:spcPct val="115000"/>
                        </a:lnSpc>
                        <a:spcBef>
                          <a:spcPts val="0"/>
                        </a:spcBef>
                        <a:spcAft>
                          <a:spcPts val="1000"/>
                        </a:spcAft>
                        <a:tabLst>
                          <a:tab pos="3048000" algn="ctr"/>
                          <a:tab pos="6032500" algn="r"/>
                        </a:tabLst>
                      </a:pPr>
                      <a:endParaRPr lang="en-US" sz="1100" dirty="0">
                        <a:latin typeface="Cambria"/>
                        <a:ea typeface="Times New Roman"/>
                        <a:cs typeface="Times New Roman"/>
                      </a:endParaRP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l-GR" sz="1100" dirty="0" smtClean="0">
                          <a:latin typeface="Cambria"/>
                          <a:ea typeface="Times New Roman"/>
                          <a:cs typeface="Times New Roman"/>
                        </a:rPr>
                        <a:t>μ</a:t>
                      </a:r>
                      <a:r>
                        <a:rPr lang="en-US" sz="1100" dirty="0" smtClean="0">
                          <a:latin typeface="Cambria"/>
                          <a:ea typeface="Times New Roman"/>
                          <a:cs typeface="Times New Roman"/>
                        </a:rPr>
                        <a:t>m</a:t>
                      </a:r>
                      <a:endParaRPr lang="en-US" sz="1100" dirty="0">
                        <a:latin typeface="Cambria"/>
                        <a:ea typeface="Times New Roman"/>
                        <a:cs typeface="Times New Roman"/>
                      </a:endParaRP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3.5</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4.2</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4.9</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5.5</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6.2</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6.9</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1168">
                <a:tc>
                  <a:txBody>
                    <a:bodyPr/>
                    <a:lstStyle/>
                    <a:p>
                      <a:pPr marL="0" marR="0" algn="just" rtl="0">
                        <a:lnSpc>
                          <a:spcPct val="115000"/>
                        </a:lnSpc>
                        <a:spcBef>
                          <a:spcPts val="0"/>
                        </a:spcBef>
                        <a:spcAft>
                          <a:spcPts val="1000"/>
                        </a:spcAft>
                        <a:tabLst>
                          <a:tab pos="3048000" algn="ctr"/>
                          <a:tab pos="6032500" algn="r"/>
                        </a:tabLst>
                      </a:pPr>
                      <a:endParaRPr lang="en-US" sz="1100" dirty="0">
                        <a:latin typeface="Cambria"/>
                        <a:ea typeface="Times New Roman"/>
                        <a:cs typeface="Times New Roman"/>
                      </a:endParaRP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l-GR" sz="1100" dirty="0" smtClean="0">
                          <a:latin typeface="Cambria"/>
                          <a:ea typeface="Times New Roman"/>
                          <a:cs typeface="Times New Roman"/>
                        </a:rPr>
                        <a:t>μ</a:t>
                      </a:r>
                      <a:r>
                        <a:rPr lang="en-US" sz="1100" dirty="0" smtClean="0">
                          <a:latin typeface="Cambria"/>
                          <a:ea typeface="Times New Roman"/>
                          <a:cs typeface="Times New Roman"/>
                        </a:rPr>
                        <a:t>m</a:t>
                      </a:r>
                      <a:endParaRPr lang="en-US" sz="1100" dirty="0">
                        <a:latin typeface="Cambria"/>
                        <a:ea typeface="Times New Roman"/>
                        <a:cs typeface="Times New Roman"/>
                      </a:endParaRP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3.4</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4.1</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4.7</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5.3</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6.0</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6.6</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1168">
                <a:tc>
                  <a:txBody>
                    <a:bodyPr/>
                    <a:lstStyle/>
                    <a:p>
                      <a:pPr marL="0" marR="0" algn="just" rtl="0">
                        <a:lnSpc>
                          <a:spcPct val="115000"/>
                        </a:lnSpc>
                        <a:spcBef>
                          <a:spcPts val="0"/>
                        </a:spcBef>
                        <a:spcAft>
                          <a:spcPts val="1000"/>
                        </a:spcAft>
                        <a:tabLst>
                          <a:tab pos="3048000" algn="ctr"/>
                          <a:tab pos="6032500" algn="r"/>
                        </a:tabLst>
                      </a:pPr>
                      <a:endParaRPr lang="en-US" sz="1100" dirty="0">
                        <a:latin typeface="Cambria"/>
                        <a:ea typeface="Times New Roman"/>
                        <a:cs typeface="Times New Roman"/>
                      </a:endParaRP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pm/W</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1.79</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1.06</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0.674</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0.457</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0.324</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0.238</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1168">
                <a:tc>
                  <a:txBody>
                    <a:bodyPr/>
                    <a:lstStyle/>
                    <a:p>
                      <a:pPr marL="0" marR="0" algn="just" rtl="0">
                        <a:lnSpc>
                          <a:spcPct val="115000"/>
                        </a:lnSpc>
                        <a:spcBef>
                          <a:spcPts val="0"/>
                        </a:spcBef>
                        <a:spcAft>
                          <a:spcPts val="1000"/>
                        </a:spcAft>
                        <a:tabLst>
                          <a:tab pos="3048000" algn="ctr"/>
                          <a:tab pos="6032500" algn="r"/>
                        </a:tabLst>
                      </a:pPr>
                      <a:endParaRPr lang="en-US" sz="1100" dirty="0">
                        <a:latin typeface="Cambria"/>
                        <a:ea typeface="Times New Roman"/>
                        <a:cs typeface="Times New Roman"/>
                      </a:endParaRP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mW</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200</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175</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175</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200</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250</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400</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r>
              <a:tr h="201168">
                <a:tc>
                  <a:txBody>
                    <a:bodyPr/>
                    <a:lstStyle/>
                    <a:p>
                      <a:pPr marL="0" marR="0" algn="just" rtl="0">
                        <a:lnSpc>
                          <a:spcPct val="115000"/>
                        </a:lnSpc>
                        <a:spcBef>
                          <a:spcPts val="0"/>
                        </a:spcBef>
                        <a:spcAft>
                          <a:spcPts val="1000"/>
                        </a:spcAft>
                        <a:tabLst>
                          <a:tab pos="3048000" algn="ctr"/>
                          <a:tab pos="6032500" algn="r"/>
                        </a:tabLst>
                      </a:pPr>
                      <a:endParaRPr lang="en-US" sz="1100" dirty="0">
                        <a:latin typeface="Cambria"/>
                        <a:ea typeface="Times New Roman"/>
                        <a:cs typeface="Times New Roman"/>
                      </a:endParaRP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mW</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200</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175</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175</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200</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250</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400</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r>
              <a:tr h="201168">
                <a:tc>
                  <a:txBody>
                    <a:bodyPr/>
                    <a:lstStyle/>
                    <a:p>
                      <a:pPr marL="0" marR="0" algn="just" rtl="0">
                        <a:lnSpc>
                          <a:spcPct val="115000"/>
                        </a:lnSpc>
                        <a:spcBef>
                          <a:spcPts val="0"/>
                        </a:spcBef>
                        <a:spcAft>
                          <a:spcPts val="1000"/>
                        </a:spcAft>
                        <a:tabLst>
                          <a:tab pos="3048000" algn="ctr"/>
                          <a:tab pos="6032500" algn="r"/>
                        </a:tabLst>
                      </a:pPr>
                      <a:endParaRPr lang="en-US" sz="1100" dirty="0">
                        <a:latin typeface="Cambria"/>
                        <a:ea typeface="Times New Roman"/>
                        <a:cs typeface="Times New Roman"/>
                      </a:endParaRP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m</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100</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270</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610</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1040</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1420</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1360</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r>
              <a:tr h="201168">
                <a:tc>
                  <a:txBody>
                    <a:bodyPr/>
                    <a:lstStyle/>
                    <a:p>
                      <a:pPr marL="0" marR="0" algn="just" rtl="0">
                        <a:lnSpc>
                          <a:spcPct val="115000"/>
                        </a:lnSpc>
                        <a:spcBef>
                          <a:spcPts val="0"/>
                        </a:spcBef>
                        <a:spcAft>
                          <a:spcPts val="1000"/>
                        </a:spcAft>
                        <a:tabLst>
                          <a:tab pos="3048000" algn="ctr"/>
                          <a:tab pos="6032500" algn="r"/>
                        </a:tabLst>
                      </a:pPr>
                      <a:endParaRPr lang="en-US" sz="1100" dirty="0">
                        <a:latin typeface="Cambria"/>
                        <a:ea typeface="Times New Roman"/>
                        <a:cs typeface="Times New Roman"/>
                      </a:endParaRP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dB</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17.6</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18.2</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18.8</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19.4</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20.0</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20.6</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r>
              <a:tr h="201168">
                <a:tc>
                  <a:txBody>
                    <a:bodyPr/>
                    <a:lstStyle/>
                    <a:p>
                      <a:pPr marL="0" marR="0" algn="just" rtl="0">
                        <a:lnSpc>
                          <a:spcPct val="115000"/>
                        </a:lnSpc>
                        <a:spcBef>
                          <a:spcPts val="0"/>
                        </a:spcBef>
                        <a:spcAft>
                          <a:spcPts val="1000"/>
                        </a:spcAft>
                        <a:tabLst>
                          <a:tab pos="3048000" algn="ctr"/>
                          <a:tab pos="6032500" algn="r"/>
                        </a:tabLst>
                      </a:pPr>
                      <a:endParaRPr lang="en-US" sz="1100" dirty="0">
                        <a:latin typeface="Cambria"/>
                        <a:ea typeface="Times New Roman"/>
                        <a:cs typeface="Times New Roman"/>
                      </a:endParaRP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dB</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7.3</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7.9</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8.5</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9.1</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9.7</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10.3</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1168">
                <a:tc>
                  <a:txBody>
                    <a:bodyPr/>
                    <a:lstStyle/>
                    <a:p>
                      <a:pPr marL="0" marR="0" algn="just" rtl="0">
                        <a:lnSpc>
                          <a:spcPct val="115000"/>
                        </a:lnSpc>
                        <a:spcBef>
                          <a:spcPts val="0"/>
                        </a:spcBef>
                        <a:spcAft>
                          <a:spcPts val="1000"/>
                        </a:spcAft>
                        <a:tabLst>
                          <a:tab pos="3048000" algn="ctr"/>
                          <a:tab pos="6032500" algn="r"/>
                        </a:tabLst>
                      </a:pPr>
                      <a:endParaRPr lang="en-US" sz="1100" dirty="0">
                        <a:latin typeface="Cambria"/>
                        <a:ea typeface="Times New Roman"/>
                        <a:cs typeface="Times New Roman"/>
                      </a:endParaRP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dB</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4.2</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5.5</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6.1</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6.1</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6.7</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7.3</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1168">
                <a:tc>
                  <a:txBody>
                    <a:bodyPr/>
                    <a:lstStyle/>
                    <a:p>
                      <a:pPr marL="0" marR="0" algn="just" rtl="0">
                        <a:lnSpc>
                          <a:spcPct val="115000"/>
                        </a:lnSpc>
                        <a:spcBef>
                          <a:spcPts val="0"/>
                        </a:spcBef>
                        <a:spcAft>
                          <a:spcPts val="1000"/>
                        </a:spcAft>
                        <a:tabLst>
                          <a:tab pos="3048000" algn="ctr"/>
                          <a:tab pos="6032500" algn="r"/>
                        </a:tabLst>
                      </a:pPr>
                      <a:endParaRPr lang="en-US" sz="1100" dirty="0">
                        <a:latin typeface="Cambria"/>
                        <a:ea typeface="Times New Roman"/>
                        <a:cs typeface="Times New Roman"/>
                      </a:endParaRP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nW</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533.67</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533.67</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533.67</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533.67</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533.67</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533.67</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1168">
                <a:tc>
                  <a:txBody>
                    <a:bodyPr/>
                    <a:lstStyle/>
                    <a:p>
                      <a:pPr marL="0" marR="0" algn="just" rtl="0">
                        <a:lnSpc>
                          <a:spcPct val="115000"/>
                        </a:lnSpc>
                        <a:spcBef>
                          <a:spcPts val="0"/>
                        </a:spcBef>
                        <a:spcAft>
                          <a:spcPts val="1000"/>
                        </a:spcAft>
                        <a:tabLst>
                          <a:tab pos="3048000" algn="ctr"/>
                          <a:tab pos="6032500" algn="r"/>
                        </a:tabLst>
                      </a:pPr>
                      <a:endParaRPr lang="en-US" sz="1100" dirty="0">
                        <a:latin typeface="Cambria"/>
                        <a:ea typeface="Times New Roman"/>
                        <a:cs typeface="Times New Roman"/>
                      </a:endParaRP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nW</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9.33</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8.11</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7.05</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6.14</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5.34</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4.64</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1168">
                <a:tc>
                  <a:txBody>
                    <a:bodyPr/>
                    <a:lstStyle/>
                    <a:p>
                      <a:pPr marL="0" marR="0" algn="just" rtl="0">
                        <a:lnSpc>
                          <a:spcPct val="115000"/>
                        </a:lnSpc>
                        <a:spcBef>
                          <a:spcPts val="0"/>
                        </a:spcBef>
                        <a:spcAft>
                          <a:spcPts val="1000"/>
                        </a:spcAft>
                        <a:tabLst>
                          <a:tab pos="3048000" algn="ctr"/>
                          <a:tab pos="6032500" algn="r"/>
                        </a:tabLst>
                      </a:pPr>
                      <a:endParaRPr lang="en-US" sz="1100" dirty="0">
                        <a:latin typeface="Cambria"/>
                        <a:ea typeface="Times New Roman"/>
                        <a:cs typeface="Times New Roman"/>
                      </a:endParaRP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nW</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49.77</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49.77</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49.77</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49.77</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49.77</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49.77</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1168">
                <a:tc>
                  <a:txBody>
                    <a:bodyPr/>
                    <a:lstStyle/>
                    <a:p>
                      <a:pPr marL="0" marR="0" algn="just" rtl="0">
                        <a:lnSpc>
                          <a:spcPct val="115000"/>
                        </a:lnSpc>
                        <a:spcBef>
                          <a:spcPts val="0"/>
                        </a:spcBef>
                        <a:spcAft>
                          <a:spcPts val="1000"/>
                        </a:spcAft>
                        <a:tabLst>
                          <a:tab pos="3048000" algn="ctr"/>
                          <a:tab pos="6032500" algn="r"/>
                        </a:tabLst>
                      </a:pPr>
                      <a:endParaRPr lang="en-US" sz="1100" dirty="0">
                        <a:latin typeface="Cambria"/>
                        <a:ea typeface="Times New Roman"/>
                        <a:cs typeface="Times New Roman"/>
                      </a:endParaRP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nW</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1.87</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1.42</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1.23</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1.23</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1.07</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rtl="0">
                        <a:lnSpc>
                          <a:spcPct val="115000"/>
                        </a:lnSpc>
                        <a:spcBef>
                          <a:spcPts val="0"/>
                        </a:spcBef>
                        <a:spcAft>
                          <a:spcPts val="1000"/>
                        </a:spcAft>
                        <a:tabLst>
                          <a:tab pos="3048000" algn="ctr"/>
                          <a:tab pos="6032500" algn="r"/>
                        </a:tabLst>
                      </a:pPr>
                      <a:r>
                        <a:rPr lang="en-US" sz="1100" dirty="0">
                          <a:latin typeface="Cambria"/>
                          <a:ea typeface="Times New Roman"/>
                          <a:cs typeface="Times New Roman"/>
                        </a:rPr>
                        <a:t>9.33</a:t>
                      </a:r>
                    </a:p>
                  </a:txBody>
                  <a:tcPr marL="80508" marR="805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Slide Number Placeholder 3"/>
          <p:cNvSpPr>
            <a:spLocks noGrp="1"/>
          </p:cNvSpPr>
          <p:nvPr>
            <p:ph type="sldNum" sz="quarter" idx="4294967295"/>
          </p:nvPr>
        </p:nvSpPr>
        <p:spPr>
          <a:xfrm>
            <a:off x="8686800" y="6481432"/>
            <a:ext cx="457200" cy="288925"/>
          </a:xfrm>
          <a:prstGeom prst="rect">
            <a:avLst/>
          </a:prstGeom>
        </p:spPr>
        <p:txBody>
          <a:bodyPr/>
          <a:lstStyle/>
          <a:p>
            <a:fld id="{3AC49A51-9E5C-41E6-BCEA-0352F10A8BB3}" type="slidenum">
              <a:rPr lang="en-US" smtClean="0"/>
              <a:pPr/>
              <a:t>57</a:t>
            </a:fld>
            <a:endParaRPr lang="en-US" dirty="0"/>
          </a:p>
        </p:txBody>
      </p:sp>
      <p:graphicFrame>
        <p:nvGraphicFramePr>
          <p:cNvPr id="79889" name="Object 17"/>
          <p:cNvGraphicFramePr>
            <a:graphicFrameLocks noChangeAspect="1"/>
          </p:cNvGraphicFramePr>
          <p:nvPr>
            <p:extLst>
              <p:ext uri="{D42A27DB-BD31-4B8C-83A1-F6EECF244321}">
                <p14:modId xmlns:p14="http://schemas.microsoft.com/office/powerpoint/2010/main" val="1025074411"/>
              </p:ext>
            </p:extLst>
          </p:nvPr>
        </p:nvGraphicFramePr>
        <p:xfrm>
          <a:off x="685798" y="2407921"/>
          <a:ext cx="115147" cy="182880"/>
        </p:xfrm>
        <a:graphic>
          <a:graphicData uri="http://schemas.openxmlformats.org/presentationml/2006/ole">
            <mc:AlternateContent xmlns:mc="http://schemas.openxmlformats.org/markup-compatibility/2006">
              <mc:Choice xmlns:v="urn:schemas-microsoft-com:vml" Requires="v">
                <p:oleObj spid="_x0000_s37885" name="Equation" r:id="rId3" imgW="165028" imgH="228501" progId="Equation.DSMT4">
                  <p:embed/>
                </p:oleObj>
              </mc:Choice>
              <mc:Fallback>
                <p:oleObj name="Equation" r:id="rId3" imgW="165028"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798" y="2407921"/>
                        <a:ext cx="115147"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88" name="Object 16"/>
          <p:cNvGraphicFramePr>
            <a:graphicFrameLocks noChangeAspect="1"/>
          </p:cNvGraphicFramePr>
          <p:nvPr>
            <p:extLst>
              <p:ext uri="{D42A27DB-BD31-4B8C-83A1-F6EECF244321}">
                <p14:modId xmlns:p14="http://schemas.microsoft.com/office/powerpoint/2010/main" val="1909474623"/>
              </p:ext>
            </p:extLst>
          </p:nvPr>
        </p:nvGraphicFramePr>
        <p:xfrm>
          <a:off x="685798" y="2609307"/>
          <a:ext cx="135467" cy="182880"/>
        </p:xfrm>
        <a:graphic>
          <a:graphicData uri="http://schemas.openxmlformats.org/presentationml/2006/ole">
            <mc:AlternateContent xmlns:mc="http://schemas.openxmlformats.org/markup-compatibility/2006">
              <mc:Choice xmlns:v="urn:schemas-microsoft-com:vml" Requires="v">
                <p:oleObj spid="_x0000_s37886" name="Equation" r:id="rId5" imgW="190417" imgH="241195" progId="Equation.DSMT4">
                  <p:embed/>
                </p:oleObj>
              </mc:Choice>
              <mc:Fallback>
                <p:oleObj name="Equation" r:id="rId5" imgW="190417" imgH="24119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798" y="2609307"/>
                        <a:ext cx="135467"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87" name="Object 15"/>
          <p:cNvGraphicFramePr>
            <a:graphicFrameLocks noChangeAspect="1"/>
          </p:cNvGraphicFramePr>
          <p:nvPr>
            <p:extLst>
              <p:ext uri="{D42A27DB-BD31-4B8C-83A1-F6EECF244321}">
                <p14:modId xmlns:p14="http://schemas.microsoft.com/office/powerpoint/2010/main" val="2968772605"/>
              </p:ext>
            </p:extLst>
          </p:nvPr>
        </p:nvGraphicFramePr>
        <p:xfrm>
          <a:off x="685798" y="2810693"/>
          <a:ext cx="135467" cy="182880"/>
        </p:xfrm>
        <a:graphic>
          <a:graphicData uri="http://schemas.openxmlformats.org/presentationml/2006/ole">
            <mc:AlternateContent xmlns:mc="http://schemas.openxmlformats.org/markup-compatibility/2006">
              <mc:Choice xmlns:v="urn:schemas-microsoft-com:vml" Requires="v">
                <p:oleObj spid="_x0000_s37887" name="Equation" r:id="rId7" imgW="177646" imgH="228402" progId="Equation.DSMT4">
                  <p:embed/>
                </p:oleObj>
              </mc:Choice>
              <mc:Fallback>
                <p:oleObj name="Equation" r:id="rId7" imgW="177646" imgH="22840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798" y="2810693"/>
                        <a:ext cx="135467"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85" name="Object 13"/>
          <p:cNvGraphicFramePr>
            <a:graphicFrameLocks noChangeAspect="1"/>
          </p:cNvGraphicFramePr>
          <p:nvPr>
            <p:extLst>
              <p:ext uri="{D42A27DB-BD31-4B8C-83A1-F6EECF244321}">
                <p14:modId xmlns:p14="http://schemas.microsoft.com/office/powerpoint/2010/main" val="572027025"/>
              </p:ext>
            </p:extLst>
          </p:nvPr>
        </p:nvGraphicFramePr>
        <p:xfrm>
          <a:off x="685798" y="3012079"/>
          <a:ext cx="135467" cy="182880"/>
        </p:xfrm>
        <a:graphic>
          <a:graphicData uri="http://schemas.openxmlformats.org/presentationml/2006/ole">
            <mc:AlternateContent xmlns:mc="http://schemas.openxmlformats.org/markup-compatibility/2006">
              <mc:Choice xmlns:v="urn:schemas-microsoft-com:vml" Requires="v">
                <p:oleObj spid="_x0000_s45056" name="Equation" r:id="rId9" imgW="190417" imgH="241195" progId="Equation.DSMT4">
                  <p:embed/>
                </p:oleObj>
              </mc:Choice>
              <mc:Fallback>
                <p:oleObj name="Equation" r:id="rId9" imgW="190417" imgH="24119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798" y="3012079"/>
                        <a:ext cx="135467"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83" name="Object 11"/>
          <p:cNvGraphicFramePr>
            <a:graphicFrameLocks noChangeAspect="1"/>
          </p:cNvGraphicFramePr>
          <p:nvPr>
            <p:extLst>
              <p:ext uri="{D42A27DB-BD31-4B8C-83A1-F6EECF244321}">
                <p14:modId xmlns:p14="http://schemas.microsoft.com/office/powerpoint/2010/main" val="1254034134"/>
              </p:ext>
            </p:extLst>
          </p:nvPr>
        </p:nvGraphicFramePr>
        <p:xfrm>
          <a:off x="685798" y="3213465"/>
          <a:ext cx="135467" cy="182880"/>
        </p:xfrm>
        <a:graphic>
          <a:graphicData uri="http://schemas.openxmlformats.org/presentationml/2006/ole">
            <mc:AlternateContent xmlns:mc="http://schemas.openxmlformats.org/markup-compatibility/2006">
              <mc:Choice xmlns:v="urn:schemas-microsoft-com:vml" Requires="v">
                <p:oleObj spid="_x0000_s45057" name="Equation" r:id="rId11" imgW="203112" imgH="228501" progId="Equation.DSMT4">
                  <p:embed/>
                </p:oleObj>
              </mc:Choice>
              <mc:Fallback>
                <p:oleObj name="Equation" r:id="rId11" imgW="203112"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798" y="3213465"/>
                        <a:ext cx="135467"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82" name="Object 10"/>
          <p:cNvGraphicFramePr>
            <a:graphicFrameLocks noChangeAspect="1"/>
          </p:cNvGraphicFramePr>
          <p:nvPr>
            <p:extLst>
              <p:ext uri="{D42A27DB-BD31-4B8C-83A1-F6EECF244321}">
                <p14:modId xmlns:p14="http://schemas.microsoft.com/office/powerpoint/2010/main" val="2682912718"/>
              </p:ext>
            </p:extLst>
          </p:nvPr>
        </p:nvGraphicFramePr>
        <p:xfrm>
          <a:off x="685798" y="3414851"/>
          <a:ext cx="318347" cy="182880"/>
        </p:xfrm>
        <a:graphic>
          <a:graphicData uri="http://schemas.openxmlformats.org/presentationml/2006/ole">
            <mc:AlternateContent xmlns:mc="http://schemas.openxmlformats.org/markup-compatibility/2006">
              <mc:Choice xmlns:v="urn:schemas-microsoft-com:vml" Requires="v">
                <p:oleObj spid="_x0000_s45058" name="Equation" r:id="rId13" imgW="406048" imgH="253780" progId="Equation.DSMT4">
                  <p:embed/>
                </p:oleObj>
              </mc:Choice>
              <mc:Fallback>
                <p:oleObj name="Equation" r:id="rId13" imgW="406048" imgH="2537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5798" y="3414851"/>
                        <a:ext cx="318347"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81" name="Object 9"/>
          <p:cNvGraphicFramePr>
            <a:graphicFrameLocks noChangeAspect="1"/>
          </p:cNvGraphicFramePr>
          <p:nvPr>
            <p:extLst>
              <p:ext uri="{D42A27DB-BD31-4B8C-83A1-F6EECF244321}">
                <p14:modId xmlns:p14="http://schemas.microsoft.com/office/powerpoint/2010/main" val="845962401"/>
              </p:ext>
            </p:extLst>
          </p:nvPr>
        </p:nvGraphicFramePr>
        <p:xfrm>
          <a:off x="685798" y="3616237"/>
          <a:ext cx="318347" cy="182880"/>
        </p:xfrm>
        <a:graphic>
          <a:graphicData uri="http://schemas.openxmlformats.org/presentationml/2006/ole">
            <mc:AlternateContent xmlns:mc="http://schemas.openxmlformats.org/markup-compatibility/2006">
              <mc:Choice xmlns:v="urn:schemas-microsoft-com:vml" Requires="v">
                <p:oleObj spid="_x0000_s45059" name="Equation" r:id="rId15" imgW="418918" imgH="253890" progId="Equation.DSMT4">
                  <p:embed/>
                </p:oleObj>
              </mc:Choice>
              <mc:Fallback>
                <p:oleObj name="Equation" r:id="rId15" imgW="418918" imgH="25389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5798" y="3616237"/>
                        <a:ext cx="318347"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80" name="Object 8"/>
          <p:cNvGraphicFramePr>
            <a:graphicFrameLocks noChangeAspect="1"/>
          </p:cNvGraphicFramePr>
          <p:nvPr>
            <p:extLst>
              <p:ext uri="{D42A27DB-BD31-4B8C-83A1-F6EECF244321}">
                <p14:modId xmlns:p14="http://schemas.microsoft.com/office/powerpoint/2010/main" val="1893687724"/>
              </p:ext>
            </p:extLst>
          </p:nvPr>
        </p:nvGraphicFramePr>
        <p:xfrm>
          <a:off x="685798" y="3817623"/>
          <a:ext cx="182880" cy="182880"/>
        </p:xfrm>
        <a:graphic>
          <a:graphicData uri="http://schemas.openxmlformats.org/presentationml/2006/ole">
            <mc:AlternateContent xmlns:mc="http://schemas.openxmlformats.org/markup-compatibility/2006">
              <mc:Choice xmlns:v="urn:schemas-microsoft-com:vml" Requires="v">
                <p:oleObj spid="_x0000_s45060" name="Equation" r:id="rId17" imgW="139579" imgH="164957" progId="Equation.DSMT4">
                  <p:embed/>
                </p:oleObj>
              </mc:Choice>
              <mc:Fallback>
                <p:oleObj name="Equation" r:id="rId17" imgW="139579" imgH="164957"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5798" y="3817623"/>
                        <a:ext cx="182880"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9" name="Object 7"/>
          <p:cNvGraphicFramePr>
            <a:graphicFrameLocks noChangeAspect="1"/>
          </p:cNvGraphicFramePr>
          <p:nvPr>
            <p:extLst>
              <p:ext uri="{D42A27DB-BD31-4B8C-83A1-F6EECF244321}">
                <p14:modId xmlns:p14="http://schemas.microsoft.com/office/powerpoint/2010/main" val="1534823293"/>
              </p:ext>
            </p:extLst>
          </p:nvPr>
        </p:nvGraphicFramePr>
        <p:xfrm>
          <a:off x="685798" y="4019009"/>
          <a:ext cx="270933" cy="182880"/>
        </p:xfrm>
        <a:graphic>
          <a:graphicData uri="http://schemas.openxmlformats.org/presentationml/2006/ole">
            <mc:AlternateContent xmlns:mc="http://schemas.openxmlformats.org/markup-compatibility/2006">
              <mc:Choice xmlns:v="urn:schemas-microsoft-com:vml" Requires="v">
                <p:oleObj spid="_x0000_s45061" name="Equation" r:id="rId19" imgW="381000" imgH="228600" progId="Equation.DSMT4">
                  <p:embed/>
                </p:oleObj>
              </mc:Choice>
              <mc:Fallback>
                <p:oleObj name="Equation" r:id="rId19" imgW="381000" imgH="2286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5798" y="4019009"/>
                        <a:ext cx="270933"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8" name="Object 6"/>
          <p:cNvGraphicFramePr>
            <a:graphicFrameLocks noChangeAspect="1"/>
          </p:cNvGraphicFramePr>
          <p:nvPr>
            <p:extLst>
              <p:ext uri="{D42A27DB-BD31-4B8C-83A1-F6EECF244321}">
                <p14:modId xmlns:p14="http://schemas.microsoft.com/office/powerpoint/2010/main" val="1066903957"/>
              </p:ext>
            </p:extLst>
          </p:nvPr>
        </p:nvGraphicFramePr>
        <p:xfrm>
          <a:off x="685798" y="4220395"/>
          <a:ext cx="270933" cy="182880"/>
        </p:xfrm>
        <a:graphic>
          <a:graphicData uri="http://schemas.openxmlformats.org/presentationml/2006/ole">
            <mc:AlternateContent xmlns:mc="http://schemas.openxmlformats.org/markup-compatibility/2006">
              <mc:Choice xmlns:v="urn:schemas-microsoft-com:vml" Requires="v">
                <p:oleObj spid="_x0000_s45062" name="Equation" r:id="rId21" imgW="393529" imgH="228501" progId="Equation.DSMT4">
                  <p:embed/>
                </p:oleObj>
              </mc:Choice>
              <mc:Fallback>
                <p:oleObj name="Equation" r:id="rId21" imgW="393529" imgH="228501"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5798" y="4220395"/>
                        <a:ext cx="270933"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7" name="Object 5"/>
          <p:cNvGraphicFramePr>
            <a:graphicFrameLocks noChangeAspect="1"/>
          </p:cNvGraphicFramePr>
          <p:nvPr>
            <p:extLst>
              <p:ext uri="{D42A27DB-BD31-4B8C-83A1-F6EECF244321}">
                <p14:modId xmlns:p14="http://schemas.microsoft.com/office/powerpoint/2010/main" val="3670714107"/>
              </p:ext>
            </p:extLst>
          </p:nvPr>
        </p:nvGraphicFramePr>
        <p:xfrm>
          <a:off x="685798" y="4421781"/>
          <a:ext cx="270933" cy="182880"/>
        </p:xfrm>
        <a:graphic>
          <a:graphicData uri="http://schemas.openxmlformats.org/presentationml/2006/ole">
            <mc:AlternateContent xmlns:mc="http://schemas.openxmlformats.org/markup-compatibility/2006">
              <mc:Choice xmlns:v="urn:schemas-microsoft-com:vml" Requires="v">
                <p:oleObj spid="_x0000_s45063" name="Equation" r:id="rId23" imgW="393529" imgH="228501" progId="Equation.DSMT4">
                  <p:embed/>
                </p:oleObj>
              </mc:Choice>
              <mc:Fallback>
                <p:oleObj name="Equation" r:id="rId23" imgW="393529" imgH="228501"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85798" y="4421781"/>
                        <a:ext cx="270933"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6" name="Object 4"/>
          <p:cNvGraphicFramePr>
            <a:graphicFrameLocks noChangeAspect="1"/>
          </p:cNvGraphicFramePr>
          <p:nvPr>
            <p:extLst>
              <p:ext uri="{D42A27DB-BD31-4B8C-83A1-F6EECF244321}">
                <p14:modId xmlns:p14="http://schemas.microsoft.com/office/powerpoint/2010/main" val="4095199176"/>
              </p:ext>
            </p:extLst>
          </p:nvPr>
        </p:nvGraphicFramePr>
        <p:xfrm>
          <a:off x="685798" y="4623167"/>
          <a:ext cx="115147" cy="182880"/>
        </p:xfrm>
        <a:graphic>
          <a:graphicData uri="http://schemas.openxmlformats.org/presentationml/2006/ole">
            <mc:AlternateContent xmlns:mc="http://schemas.openxmlformats.org/markup-compatibility/2006">
              <mc:Choice xmlns:v="urn:schemas-microsoft-com:vml" Requires="v">
                <p:oleObj spid="_x0000_s45064" name="Equation" r:id="rId25" imgW="152334" imgH="228501" progId="Equation.DSMT4">
                  <p:embed/>
                </p:oleObj>
              </mc:Choice>
              <mc:Fallback>
                <p:oleObj name="Equation" r:id="rId25" imgW="152334" imgH="228501"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85798" y="4623167"/>
                        <a:ext cx="115147"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5" name="Object 3"/>
          <p:cNvGraphicFramePr>
            <a:graphicFrameLocks noChangeAspect="1"/>
          </p:cNvGraphicFramePr>
          <p:nvPr>
            <p:extLst>
              <p:ext uri="{D42A27DB-BD31-4B8C-83A1-F6EECF244321}">
                <p14:modId xmlns:p14="http://schemas.microsoft.com/office/powerpoint/2010/main" val="854323884"/>
              </p:ext>
            </p:extLst>
          </p:nvPr>
        </p:nvGraphicFramePr>
        <p:xfrm>
          <a:off x="685798" y="4824553"/>
          <a:ext cx="115147" cy="182880"/>
        </p:xfrm>
        <a:graphic>
          <a:graphicData uri="http://schemas.openxmlformats.org/presentationml/2006/ole">
            <mc:AlternateContent xmlns:mc="http://schemas.openxmlformats.org/markup-compatibility/2006">
              <mc:Choice xmlns:v="urn:schemas-microsoft-com:vml" Requires="v">
                <p:oleObj spid="_x0000_s45065" name="Equation" r:id="rId27" imgW="165028" imgH="228501" progId="Equation.DSMT4">
                  <p:embed/>
                </p:oleObj>
              </mc:Choice>
              <mc:Fallback>
                <p:oleObj name="Equation" r:id="rId27" imgW="165028" imgH="228501"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85798" y="4824553"/>
                        <a:ext cx="115147"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4" name="Object 2"/>
          <p:cNvGraphicFramePr>
            <a:graphicFrameLocks noChangeAspect="1"/>
          </p:cNvGraphicFramePr>
          <p:nvPr>
            <p:extLst>
              <p:ext uri="{D42A27DB-BD31-4B8C-83A1-F6EECF244321}">
                <p14:modId xmlns:p14="http://schemas.microsoft.com/office/powerpoint/2010/main" val="683389988"/>
              </p:ext>
            </p:extLst>
          </p:nvPr>
        </p:nvGraphicFramePr>
        <p:xfrm>
          <a:off x="685798" y="5025939"/>
          <a:ext cx="115147" cy="182880"/>
        </p:xfrm>
        <a:graphic>
          <a:graphicData uri="http://schemas.openxmlformats.org/presentationml/2006/ole">
            <mc:AlternateContent xmlns:mc="http://schemas.openxmlformats.org/markup-compatibility/2006">
              <mc:Choice xmlns:v="urn:schemas-microsoft-com:vml" Requires="v">
                <p:oleObj spid="_x0000_s45066" name="Equation" r:id="rId29" imgW="165028" imgH="228501" progId="Equation.DSMT4">
                  <p:embed/>
                </p:oleObj>
              </mc:Choice>
              <mc:Fallback>
                <p:oleObj name="Equation" r:id="rId29" imgW="165028" imgH="228501"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85798" y="5025939"/>
                        <a:ext cx="115147"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3" name="Object 1"/>
          <p:cNvGraphicFramePr>
            <a:graphicFrameLocks noChangeAspect="1"/>
          </p:cNvGraphicFramePr>
          <p:nvPr>
            <p:extLst>
              <p:ext uri="{D42A27DB-BD31-4B8C-83A1-F6EECF244321}">
                <p14:modId xmlns:p14="http://schemas.microsoft.com/office/powerpoint/2010/main" val="4110225506"/>
              </p:ext>
            </p:extLst>
          </p:nvPr>
        </p:nvGraphicFramePr>
        <p:xfrm>
          <a:off x="685798" y="5227321"/>
          <a:ext cx="115147" cy="182880"/>
        </p:xfrm>
        <a:graphic>
          <a:graphicData uri="http://schemas.openxmlformats.org/presentationml/2006/ole">
            <mc:AlternateContent xmlns:mc="http://schemas.openxmlformats.org/markup-compatibility/2006">
              <mc:Choice xmlns:v="urn:schemas-microsoft-com:vml" Requires="v">
                <p:oleObj spid="_x0000_s45067" name="Equation" r:id="rId31" imgW="165028" imgH="228501" progId="Equation.DSMT4">
                  <p:embed/>
                </p:oleObj>
              </mc:Choice>
              <mc:Fallback>
                <p:oleObj name="Equation" r:id="rId31" imgW="165028" imgH="228501"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85798" y="5227321"/>
                        <a:ext cx="115147" cy="1828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3" name="Picture 22"/>
          <p:cNvPicPr/>
          <p:nvPr/>
        </p:nvPicPr>
        <p:blipFill>
          <a:blip r:embed="rId33" cstate="print"/>
          <a:srcRect t="3819" b="4494"/>
          <a:stretch>
            <a:fillRect/>
          </a:stretch>
        </p:blipFill>
        <p:spPr bwMode="auto">
          <a:xfrm>
            <a:off x="5867400" y="2919191"/>
            <a:ext cx="2971800" cy="2258313"/>
          </a:xfrm>
          <a:prstGeom prst="rect">
            <a:avLst/>
          </a:prstGeom>
          <a:noFill/>
          <a:ln w="9525">
            <a:noFill/>
            <a:miter lim="800000"/>
            <a:headEnd/>
            <a:tailEnd/>
          </a:ln>
        </p:spPr>
      </p:pic>
    </p:spTree>
    <p:extLst>
      <p:ext uri="{BB962C8B-B14F-4D97-AF65-F5344CB8AC3E}">
        <p14:creationId xmlns:p14="http://schemas.microsoft.com/office/powerpoint/2010/main" val="22742360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improvements at various wavelengths (2)</a:t>
            </a:r>
            <a:endParaRPr lang="en-US" dirty="0"/>
          </a:p>
        </p:txBody>
      </p:sp>
      <p:sp>
        <p:nvSpPr>
          <p:cNvPr id="4" name="Slide Number Placeholder 3"/>
          <p:cNvSpPr>
            <a:spLocks noGrp="1"/>
          </p:cNvSpPr>
          <p:nvPr>
            <p:ph type="sldNum" sz="quarter" idx="4294967295"/>
          </p:nvPr>
        </p:nvSpPr>
        <p:spPr>
          <a:xfrm>
            <a:off x="8686800" y="6481432"/>
            <a:ext cx="457200" cy="288925"/>
          </a:xfrm>
          <a:prstGeom prst="rect">
            <a:avLst/>
          </a:prstGeom>
        </p:spPr>
        <p:txBody>
          <a:bodyPr/>
          <a:lstStyle/>
          <a:p>
            <a:fld id="{3AC49A51-9E5C-41E6-BCEA-0352F10A8BB3}" type="slidenum">
              <a:rPr lang="en-US" smtClean="0"/>
              <a:pPr/>
              <a:t>58</a:t>
            </a:fld>
            <a:endParaRPr lang="en-US" dirty="0"/>
          </a:p>
        </p:txBody>
      </p:sp>
      <p:pic>
        <p:nvPicPr>
          <p:cNvPr id="5" name="Content Placeholder 4"/>
          <p:cNvPicPr>
            <a:picLocks noGrp="1"/>
          </p:cNvPicPr>
          <p:nvPr>
            <p:ph idx="1"/>
          </p:nvPr>
        </p:nvPicPr>
        <p:blipFill>
          <a:blip r:embed="rId2" cstate="print"/>
          <a:srcRect b="4483"/>
          <a:stretch>
            <a:fillRect/>
          </a:stretch>
        </p:blipFill>
        <p:spPr bwMode="auto">
          <a:xfrm>
            <a:off x="331191" y="2098943"/>
            <a:ext cx="8537038" cy="2930258"/>
          </a:xfrm>
          <a:prstGeom prst="rect">
            <a:avLst/>
          </a:prstGeom>
          <a:noFill/>
          <a:ln w="9525">
            <a:noFill/>
            <a:miter lim="800000"/>
            <a:headEnd/>
            <a:tailEnd/>
          </a:ln>
        </p:spPr>
      </p:pic>
      <p:cxnSp>
        <p:nvCxnSpPr>
          <p:cNvPr id="7" name="Straight Arrow Connector 6"/>
          <p:cNvCxnSpPr/>
          <p:nvPr/>
        </p:nvCxnSpPr>
        <p:spPr>
          <a:xfrm flipH="1" flipV="1">
            <a:off x="2819400" y="2819400"/>
            <a:ext cx="914400" cy="2514600"/>
          </a:xfrm>
          <a:prstGeom prst="straightConnector1">
            <a:avLst/>
          </a:prstGeom>
          <a:ln w="38100">
            <a:solidFill>
              <a:srgbClr val="FF33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172200" y="3886200"/>
            <a:ext cx="838200" cy="1447802"/>
          </a:xfrm>
          <a:prstGeom prst="straightConnector1">
            <a:avLst/>
          </a:prstGeom>
          <a:ln w="38100">
            <a:solidFill>
              <a:srgbClr val="FF33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104900" y="5334000"/>
            <a:ext cx="6934200" cy="923330"/>
          </a:xfrm>
          <a:prstGeom prst="rect">
            <a:avLst/>
          </a:prstGeom>
          <a:solidFill>
            <a:srgbClr val="FFFF00"/>
          </a:solidFill>
        </p:spPr>
        <p:txBody>
          <a:bodyPr wrap="square" rtlCol="0">
            <a:spAutoFit/>
          </a:bodyPr>
          <a:lstStyle/>
          <a:p>
            <a:r>
              <a:rPr lang="en-US" b="1" i="1" dirty="0" smtClean="0">
                <a:solidFill>
                  <a:schemeClr val="accent6">
                    <a:lumMod val="75000"/>
                  </a:schemeClr>
                </a:solidFill>
              </a:rPr>
              <a:t>The sensitivity improvement and minimum detectable power reach the optimum levels at certain pump powers beyond which they cannot be improved any more because DRB noise limiting region has reached.</a:t>
            </a:r>
            <a:endParaRPr lang="en-US" b="1" i="1" dirty="0">
              <a:solidFill>
                <a:schemeClr val="accent6">
                  <a:lumMod val="75000"/>
                </a:schemeClr>
              </a:solidFill>
            </a:endParaRPr>
          </a:p>
        </p:txBody>
      </p:sp>
    </p:spTree>
    <p:extLst>
      <p:ext uri="{BB962C8B-B14F-4D97-AF65-F5344CB8AC3E}">
        <p14:creationId xmlns:p14="http://schemas.microsoft.com/office/powerpoint/2010/main" val="29634381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6223" y="4236396"/>
            <a:ext cx="8595360" cy="483564"/>
          </a:xfrm>
        </p:spPr>
        <p:txBody>
          <a:bodyPr>
            <a:normAutofit lnSpcReduction="10000"/>
          </a:bodyPr>
          <a:lstStyle/>
          <a:p>
            <a:pPr marL="0" indent="0">
              <a:buNone/>
              <a:tabLst>
                <a:tab pos="1312863" algn="ctr"/>
                <a:tab pos="4173538" algn="ctr"/>
                <a:tab pos="6975475" algn="ctr"/>
              </a:tabLst>
            </a:pPr>
            <a:r>
              <a:rPr lang="en-US" sz="2800" dirty="0" smtClean="0"/>
              <a:t>	Modulation	Transmission	Detection</a:t>
            </a:r>
            <a:endParaRPr lang="en-US" sz="2800" dirty="0"/>
          </a:p>
        </p:txBody>
      </p:sp>
      <p:sp>
        <p:nvSpPr>
          <p:cNvPr id="3" name="Title 2"/>
          <p:cNvSpPr>
            <a:spLocks noGrp="1"/>
          </p:cNvSpPr>
          <p:nvPr>
            <p:ph type="title"/>
          </p:nvPr>
        </p:nvSpPr>
        <p:spPr/>
        <p:txBody>
          <a:bodyPr/>
          <a:lstStyle/>
          <a:p>
            <a:r>
              <a:rPr lang="en-US" dirty="0" smtClean="0"/>
              <a:t>Time-stretch technology:</a:t>
            </a:r>
            <a:r>
              <a:rPr lang="en-US" i="1" dirty="0" smtClean="0">
                <a:solidFill>
                  <a:srgbClr val="FF0000"/>
                </a:solidFill>
              </a:rPr>
              <a:t/>
            </a:r>
            <a:br>
              <a:rPr lang="en-US" i="1" dirty="0" smtClean="0">
                <a:solidFill>
                  <a:srgbClr val="FF0000"/>
                </a:solidFill>
              </a:rPr>
            </a:br>
            <a:r>
              <a:rPr lang="en-US" i="1" dirty="0" smtClean="0">
                <a:solidFill>
                  <a:srgbClr val="FF0000"/>
                </a:solidFill>
              </a:rPr>
              <a:t>Stretching the time</a:t>
            </a:r>
            <a:r>
              <a:rPr lang="en-US" dirty="0" smtClean="0">
                <a:solidFill>
                  <a:srgbClr val="FF0000"/>
                </a:solidFill>
              </a:rPr>
              <a:t> </a:t>
            </a:r>
            <a:r>
              <a:rPr lang="en-US" dirty="0" smtClean="0"/>
              <a:t>for ultra-short optical pulses</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59</a:t>
            </a:fld>
            <a:endParaRPr lang="en-US" dirty="0"/>
          </a:p>
        </p:txBody>
      </p:sp>
      <p:grpSp>
        <p:nvGrpSpPr>
          <p:cNvPr id="5" name="Group 4"/>
          <p:cNvGrpSpPr/>
          <p:nvPr/>
        </p:nvGrpSpPr>
        <p:grpSpPr>
          <a:xfrm>
            <a:off x="454740" y="2323578"/>
            <a:ext cx="2369677" cy="1684218"/>
            <a:chOff x="454740" y="2659182"/>
            <a:chExt cx="2369677" cy="1684218"/>
          </a:xfrm>
        </p:grpSpPr>
        <p:sp>
          <p:nvSpPr>
            <p:cNvPr id="91" name="Rectangle 64"/>
            <p:cNvSpPr>
              <a:spLocks noChangeArrowheads="1"/>
            </p:cNvSpPr>
            <p:nvPr/>
          </p:nvSpPr>
          <p:spPr bwMode="auto">
            <a:xfrm>
              <a:off x="454740" y="2659182"/>
              <a:ext cx="2369677" cy="1684218"/>
            </a:xfrm>
            <a:prstGeom prst="rect">
              <a:avLst/>
            </a:prstGeom>
            <a:solidFill>
              <a:srgbClr val="CCECFF"/>
            </a:solidFill>
            <a:ln w="9525" algn="ctr">
              <a:noFill/>
              <a:round/>
              <a:headEnd/>
              <a:tailEnd/>
            </a:ln>
          </p:spPr>
          <p:txBody>
            <a:bodyPr wrap="square" anchor="ctr">
              <a:spAutoFit/>
            </a:bodyPr>
            <a:lstStyle/>
            <a:p>
              <a:endParaRPr lang="en-US" dirty="0"/>
            </a:p>
          </p:txBody>
        </p:sp>
        <p:sp>
          <p:nvSpPr>
            <p:cNvPr id="59" name="Freeform 9"/>
            <p:cNvSpPr>
              <a:spLocks/>
            </p:cNvSpPr>
            <p:nvPr/>
          </p:nvSpPr>
          <p:spPr bwMode="auto">
            <a:xfrm>
              <a:off x="609600" y="2876475"/>
              <a:ext cx="184150" cy="793750"/>
            </a:xfrm>
            <a:custGeom>
              <a:avLst/>
              <a:gdLst>
                <a:gd name="T0" fmla="*/ 0 w 336"/>
                <a:gd name="T1" fmla="*/ 2147483647 h 392"/>
                <a:gd name="T2" fmla="*/ 2147483647 w 336"/>
                <a:gd name="T3" fmla="*/ 2147483647 h 392"/>
                <a:gd name="T4" fmla="*/ 2147483647 w 336"/>
                <a:gd name="T5" fmla="*/ 2147483647 h 392"/>
                <a:gd name="T6" fmla="*/ 2147483647 w 336"/>
                <a:gd name="T7" fmla="*/ 2147483647 h 392"/>
                <a:gd name="T8" fmla="*/ 0 w 336"/>
                <a:gd name="T9" fmla="*/ 2147483647 h 392"/>
                <a:gd name="T10" fmla="*/ 0 60000 65536"/>
                <a:gd name="T11" fmla="*/ 0 60000 65536"/>
                <a:gd name="T12" fmla="*/ 0 60000 65536"/>
                <a:gd name="T13" fmla="*/ 0 60000 65536"/>
                <a:gd name="T14" fmla="*/ 0 60000 65536"/>
                <a:gd name="T15" fmla="*/ 0 w 336"/>
                <a:gd name="T16" fmla="*/ 0 h 392"/>
                <a:gd name="T17" fmla="*/ 336 w 336"/>
                <a:gd name="T18" fmla="*/ 392 h 392"/>
              </a:gdLst>
              <a:ahLst/>
              <a:cxnLst>
                <a:cxn ang="T10">
                  <a:pos x="T0" y="T1"/>
                </a:cxn>
                <a:cxn ang="T11">
                  <a:pos x="T2" y="T3"/>
                </a:cxn>
                <a:cxn ang="T12">
                  <a:pos x="T4" y="T5"/>
                </a:cxn>
                <a:cxn ang="T13">
                  <a:pos x="T6" y="T7"/>
                </a:cxn>
                <a:cxn ang="T14">
                  <a:pos x="T8" y="T9"/>
                </a:cxn>
              </a:cxnLst>
              <a:rect l="T15" t="T16" r="T17" b="T18"/>
              <a:pathLst>
                <a:path w="336" h="392">
                  <a:moveTo>
                    <a:pt x="0" y="392"/>
                  </a:moveTo>
                  <a:cubicBezTo>
                    <a:pt x="0" y="252"/>
                    <a:pt x="0" y="112"/>
                    <a:pt x="48" y="56"/>
                  </a:cubicBezTo>
                  <a:cubicBezTo>
                    <a:pt x="96" y="0"/>
                    <a:pt x="240" y="0"/>
                    <a:pt x="288" y="56"/>
                  </a:cubicBezTo>
                  <a:cubicBezTo>
                    <a:pt x="336" y="112"/>
                    <a:pt x="336" y="252"/>
                    <a:pt x="336" y="392"/>
                  </a:cubicBezTo>
                  <a:cubicBezTo>
                    <a:pt x="336" y="392"/>
                    <a:pt x="0" y="392"/>
                    <a:pt x="0" y="392"/>
                  </a:cubicBezTo>
                  <a:close/>
                </a:path>
              </a:pathLst>
            </a:custGeom>
            <a:gradFill rotWithShape="1">
              <a:gsLst>
                <a:gs pos="0">
                  <a:srgbClr val="FF3399"/>
                </a:gs>
                <a:gs pos="25000">
                  <a:srgbClr val="FF6633"/>
                </a:gs>
                <a:gs pos="50000">
                  <a:srgbClr val="FFFF00"/>
                </a:gs>
                <a:gs pos="75000">
                  <a:srgbClr val="01A78F"/>
                </a:gs>
                <a:gs pos="100000">
                  <a:srgbClr val="3366FF"/>
                </a:gs>
              </a:gsLst>
              <a:lin ang="10800000" scaled="0"/>
            </a:gradFill>
            <a:ln w="9525">
              <a:noFill/>
              <a:round/>
              <a:headEnd/>
              <a:tailEnd/>
            </a:ln>
          </p:spPr>
          <p:txBody>
            <a:bodyPr/>
            <a:lstStyle/>
            <a:p>
              <a:endParaRPr lang="en-US" dirty="0"/>
            </a:p>
          </p:txBody>
        </p:sp>
        <p:sp>
          <p:nvSpPr>
            <p:cNvPr id="60" name="Freeform 24"/>
            <p:cNvSpPr>
              <a:spLocks/>
            </p:cNvSpPr>
            <p:nvPr/>
          </p:nvSpPr>
          <p:spPr bwMode="auto">
            <a:xfrm>
              <a:off x="2543175" y="2880444"/>
              <a:ext cx="217488" cy="785813"/>
            </a:xfrm>
            <a:custGeom>
              <a:avLst/>
              <a:gdLst>
                <a:gd name="T0" fmla="*/ 2147483647 w 1100"/>
                <a:gd name="T1" fmla="*/ 2147483647 h 444"/>
                <a:gd name="T2" fmla="*/ 2147483647 w 1100"/>
                <a:gd name="T3" fmla="*/ 2147483647 h 444"/>
                <a:gd name="T4" fmla="*/ 2147483647 w 1100"/>
                <a:gd name="T5" fmla="*/ 0 h 444"/>
                <a:gd name="T6" fmla="*/ 2147483647 w 1100"/>
                <a:gd name="T7" fmla="*/ 2147483647 h 444"/>
                <a:gd name="T8" fmla="*/ 2147483647 w 1100"/>
                <a:gd name="T9" fmla="*/ 2147483647 h 444"/>
                <a:gd name="T10" fmla="*/ 2147483647 w 1100"/>
                <a:gd name="T11" fmla="*/ 2147483647 h 444"/>
                <a:gd name="T12" fmla="*/ 2147483647 w 1100"/>
                <a:gd name="T13" fmla="*/ 2147483647 h 444"/>
                <a:gd name="T14" fmla="*/ 2147483647 w 1100"/>
                <a:gd name="T15" fmla="*/ 2147483647 h 444"/>
                <a:gd name="T16" fmla="*/ 2147483647 w 1100"/>
                <a:gd name="T17" fmla="*/ 2147483647 h 444"/>
                <a:gd name="T18" fmla="*/ 2147483647 w 1100"/>
                <a:gd name="T19" fmla="*/ 2147483647 h 444"/>
                <a:gd name="T20" fmla="*/ 2147483647 w 1100"/>
                <a:gd name="T21" fmla="*/ 2147483647 h 444"/>
                <a:gd name="T22" fmla="*/ 2147483647 w 1100"/>
                <a:gd name="T23" fmla="*/ 2147483647 h 444"/>
                <a:gd name="T24" fmla="*/ 2147483647 w 1100"/>
                <a:gd name="T25" fmla="*/ 2147483647 h 444"/>
                <a:gd name="T26" fmla="*/ 2147483647 w 1100"/>
                <a:gd name="T27" fmla="*/ 2147483647 h 444"/>
                <a:gd name="T28" fmla="*/ 2147483647 w 1100"/>
                <a:gd name="T29" fmla="*/ 2147483647 h 444"/>
                <a:gd name="T30" fmla="*/ 2147483647 w 1100"/>
                <a:gd name="T31" fmla="*/ 2147483647 h 444"/>
                <a:gd name="T32" fmla="*/ 2147483647 w 1100"/>
                <a:gd name="T33" fmla="*/ 2147483647 h 444"/>
                <a:gd name="T34" fmla="*/ 2147483647 w 1100"/>
                <a:gd name="T35" fmla="*/ 2147483647 h 444"/>
                <a:gd name="T36" fmla="*/ 2147483647 w 1100"/>
                <a:gd name="T37" fmla="*/ 2147483647 h 444"/>
                <a:gd name="T38" fmla="*/ 2147483647 w 1100"/>
                <a:gd name="T39" fmla="*/ 2147483647 h 444"/>
                <a:gd name="T40" fmla="*/ 0 w 1100"/>
                <a:gd name="T41" fmla="*/ 2147483647 h 444"/>
                <a:gd name="T42" fmla="*/ 0 w 1100"/>
                <a:gd name="T43" fmla="*/ 2147483647 h 444"/>
                <a:gd name="T44" fmla="*/ 2147483647 w 1100"/>
                <a:gd name="T45" fmla="*/ 2147483647 h 4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00"/>
                <a:gd name="T70" fmla="*/ 0 h 444"/>
                <a:gd name="T71" fmla="*/ 1100 w 1100"/>
                <a:gd name="T72" fmla="*/ 444 h 4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00" h="444">
                  <a:moveTo>
                    <a:pt x="2" y="100"/>
                  </a:moveTo>
                  <a:lnTo>
                    <a:pt x="76" y="34"/>
                  </a:lnTo>
                  <a:lnTo>
                    <a:pt x="123" y="0"/>
                  </a:lnTo>
                  <a:lnTo>
                    <a:pt x="185" y="2"/>
                  </a:lnTo>
                  <a:lnTo>
                    <a:pt x="340" y="214"/>
                  </a:lnTo>
                  <a:lnTo>
                    <a:pt x="356" y="228"/>
                  </a:lnTo>
                  <a:lnTo>
                    <a:pt x="394" y="232"/>
                  </a:lnTo>
                  <a:lnTo>
                    <a:pt x="481" y="144"/>
                  </a:lnTo>
                  <a:lnTo>
                    <a:pt x="509" y="138"/>
                  </a:lnTo>
                  <a:lnTo>
                    <a:pt x="589" y="180"/>
                  </a:lnTo>
                  <a:lnTo>
                    <a:pt x="615" y="178"/>
                  </a:lnTo>
                  <a:lnTo>
                    <a:pt x="642" y="166"/>
                  </a:lnTo>
                  <a:lnTo>
                    <a:pt x="752" y="38"/>
                  </a:lnTo>
                  <a:lnTo>
                    <a:pt x="776" y="32"/>
                  </a:lnTo>
                  <a:lnTo>
                    <a:pt x="802" y="42"/>
                  </a:lnTo>
                  <a:lnTo>
                    <a:pt x="919" y="232"/>
                  </a:lnTo>
                  <a:lnTo>
                    <a:pt x="961" y="238"/>
                  </a:lnTo>
                  <a:lnTo>
                    <a:pt x="993" y="226"/>
                  </a:lnTo>
                  <a:lnTo>
                    <a:pt x="1098" y="112"/>
                  </a:lnTo>
                  <a:lnTo>
                    <a:pt x="1100" y="444"/>
                  </a:lnTo>
                  <a:lnTo>
                    <a:pt x="0" y="444"/>
                  </a:lnTo>
                  <a:lnTo>
                    <a:pt x="0" y="102"/>
                  </a:lnTo>
                  <a:lnTo>
                    <a:pt x="2" y="100"/>
                  </a:lnTo>
                  <a:close/>
                </a:path>
              </a:pathLst>
            </a:custGeom>
            <a:gradFill rotWithShape="1">
              <a:gsLst>
                <a:gs pos="0">
                  <a:srgbClr val="FF3399"/>
                </a:gs>
                <a:gs pos="25000">
                  <a:srgbClr val="FF6633"/>
                </a:gs>
                <a:gs pos="50000">
                  <a:srgbClr val="FFFF00"/>
                </a:gs>
                <a:gs pos="75000">
                  <a:srgbClr val="01A78F"/>
                </a:gs>
                <a:gs pos="100000">
                  <a:srgbClr val="3366FF"/>
                </a:gs>
              </a:gsLst>
              <a:lin ang="10800000" scaled="0"/>
            </a:gradFill>
            <a:ln w="9525">
              <a:noFill/>
              <a:round/>
              <a:headEnd/>
              <a:tailEnd/>
            </a:ln>
          </p:spPr>
          <p:txBody>
            <a:bodyPr wrap="none" anchor="ctr"/>
            <a:lstStyle/>
            <a:p>
              <a:endParaRPr lang="en-US" dirty="0"/>
            </a:p>
          </p:txBody>
        </p:sp>
        <p:grpSp>
          <p:nvGrpSpPr>
            <p:cNvPr id="61" name="Group 33"/>
            <p:cNvGrpSpPr>
              <a:grpSpLocks/>
            </p:cNvGrpSpPr>
            <p:nvPr/>
          </p:nvGrpSpPr>
          <p:grpSpPr bwMode="auto">
            <a:xfrm>
              <a:off x="1309688" y="3012206"/>
              <a:ext cx="671512" cy="522288"/>
              <a:chOff x="5748084" y="2031962"/>
              <a:chExt cx="1838555" cy="522070"/>
            </a:xfrm>
          </p:grpSpPr>
          <p:sp>
            <p:nvSpPr>
              <p:cNvPr id="62" name="Freeform 10"/>
              <p:cNvSpPr>
                <a:spLocks/>
              </p:cNvSpPr>
              <p:nvPr/>
            </p:nvSpPr>
            <p:spPr bwMode="auto">
              <a:xfrm>
                <a:off x="6356466" y="2084388"/>
                <a:ext cx="609601" cy="463550"/>
              </a:xfrm>
              <a:custGeom>
                <a:avLst/>
                <a:gdLst>
                  <a:gd name="T0" fmla="*/ 0 w 272"/>
                  <a:gd name="T1" fmla="*/ 2147483647 h 340"/>
                  <a:gd name="T2" fmla="*/ 2147483647 w 272"/>
                  <a:gd name="T3" fmla="*/ 2147483647 h 340"/>
                  <a:gd name="T4" fmla="*/ 2147483647 w 272"/>
                  <a:gd name="T5" fmla="*/ 2147483647 h 340"/>
                  <a:gd name="T6" fmla="*/ 2147483647 w 272"/>
                  <a:gd name="T7" fmla="*/ 2147483647 h 340"/>
                  <a:gd name="T8" fmla="*/ 2147483647 w 272"/>
                  <a:gd name="T9" fmla="*/ 2147483647 h 340"/>
                  <a:gd name="T10" fmla="*/ 2147483647 w 272"/>
                  <a:gd name="T11" fmla="*/ 0 h 340"/>
                  <a:gd name="T12" fmla="*/ 2147483647 w 272"/>
                  <a:gd name="T13" fmla="*/ 2147483647 h 340"/>
                  <a:gd name="T14" fmla="*/ 2147483647 w 272"/>
                  <a:gd name="T15" fmla="*/ 2147483647 h 340"/>
                  <a:gd name="T16" fmla="*/ 2147483647 w 272"/>
                  <a:gd name="T17" fmla="*/ 2147483647 h 340"/>
                  <a:gd name="T18" fmla="*/ 2147483647 w 272"/>
                  <a:gd name="T19" fmla="*/ 2147483647 h 340"/>
                  <a:gd name="T20" fmla="*/ 2147483647 w 272"/>
                  <a:gd name="T21" fmla="*/ 2147483647 h 340"/>
                  <a:gd name="T22" fmla="*/ 2147483647 w 272"/>
                  <a:gd name="T23" fmla="*/ 2147483647 h 340"/>
                  <a:gd name="T24" fmla="*/ 2147483647 w 272"/>
                  <a:gd name="T25" fmla="*/ 2147483647 h 340"/>
                  <a:gd name="T26" fmla="*/ 2147483647 w 272"/>
                  <a:gd name="T27" fmla="*/ 2147483647 h 340"/>
                  <a:gd name="T28" fmla="*/ 2147483647 w 272"/>
                  <a:gd name="T29" fmla="*/ 2147483647 h 340"/>
                  <a:gd name="T30" fmla="*/ 2147483647 w 272"/>
                  <a:gd name="T31" fmla="*/ 2147483647 h 340"/>
                  <a:gd name="T32" fmla="*/ 2147483647 w 272"/>
                  <a:gd name="T33" fmla="*/ 2147483647 h 340"/>
                  <a:gd name="T34" fmla="*/ 2147483647 w 272"/>
                  <a:gd name="T35" fmla="*/ 2147483647 h 340"/>
                  <a:gd name="T36" fmla="*/ 2147483647 w 272"/>
                  <a:gd name="T37" fmla="*/ 2147483647 h 340"/>
                  <a:gd name="T38" fmla="*/ 2147483647 w 272"/>
                  <a:gd name="T39" fmla="*/ 2147483647 h 340"/>
                  <a:gd name="T40" fmla="*/ 2147483647 w 272"/>
                  <a:gd name="T41" fmla="*/ 2147483647 h 340"/>
                  <a:gd name="T42" fmla="*/ 2147483647 w 272"/>
                  <a:gd name="T43" fmla="*/ 2147483647 h 340"/>
                  <a:gd name="T44" fmla="*/ 2147483647 w 272"/>
                  <a:gd name="T45" fmla="*/ 2147483647 h 340"/>
                  <a:gd name="T46" fmla="*/ 2147483647 w 272"/>
                  <a:gd name="T47" fmla="*/ 2147483647 h 340"/>
                  <a:gd name="T48" fmla="*/ 2147483647 w 272"/>
                  <a:gd name="T49" fmla="*/ 2147483647 h 340"/>
                  <a:gd name="T50" fmla="*/ 2147483647 w 272"/>
                  <a:gd name="T51" fmla="*/ 2147483647 h 340"/>
                  <a:gd name="T52" fmla="*/ 2147483647 w 272"/>
                  <a:gd name="T53" fmla="*/ 2147483647 h 340"/>
                  <a:gd name="T54" fmla="*/ 2147483647 w 272"/>
                  <a:gd name="T55" fmla="*/ 2147483647 h 340"/>
                  <a:gd name="T56" fmla="*/ 2147483647 w 272"/>
                  <a:gd name="T57" fmla="*/ 2147483647 h 340"/>
                  <a:gd name="T58" fmla="*/ 2147483647 w 272"/>
                  <a:gd name="T59" fmla="*/ 2147483647 h 340"/>
                  <a:gd name="T60" fmla="*/ 2147483647 w 272"/>
                  <a:gd name="T61" fmla="*/ 2147483647 h 340"/>
                  <a:gd name="T62" fmla="*/ 2147483647 w 272"/>
                  <a:gd name="T63" fmla="*/ 2147483647 h 340"/>
                  <a:gd name="T64" fmla="*/ 2147483647 w 272"/>
                  <a:gd name="T65" fmla="*/ 2147483647 h 340"/>
                  <a:gd name="T66" fmla="*/ 2147483647 w 272"/>
                  <a:gd name="T67" fmla="*/ 2147483647 h 340"/>
                  <a:gd name="T68" fmla="*/ 2147483647 w 272"/>
                  <a:gd name="T69" fmla="*/ 2147483647 h 340"/>
                  <a:gd name="T70" fmla="*/ 2147483647 w 272"/>
                  <a:gd name="T71" fmla="*/ 2147483647 h 340"/>
                  <a:gd name="T72" fmla="*/ 2147483647 w 272"/>
                  <a:gd name="T73" fmla="*/ 2147483647 h 340"/>
                  <a:gd name="T74" fmla="*/ 2147483647 w 272"/>
                  <a:gd name="T75" fmla="*/ 2147483647 h 340"/>
                  <a:gd name="T76" fmla="*/ 2147483647 w 272"/>
                  <a:gd name="T77" fmla="*/ 2147483647 h 340"/>
                  <a:gd name="T78" fmla="*/ 2147483647 w 272"/>
                  <a:gd name="T79" fmla="*/ 2147483647 h 340"/>
                  <a:gd name="T80" fmla="*/ 2147483647 w 272"/>
                  <a:gd name="T81" fmla="*/ 2147483647 h 340"/>
                  <a:gd name="T82" fmla="*/ 2147483647 w 272"/>
                  <a:gd name="T83" fmla="*/ 2147483647 h 340"/>
                  <a:gd name="T84" fmla="*/ 2147483647 w 272"/>
                  <a:gd name="T85" fmla="*/ 2147483647 h 340"/>
                  <a:gd name="T86" fmla="*/ 2147483647 w 272"/>
                  <a:gd name="T87" fmla="*/ 2147483647 h 340"/>
                  <a:gd name="T88" fmla="*/ 2147483647 w 272"/>
                  <a:gd name="T89" fmla="*/ 2147483647 h 340"/>
                  <a:gd name="T90" fmla="*/ 2147483647 w 272"/>
                  <a:gd name="T91" fmla="*/ 2147483647 h 340"/>
                  <a:gd name="T92" fmla="*/ 2147483647 w 272"/>
                  <a:gd name="T93" fmla="*/ 2147483647 h 340"/>
                  <a:gd name="T94" fmla="*/ 2147483647 w 272"/>
                  <a:gd name="T95" fmla="*/ 2147483647 h 340"/>
                  <a:gd name="T96" fmla="*/ 2147483647 w 272"/>
                  <a:gd name="T97" fmla="*/ 2147483647 h 340"/>
                  <a:gd name="T98" fmla="*/ 2147483647 w 272"/>
                  <a:gd name="T99" fmla="*/ 2147483647 h 340"/>
                  <a:gd name="T100" fmla="*/ 2147483647 w 272"/>
                  <a:gd name="T101" fmla="*/ 2147483647 h 340"/>
                  <a:gd name="T102" fmla="*/ 2147483647 w 272"/>
                  <a:gd name="T103" fmla="*/ 2147483647 h 34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72"/>
                  <a:gd name="T157" fmla="*/ 0 h 340"/>
                  <a:gd name="T158" fmla="*/ 272 w 272"/>
                  <a:gd name="T159" fmla="*/ 340 h 34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72" h="340">
                    <a:moveTo>
                      <a:pt x="0" y="144"/>
                    </a:moveTo>
                    <a:lnTo>
                      <a:pt x="9" y="83"/>
                    </a:lnTo>
                    <a:lnTo>
                      <a:pt x="20" y="33"/>
                    </a:lnTo>
                    <a:lnTo>
                      <a:pt x="24" y="16"/>
                    </a:lnTo>
                    <a:lnTo>
                      <a:pt x="29" y="5"/>
                    </a:lnTo>
                    <a:lnTo>
                      <a:pt x="35" y="0"/>
                    </a:lnTo>
                    <a:lnTo>
                      <a:pt x="40" y="5"/>
                    </a:lnTo>
                    <a:lnTo>
                      <a:pt x="46" y="28"/>
                    </a:lnTo>
                    <a:lnTo>
                      <a:pt x="51" y="66"/>
                    </a:lnTo>
                    <a:lnTo>
                      <a:pt x="58" y="111"/>
                    </a:lnTo>
                    <a:lnTo>
                      <a:pt x="64" y="167"/>
                    </a:lnTo>
                    <a:lnTo>
                      <a:pt x="71" y="222"/>
                    </a:lnTo>
                    <a:lnTo>
                      <a:pt x="77" y="267"/>
                    </a:lnTo>
                    <a:lnTo>
                      <a:pt x="82" y="305"/>
                    </a:lnTo>
                    <a:lnTo>
                      <a:pt x="87" y="328"/>
                    </a:lnTo>
                    <a:lnTo>
                      <a:pt x="93" y="333"/>
                    </a:lnTo>
                    <a:lnTo>
                      <a:pt x="97" y="322"/>
                    </a:lnTo>
                    <a:lnTo>
                      <a:pt x="100" y="305"/>
                    </a:lnTo>
                    <a:lnTo>
                      <a:pt x="104" y="283"/>
                    </a:lnTo>
                    <a:lnTo>
                      <a:pt x="113" y="228"/>
                    </a:lnTo>
                    <a:lnTo>
                      <a:pt x="117" y="211"/>
                    </a:lnTo>
                    <a:lnTo>
                      <a:pt x="120" y="200"/>
                    </a:lnTo>
                    <a:lnTo>
                      <a:pt x="124" y="200"/>
                    </a:lnTo>
                    <a:lnTo>
                      <a:pt x="127" y="205"/>
                    </a:lnTo>
                    <a:lnTo>
                      <a:pt x="137" y="233"/>
                    </a:lnTo>
                    <a:lnTo>
                      <a:pt x="140" y="250"/>
                    </a:lnTo>
                    <a:lnTo>
                      <a:pt x="144" y="255"/>
                    </a:lnTo>
                    <a:lnTo>
                      <a:pt x="147" y="261"/>
                    </a:lnTo>
                    <a:lnTo>
                      <a:pt x="151" y="255"/>
                    </a:lnTo>
                    <a:lnTo>
                      <a:pt x="157" y="239"/>
                    </a:lnTo>
                    <a:lnTo>
                      <a:pt x="160" y="211"/>
                    </a:lnTo>
                    <a:lnTo>
                      <a:pt x="166" y="178"/>
                    </a:lnTo>
                    <a:lnTo>
                      <a:pt x="171" y="139"/>
                    </a:lnTo>
                    <a:lnTo>
                      <a:pt x="177" y="100"/>
                    </a:lnTo>
                    <a:lnTo>
                      <a:pt x="182" y="72"/>
                    </a:lnTo>
                    <a:lnTo>
                      <a:pt x="186" y="55"/>
                    </a:lnTo>
                    <a:lnTo>
                      <a:pt x="191" y="50"/>
                    </a:lnTo>
                    <a:lnTo>
                      <a:pt x="195" y="55"/>
                    </a:lnTo>
                    <a:lnTo>
                      <a:pt x="197" y="66"/>
                    </a:lnTo>
                    <a:lnTo>
                      <a:pt x="202" y="94"/>
                    </a:lnTo>
                    <a:lnTo>
                      <a:pt x="208" y="139"/>
                    </a:lnTo>
                    <a:lnTo>
                      <a:pt x="211" y="189"/>
                    </a:lnTo>
                    <a:lnTo>
                      <a:pt x="217" y="239"/>
                    </a:lnTo>
                    <a:lnTo>
                      <a:pt x="222" y="289"/>
                    </a:lnTo>
                    <a:lnTo>
                      <a:pt x="226" y="322"/>
                    </a:lnTo>
                    <a:lnTo>
                      <a:pt x="231" y="339"/>
                    </a:lnTo>
                    <a:lnTo>
                      <a:pt x="237" y="339"/>
                    </a:lnTo>
                    <a:lnTo>
                      <a:pt x="242" y="333"/>
                    </a:lnTo>
                    <a:lnTo>
                      <a:pt x="248" y="317"/>
                    </a:lnTo>
                    <a:lnTo>
                      <a:pt x="251" y="294"/>
                    </a:lnTo>
                    <a:lnTo>
                      <a:pt x="262" y="233"/>
                    </a:lnTo>
                    <a:lnTo>
                      <a:pt x="271" y="161"/>
                    </a:lnTo>
                  </a:path>
                </a:pathLst>
              </a:custGeom>
              <a:noFill/>
              <a:ln w="28575" cap="rnd">
                <a:solidFill>
                  <a:srgbClr val="FF0000"/>
                </a:solidFill>
                <a:round/>
                <a:headEnd type="none" w="sm" len="sm"/>
                <a:tailEnd type="none" w="sm" len="sm"/>
              </a:ln>
            </p:spPr>
            <p:txBody>
              <a:bodyPr/>
              <a:lstStyle/>
              <a:p>
                <a:endParaRPr lang="en-US" dirty="0"/>
              </a:p>
            </p:txBody>
          </p:sp>
          <p:sp>
            <p:nvSpPr>
              <p:cNvPr id="63" name="Freeform 10"/>
              <p:cNvSpPr>
                <a:spLocks/>
              </p:cNvSpPr>
              <p:nvPr/>
            </p:nvSpPr>
            <p:spPr bwMode="auto">
              <a:xfrm>
                <a:off x="5748084" y="2031962"/>
                <a:ext cx="609601" cy="463550"/>
              </a:xfrm>
              <a:custGeom>
                <a:avLst/>
                <a:gdLst>
                  <a:gd name="T0" fmla="*/ 0 w 272"/>
                  <a:gd name="T1" fmla="*/ 2147483647 h 340"/>
                  <a:gd name="T2" fmla="*/ 2147483647 w 272"/>
                  <a:gd name="T3" fmla="*/ 2147483647 h 340"/>
                  <a:gd name="T4" fmla="*/ 2147483647 w 272"/>
                  <a:gd name="T5" fmla="*/ 2147483647 h 340"/>
                  <a:gd name="T6" fmla="*/ 2147483647 w 272"/>
                  <a:gd name="T7" fmla="*/ 2147483647 h 340"/>
                  <a:gd name="T8" fmla="*/ 2147483647 w 272"/>
                  <a:gd name="T9" fmla="*/ 2147483647 h 340"/>
                  <a:gd name="T10" fmla="*/ 2147483647 w 272"/>
                  <a:gd name="T11" fmla="*/ 0 h 340"/>
                  <a:gd name="T12" fmla="*/ 2147483647 w 272"/>
                  <a:gd name="T13" fmla="*/ 2147483647 h 340"/>
                  <a:gd name="T14" fmla="*/ 2147483647 w 272"/>
                  <a:gd name="T15" fmla="*/ 2147483647 h 340"/>
                  <a:gd name="T16" fmla="*/ 2147483647 w 272"/>
                  <a:gd name="T17" fmla="*/ 2147483647 h 340"/>
                  <a:gd name="T18" fmla="*/ 2147483647 w 272"/>
                  <a:gd name="T19" fmla="*/ 2147483647 h 340"/>
                  <a:gd name="T20" fmla="*/ 2147483647 w 272"/>
                  <a:gd name="T21" fmla="*/ 2147483647 h 340"/>
                  <a:gd name="T22" fmla="*/ 2147483647 w 272"/>
                  <a:gd name="T23" fmla="*/ 2147483647 h 340"/>
                  <a:gd name="T24" fmla="*/ 2147483647 w 272"/>
                  <a:gd name="T25" fmla="*/ 2147483647 h 340"/>
                  <a:gd name="T26" fmla="*/ 2147483647 w 272"/>
                  <a:gd name="T27" fmla="*/ 2147483647 h 340"/>
                  <a:gd name="T28" fmla="*/ 2147483647 w 272"/>
                  <a:gd name="T29" fmla="*/ 2147483647 h 340"/>
                  <a:gd name="T30" fmla="*/ 2147483647 w 272"/>
                  <a:gd name="T31" fmla="*/ 2147483647 h 340"/>
                  <a:gd name="T32" fmla="*/ 2147483647 w 272"/>
                  <a:gd name="T33" fmla="*/ 2147483647 h 340"/>
                  <a:gd name="T34" fmla="*/ 2147483647 w 272"/>
                  <a:gd name="T35" fmla="*/ 2147483647 h 340"/>
                  <a:gd name="T36" fmla="*/ 2147483647 w 272"/>
                  <a:gd name="T37" fmla="*/ 2147483647 h 340"/>
                  <a:gd name="T38" fmla="*/ 2147483647 w 272"/>
                  <a:gd name="T39" fmla="*/ 2147483647 h 340"/>
                  <a:gd name="T40" fmla="*/ 2147483647 w 272"/>
                  <a:gd name="T41" fmla="*/ 2147483647 h 340"/>
                  <a:gd name="T42" fmla="*/ 2147483647 w 272"/>
                  <a:gd name="T43" fmla="*/ 2147483647 h 340"/>
                  <a:gd name="T44" fmla="*/ 2147483647 w 272"/>
                  <a:gd name="T45" fmla="*/ 2147483647 h 340"/>
                  <a:gd name="T46" fmla="*/ 2147483647 w 272"/>
                  <a:gd name="T47" fmla="*/ 2147483647 h 340"/>
                  <a:gd name="T48" fmla="*/ 2147483647 w 272"/>
                  <a:gd name="T49" fmla="*/ 2147483647 h 340"/>
                  <a:gd name="T50" fmla="*/ 2147483647 w 272"/>
                  <a:gd name="T51" fmla="*/ 2147483647 h 340"/>
                  <a:gd name="T52" fmla="*/ 2147483647 w 272"/>
                  <a:gd name="T53" fmla="*/ 2147483647 h 340"/>
                  <a:gd name="T54" fmla="*/ 2147483647 w 272"/>
                  <a:gd name="T55" fmla="*/ 2147483647 h 340"/>
                  <a:gd name="T56" fmla="*/ 2147483647 w 272"/>
                  <a:gd name="T57" fmla="*/ 2147483647 h 340"/>
                  <a:gd name="T58" fmla="*/ 2147483647 w 272"/>
                  <a:gd name="T59" fmla="*/ 2147483647 h 340"/>
                  <a:gd name="T60" fmla="*/ 2147483647 w 272"/>
                  <a:gd name="T61" fmla="*/ 2147483647 h 340"/>
                  <a:gd name="T62" fmla="*/ 2147483647 w 272"/>
                  <a:gd name="T63" fmla="*/ 2147483647 h 340"/>
                  <a:gd name="T64" fmla="*/ 2147483647 w 272"/>
                  <a:gd name="T65" fmla="*/ 2147483647 h 340"/>
                  <a:gd name="T66" fmla="*/ 2147483647 w 272"/>
                  <a:gd name="T67" fmla="*/ 2147483647 h 340"/>
                  <a:gd name="T68" fmla="*/ 2147483647 w 272"/>
                  <a:gd name="T69" fmla="*/ 2147483647 h 340"/>
                  <a:gd name="T70" fmla="*/ 2147483647 w 272"/>
                  <a:gd name="T71" fmla="*/ 2147483647 h 340"/>
                  <a:gd name="T72" fmla="*/ 2147483647 w 272"/>
                  <a:gd name="T73" fmla="*/ 2147483647 h 340"/>
                  <a:gd name="T74" fmla="*/ 2147483647 w 272"/>
                  <a:gd name="T75" fmla="*/ 2147483647 h 340"/>
                  <a:gd name="T76" fmla="*/ 2147483647 w 272"/>
                  <a:gd name="T77" fmla="*/ 2147483647 h 340"/>
                  <a:gd name="T78" fmla="*/ 2147483647 w 272"/>
                  <a:gd name="T79" fmla="*/ 2147483647 h 340"/>
                  <a:gd name="T80" fmla="*/ 2147483647 w 272"/>
                  <a:gd name="T81" fmla="*/ 2147483647 h 340"/>
                  <a:gd name="T82" fmla="*/ 2147483647 w 272"/>
                  <a:gd name="T83" fmla="*/ 2147483647 h 340"/>
                  <a:gd name="T84" fmla="*/ 2147483647 w 272"/>
                  <a:gd name="T85" fmla="*/ 2147483647 h 340"/>
                  <a:gd name="T86" fmla="*/ 2147483647 w 272"/>
                  <a:gd name="T87" fmla="*/ 2147483647 h 340"/>
                  <a:gd name="T88" fmla="*/ 2147483647 w 272"/>
                  <a:gd name="T89" fmla="*/ 2147483647 h 340"/>
                  <a:gd name="T90" fmla="*/ 2147483647 w 272"/>
                  <a:gd name="T91" fmla="*/ 2147483647 h 340"/>
                  <a:gd name="T92" fmla="*/ 2147483647 w 272"/>
                  <a:gd name="T93" fmla="*/ 2147483647 h 340"/>
                  <a:gd name="T94" fmla="*/ 2147483647 w 272"/>
                  <a:gd name="T95" fmla="*/ 2147483647 h 340"/>
                  <a:gd name="T96" fmla="*/ 2147483647 w 272"/>
                  <a:gd name="T97" fmla="*/ 2147483647 h 340"/>
                  <a:gd name="T98" fmla="*/ 2147483647 w 272"/>
                  <a:gd name="T99" fmla="*/ 2147483647 h 340"/>
                  <a:gd name="T100" fmla="*/ 2147483647 w 272"/>
                  <a:gd name="T101" fmla="*/ 2147483647 h 340"/>
                  <a:gd name="T102" fmla="*/ 2147483647 w 272"/>
                  <a:gd name="T103" fmla="*/ 2147483647 h 34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72"/>
                  <a:gd name="T157" fmla="*/ 0 h 340"/>
                  <a:gd name="T158" fmla="*/ 272 w 272"/>
                  <a:gd name="T159" fmla="*/ 340 h 34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72" h="340">
                    <a:moveTo>
                      <a:pt x="0" y="144"/>
                    </a:moveTo>
                    <a:lnTo>
                      <a:pt x="9" y="83"/>
                    </a:lnTo>
                    <a:lnTo>
                      <a:pt x="20" y="33"/>
                    </a:lnTo>
                    <a:lnTo>
                      <a:pt x="24" y="16"/>
                    </a:lnTo>
                    <a:lnTo>
                      <a:pt x="29" y="5"/>
                    </a:lnTo>
                    <a:lnTo>
                      <a:pt x="35" y="0"/>
                    </a:lnTo>
                    <a:lnTo>
                      <a:pt x="40" y="5"/>
                    </a:lnTo>
                    <a:lnTo>
                      <a:pt x="46" y="28"/>
                    </a:lnTo>
                    <a:lnTo>
                      <a:pt x="51" y="66"/>
                    </a:lnTo>
                    <a:lnTo>
                      <a:pt x="58" y="111"/>
                    </a:lnTo>
                    <a:lnTo>
                      <a:pt x="64" y="167"/>
                    </a:lnTo>
                    <a:lnTo>
                      <a:pt x="71" y="222"/>
                    </a:lnTo>
                    <a:lnTo>
                      <a:pt x="77" y="267"/>
                    </a:lnTo>
                    <a:lnTo>
                      <a:pt x="82" y="305"/>
                    </a:lnTo>
                    <a:lnTo>
                      <a:pt x="87" y="328"/>
                    </a:lnTo>
                    <a:lnTo>
                      <a:pt x="93" y="333"/>
                    </a:lnTo>
                    <a:lnTo>
                      <a:pt x="97" y="322"/>
                    </a:lnTo>
                    <a:lnTo>
                      <a:pt x="100" y="305"/>
                    </a:lnTo>
                    <a:lnTo>
                      <a:pt x="104" y="283"/>
                    </a:lnTo>
                    <a:lnTo>
                      <a:pt x="113" y="228"/>
                    </a:lnTo>
                    <a:lnTo>
                      <a:pt x="117" y="211"/>
                    </a:lnTo>
                    <a:lnTo>
                      <a:pt x="120" y="200"/>
                    </a:lnTo>
                    <a:lnTo>
                      <a:pt x="124" y="200"/>
                    </a:lnTo>
                    <a:lnTo>
                      <a:pt x="127" y="205"/>
                    </a:lnTo>
                    <a:lnTo>
                      <a:pt x="137" y="233"/>
                    </a:lnTo>
                    <a:lnTo>
                      <a:pt x="140" y="250"/>
                    </a:lnTo>
                    <a:lnTo>
                      <a:pt x="144" y="255"/>
                    </a:lnTo>
                    <a:lnTo>
                      <a:pt x="147" y="261"/>
                    </a:lnTo>
                    <a:lnTo>
                      <a:pt x="151" y="255"/>
                    </a:lnTo>
                    <a:lnTo>
                      <a:pt x="157" y="239"/>
                    </a:lnTo>
                    <a:lnTo>
                      <a:pt x="160" y="211"/>
                    </a:lnTo>
                    <a:lnTo>
                      <a:pt x="166" y="178"/>
                    </a:lnTo>
                    <a:lnTo>
                      <a:pt x="171" y="139"/>
                    </a:lnTo>
                    <a:lnTo>
                      <a:pt x="177" y="100"/>
                    </a:lnTo>
                    <a:lnTo>
                      <a:pt x="182" y="72"/>
                    </a:lnTo>
                    <a:lnTo>
                      <a:pt x="186" y="55"/>
                    </a:lnTo>
                    <a:lnTo>
                      <a:pt x="191" y="50"/>
                    </a:lnTo>
                    <a:lnTo>
                      <a:pt x="195" y="55"/>
                    </a:lnTo>
                    <a:lnTo>
                      <a:pt x="197" y="66"/>
                    </a:lnTo>
                    <a:lnTo>
                      <a:pt x="202" y="94"/>
                    </a:lnTo>
                    <a:lnTo>
                      <a:pt x="208" y="139"/>
                    </a:lnTo>
                    <a:lnTo>
                      <a:pt x="211" y="189"/>
                    </a:lnTo>
                    <a:lnTo>
                      <a:pt x="217" y="239"/>
                    </a:lnTo>
                    <a:lnTo>
                      <a:pt x="222" y="289"/>
                    </a:lnTo>
                    <a:lnTo>
                      <a:pt x="226" y="322"/>
                    </a:lnTo>
                    <a:lnTo>
                      <a:pt x="231" y="339"/>
                    </a:lnTo>
                    <a:lnTo>
                      <a:pt x="237" y="339"/>
                    </a:lnTo>
                    <a:lnTo>
                      <a:pt x="242" y="333"/>
                    </a:lnTo>
                    <a:lnTo>
                      <a:pt x="248" y="317"/>
                    </a:lnTo>
                    <a:lnTo>
                      <a:pt x="251" y="294"/>
                    </a:lnTo>
                    <a:lnTo>
                      <a:pt x="262" y="233"/>
                    </a:lnTo>
                    <a:lnTo>
                      <a:pt x="271" y="161"/>
                    </a:lnTo>
                  </a:path>
                </a:pathLst>
              </a:custGeom>
              <a:noFill/>
              <a:ln w="28575" cap="rnd">
                <a:solidFill>
                  <a:schemeClr val="tx1"/>
                </a:solidFill>
                <a:round/>
                <a:headEnd type="none" w="sm" len="sm"/>
                <a:tailEnd type="none" w="sm" len="sm"/>
              </a:ln>
            </p:spPr>
            <p:txBody>
              <a:bodyPr/>
              <a:lstStyle/>
              <a:p>
                <a:endParaRPr lang="en-US" dirty="0"/>
              </a:p>
            </p:txBody>
          </p:sp>
          <p:sp>
            <p:nvSpPr>
              <p:cNvPr id="64" name="Freeform 10"/>
              <p:cNvSpPr>
                <a:spLocks/>
              </p:cNvSpPr>
              <p:nvPr/>
            </p:nvSpPr>
            <p:spPr bwMode="auto">
              <a:xfrm>
                <a:off x="6977038" y="2090482"/>
                <a:ext cx="609601" cy="463550"/>
              </a:xfrm>
              <a:custGeom>
                <a:avLst/>
                <a:gdLst>
                  <a:gd name="T0" fmla="*/ 0 w 272"/>
                  <a:gd name="T1" fmla="*/ 2147483647 h 340"/>
                  <a:gd name="T2" fmla="*/ 2147483647 w 272"/>
                  <a:gd name="T3" fmla="*/ 2147483647 h 340"/>
                  <a:gd name="T4" fmla="*/ 2147483647 w 272"/>
                  <a:gd name="T5" fmla="*/ 2147483647 h 340"/>
                  <a:gd name="T6" fmla="*/ 2147483647 w 272"/>
                  <a:gd name="T7" fmla="*/ 2147483647 h 340"/>
                  <a:gd name="T8" fmla="*/ 2147483647 w 272"/>
                  <a:gd name="T9" fmla="*/ 2147483647 h 340"/>
                  <a:gd name="T10" fmla="*/ 2147483647 w 272"/>
                  <a:gd name="T11" fmla="*/ 0 h 340"/>
                  <a:gd name="T12" fmla="*/ 2147483647 w 272"/>
                  <a:gd name="T13" fmla="*/ 2147483647 h 340"/>
                  <a:gd name="T14" fmla="*/ 2147483647 w 272"/>
                  <a:gd name="T15" fmla="*/ 2147483647 h 340"/>
                  <a:gd name="T16" fmla="*/ 2147483647 w 272"/>
                  <a:gd name="T17" fmla="*/ 2147483647 h 340"/>
                  <a:gd name="T18" fmla="*/ 2147483647 w 272"/>
                  <a:gd name="T19" fmla="*/ 2147483647 h 340"/>
                  <a:gd name="T20" fmla="*/ 2147483647 w 272"/>
                  <a:gd name="T21" fmla="*/ 2147483647 h 340"/>
                  <a:gd name="T22" fmla="*/ 2147483647 w 272"/>
                  <a:gd name="T23" fmla="*/ 2147483647 h 340"/>
                  <a:gd name="T24" fmla="*/ 2147483647 w 272"/>
                  <a:gd name="T25" fmla="*/ 2147483647 h 340"/>
                  <a:gd name="T26" fmla="*/ 2147483647 w 272"/>
                  <a:gd name="T27" fmla="*/ 2147483647 h 340"/>
                  <a:gd name="T28" fmla="*/ 2147483647 w 272"/>
                  <a:gd name="T29" fmla="*/ 2147483647 h 340"/>
                  <a:gd name="T30" fmla="*/ 2147483647 w 272"/>
                  <a:gd name="T31" fmla="*/ 2147483647 h 340"/>
                  <a:gd name="T32" fmla="*/ 2147483647 w 272"/>
                  <a:gd name="T33" fmla="*/ 2147483647 h 340"/>
                  <a:gd name="T34" fmla="*/ 2147483647 w 272"/>
                  <a:gd name="T35" fmla="*/ 2147483647 h 340"/>
                  <a:gd name="T36" fmla="*/ 2147483647 w 272"/>
                  <a:gd name="T37" fmla="*/ 2147483647 h 340"/>
                  <a:gd name="T38" fmla="*/ 2147483647 w 272"/>
                  <a:gd name="T39" fmla="*/ 2147483647 h 340"/>
                  <a:gd name="T40" fmla="*/ 2147483647 w 272"/>
                  <a:gd name="T41" fmla="*/ 2147483647 h 340"/>
                  <a:gd name="T42" fmla="*/ 2147483647 w 272"/>
                  <a:gd name="T43" fmla="*/ 2147483647 h 340"/>
                  <a:gd name="T44" fmla="*/ 2147483647 w 272"/>
                  <a:gd name="T45" fmla="*/ 2147483647 h 340"/>
                  <a:gd name="T46" fmla="*/ 2147483647 w 272"/>
                  <a:gd name="T47" fmla="*/ 2147483647 h 340"/>
                  <a:gd name="T48" fmla="*/ 2147483647 w 272"/>
                  <a:gd name="T49" fmla="*/ 2147483647 h 340"/>
                  <a:gd name="T50" fmla="*/ 2147483647 w 272"/>
                  <a:gd name="T51" fmla="*/ 2147483647 h 340"/>
                  <a:gd name="T52" fmla="*/ 2147483647 w 272"/>
                  <a:gd name="T53" fmla="*/ 2147483647 h 340"/>
                  <a:gd name="T54" fmla="*/ 2147483647 w 272"/>
                  <a:gd name="T55" fmla="*/ 2147483647 h 340"/>
                  <a:gd name="T56" fmla="*/ 2147483647 w 272"/>
                  <a:gd name="T57" fmla="*/ 2147483647 h 340"/>
                  <a:gd name="T58" fmla="*/ 2147483647 w 272"/>
                  <a:gd name="T59" fmla="*/ 2147483647 h 340"/>
                  <a:gd name="T60" fmla="*/ 2147483647 w 272"/>
                  <a:gd name="T61" fmla="*/ 2147483647 h 340"/>
                  <a:gd name="T62" fmla="*/ 2147483647 w 272"/>
                  <a:gd name="T63" fmla="*/ 2147483647 h 340"/>
                  <a:gd name="T64" fmla="*/ 2147483647 w 272"/>
                  <a:gd name="T65" fmla="*/ 2147483647 h 340"/>
                  <a:gd name="T66" fmla="*/ 2147483647 w 272"/>
                  <a:gd name="T67" fmla="*/ 2147483647 h 340"/>
                  <a:gd name="T68" fmla="*/ 2147483647 w 272"/>
                  <a:gd name="T69" fmla="*/ 2147483647 h 340"/>
                  <a:gd name="T70" fmla="*/ 2147483647 w 272"/>
                  <a:gd name="T71" fmla="*/ 2147483647 h 340"/>
                  <a:gd name="T72" fmla="*/ 2147483647 w 272"/>
                  <a:gd name="T73" fmla="*/ 2147483647 h 340"/>
                  <a:gd name="T74" fmla="*/ 2147483647 w 272"/>
                  <a:gd name="T75" fmla="*/ 2147483647 h 340"/>
                  <a:gd name="T76" fmla="*/ 2147483647 w 272"/>
                  <a:gd name="T77" fmla="*/ 2147483647 h 340"/>
                  <a:gd name="T78" fmla="*/ 2147483647 w 272"/>
                  <a:gd name="T79" fmla="*/ 2147483647 h 340"/>
                  <a:gd name="T80" fmla="*/ 2147483647 w 272"/>
                  <a:gd name="T81" fmla="*/ 2147483647 h 340"/>
                  <a:gd name="T82" fmla="*/ 2147483647 w 272"/>
                  <a:gd name="T83" fmla="*/ 2147483647 h 340"/>
                  <a:gd name="T84" fmla="*/ 2147483647 w 272"/>
                  <a:gd name="T85" fmla="*/ 2147483647 h 340"/>
                  <a:gd name="T86" fmla="*/ 2147483647 w 272"/>
                  <a:gd name="T87" fmla="*/ 2147483647 h 340"/>
                  <a:gd name="T88" fmla="*/ 2147483647 w 272"/>
                  <a:gd name="T89" fmla="*/ 2147483647 h 340"/>
                  <a:gd name="T90" fmla="*/ 2147483647 w 272"/>
                  <a:gd name="T91" fmla="*/ 2147483647 h 340"/>
                  <a:gd name="T92" fmla="*/ 2147483647 w 272"/>
                  <a:gd name="T93" fmla="*/ 2147483647 h 340"/>
                  <a:gd name="T94" fmla="*/ 2147483647 w 272"/>
                  <a:gd name="T95" fmla="*/ 2147483647 h 340"/>
                  <a:gd name="T96" fmla="*/ 2147483647 w 272"/>
                  <a:gd name="T97" fmla="*/ 2147483647 h 340"/>
                  <a:gd name="T98" fmla="*/ 2147483647 w 272"/>
                  <a:gd name="T99" fmla="*/ 2147483647 h 340"/>
                  <a:gd name="T100" fmla="*/ 2147483647 w 272"/>
                  <a:gd name="T101" fmla="*/ 2147483647 h 340"/>
                  <a:gd name="T102" fmla="*/ 2147483647 w 272"/>
                  <a:gd name="T103" fmla="*/ 2147483647 h 34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72"/>
                  <a:gd name="T157" fmla="*/ 0 h 340"/>
                  <a:gd name="T158" fmla="*/ 272 w 272"/>
                  <a:gd name="T159" fmla="*/ 340 h 34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72" h="340">
                    <a:moveTo>
                      <a:pt x="0" y="144"/>
                    </a:moveTo>
                    <a:lnTo>
                      <a:pt x="9" y="83"/>
                    </a:lnTo>
                    <a:lnTo>
                      <a:pt x="20" y="33"/>
                    </a:lnTo>
                    <a:lnTo>
                      <a:pt x="24" y="16"/>
                    </a:lnTo>
                    <a:lnTo>
                      <a:pt x="29" y="5"/>
                    </a:lnTo>
                    <a:lnTo>
                      <a:pt x="35" y="0"/>
                    </a:lnTo>
                    <a:lnTo>
                      <a:pt x="40" y="5"/>
                    </a:lnTo>
                    <a:lnTo>
                      <a:pt x="46" y="28"/>
                    </a:lnTo>
                    <a:lnTo>
                      <a:pt x="51" y="66"/>
                    </a:lnTo>
                    <a:lnTo>
                      <a:pt x="58" y="111"/>
                    </a:lnTo>
                    <a:lnTo>
                      <a:pt x="64" y="167"/>
                    </a:lnTo>
                    <a:lnTo>
                      <a:pt x="71" y="222"/>
                    </a:lnTo>
                    <a:lnTo>
                      <a:pt x="77" y="267"/>
                    </a:lnTo>
                    <a:lnTo>
                      <a:pt x="82" y="305"/>
                    </a:lnTo>
                    <a:lnTo>
                      <a:pt x="87" y="328"/>
                    </a:lnTo>
                    <a:lnTo>
                      <a:pt x="93" y="333"/>
                    </a:lnTo>
                    <a:lnTo>
                      <a:pt x="97" y="322"/>
                    </a:lnTo>
                    <a:lnTo>
                      <a:pt x="100" y="305"/>
                    </a:lnTo>
                    <a:lnTo>
                      <a:pt x="104" y="283"/>
                    </a:lnTo>
                    <a:lnTo>
                      <a:pt x="113" y="228"/>
                    </a:lnTo>
                    <a:lnTo>
                      <a:pt x="117" y="211"/>
                    </a:lnTo>
                    <a:lnTo>
                      <a:pt x="120" y="200"/>
                    </a:lnTo>
                    <a:lnTo>
                      <a:pt x="124" y="200"/>
                    </a:lnTo>
                    <a:lnTo>
                      <a:pt x="127" y="205"/>
                    </a:lnTo>
                    <a:lnTo>
                      <a:pt x="137" y="233"/>
                    </a:lnTo>
                    <a:lnTo>
                      <a:pt x="140" y="250"/>
                    </a:lnTo>
                    <a:lnTo>
                      <a:pt x="144" y="255"/>
                    </a:lnTo>
                    <a:lnTo>
                      <a:pt x="147" y="261"/>
                    </a:lnTo>
                    <a:lnTo>
                      <a:pt x="151" y="255"/>
                    </a:lnTo>
                    <a:lnTo>
                      <a:pt x="157" y="239"/>
                    </a:lnTo>
                    <a:lnTo>
                      <a:pt x="160" y="211"/>
                    </a:lnTo>
                    <a:lnTo>
                      <a:pt x="166" y="178"/>
                    </a:lnTo>
                    <a:lnTo>
                      <a:pt x="171" y="139"/>
                    </a:lnTo>
                    <a:lnTo>
                      <a:pt x="177" y="100"/>
                    </a:lnTo>
                    <a:lnTo>
                      <a:pt x="182" y="72"/>
                    </a:lnTo>
                    <a:lnTo>
                      <a:pt x="186" y="55"/>
                    </a:lnTo>
                    <a:lnTo>
                      <a:pt x="191" y="50"/>
                    </a:lnTo>
                    <a:lnTo>
                      <a:pt x="195" y="55"/>
                    </a:lnTo>
                    <a:lnTo>
                      <a:pt x="197" y="66"/>
                    </a:lnTo>
                    <a:lnTo>
                      <a:pt x="202" y="94"/>
                    </a:lnTo>
                    <a:lnTo>
                      <a:pt x="208" y="139"/>
                    </a:lnTo>
                    <a:lnTo>
                      <a:pt x="211" y="189"/>
                    </a:lnTo>
                    <a:lnTo>
                      <a:pt x="217" y="239"/>
                    </a:lnTo>
                    <a:lnTo>
                      <a:pt x="222" y="289"/>
                    </a:lnTo>
                    <a:lnTo>
                      <a:pt x="226" y="322"/>
                    </a:lnTo>
                    <a:lnTo>
                      <a:pt x="231" y="339"/>
                    </a:lnTo>
                    <a:lnTo>
                      <a:pt x="237" y="339"/>
                    </a:lnTo>
                    <a:lnTo>
                      <a:pt x="242" y="333"/>
                    </a:lnTo>
                    <a:lnTo>
                      <a:pt x="248" y="317"/>
                    </a:lnTo>
                    <a:lnTo>
                      <a:pt x="251" y="294"/>
                    </a:lnTo>
                    <a:lnTo>
                      <a:pt x="262" y="233"/>
                    </a:lnTo>
                    <a:lnTo>
                      <a:pt x="271" y="161"/>
                    </a:lnTo>
                  </a:path>
                </a:pathLst>
              </a:custGeom>
              <a:noFill/>
              <a:ln w="28575" cap="rnd">
                <a:solidFill>
                  <a:schemeClr val="tx1"/>
                </a:solidFill>
                <a:round/>
                <a:headEnd type="none" w="sm" len="sm"/>
                <a:tailEnd type="none" w="sm" len="sm"/>
              </a:ln>
            </p:spPr>
            <p:txBody>
              <a:bodyPr/>
              <a:lstStyle/>
              <a:p>
                <a:endParaRPr lang="en-US" dirty="0"/>
              </a:p>
            </p:txBody>
          </p:sp>
        </p:grpSp>
        <p:sp>
          <p:nvSpPr>
            <p:cNvPr id="66" name="TextBox 57"/>
            <p:cNvSpPr txBox="1">
              <a:spLocks noChangeArrowheads="1"/>
            </p:cNvSpPr>
            <p:nvPr/>
          </p:nvSpPr>
          <p:spPr bwMode="auto">
            <a:xfrm>
              <a:off x="2036763" y="2976488"/>
              <a:ext cx="454025" cy="646113"/>
            </a:xfrm>
            <a:prstGeom prst="rect">
              <a:avLst/>
            </a:prstGeom>
            <a:noFill/>
            <a:ln w="9525">
              <a:noFill/>
              <a:miter lim="800000"/>
              <a:headEnd/>
              <a:tailEnd/>
            </a:ln>
          </p:spPr>
          <p:txBody>
            <a:bodyPr wrap="none">
              <a:spAutoFit/>
            </a:bodyPr>
            <a:lstStyle/>
            <a:p>
              <a:pPr algn="l">
                <a:spcBef>
                  <a:spcPct val="0"/>
                </a:spcBef>
              </a:pPr>
              <a:r>
                <a:rPr lang="en-US" sz="3600" dirty="0"/>
                <a:t>=</a:t>
              </a:r>
            </a:p>
          </p:txBody>
        </p:sp>
        <p:sp>
          <p:nvSpPr>
            <p:cNvPr id="67" name="TextBox 72"/>
            <p:cNvSpPr txBox="1">
              <a:spLocks noChangeArrowheads="1"/>
            </p:cNvSpPr>
            <p:nvPr/>
          </p:nvSpPr>
          <p:spPr bwMode="auto">
            <a:xfrm>
              <a:off x="838200" y="2949501"/>
              <a:ext cx="484187" cy="708025"/>
            </a:xfrm>
            <a:prstGeom prst="rect">
              <a:avLst/>
            </a:prstGeom>
            <a:noFill/>
            <a:ln w="9525">
              <a:noFill/>
              <a:miter lim="800000"/>
              <a:headEnd/>
              <a:tailEnd/>
            </a:ln>
          </p:spPr>
          <p:txBody>
            <a:bodyPr wrap="none">
              <a:spAutoFit/>
            </a:bodyPr>
            <a:lstStyle/>
            <a:p>
              <a:pPr algn="l">
                <a:spcBef>
                  <a:spcPct val="0"/>
                </a:spcBef>
              </a:pPr>
              <a:r>
                <a:rPr lang="en-US" sz="4000" dirty="0" smtClean="0"/>
                <a:t>+</a:t>
              </a:r>
              <a:endParaRPr lang="en-US" sz="4000" dirty="0"/>
            </a:p>
          </p:txBody>
        </p:sp>
        <p:sp>
          <p:nvSpPr>
            <p:cNvPr id="68" name="TextBox 75"/>
            <p:cNvSpPr txBox="1">
              <a:spLocks noChangeArrowheads="1"/>
            </p:cNvSpPr>
            <p:nvPr/>
          </p:nvSpPr>
          <p:spPr bwMode="auto">
            <a:xfrm>
              <a:off x="454740" y="3898612"/>
              <a:ext cx="2365993" cy="292388"/>
            </a:xfrm>
            <a:prstGeom prst="rect">
              <a:avLst/>
            </a:prstGeom>
            <a:noFill/>
            <a:ln w="9525">
              <a:noFill/>
              <a:miter lim="800000"/>
              <a:headEnd/>
              <a:tailEnd/>
            </a:ln>
          </p:spPr>
          <p:txBody>
            <a:bodyPr wrap="square">
              <a:spAutoFit/>
            </a:bodyPr>
            <a:lstStyle/>
            <a:p>
              <a:pPr algn="l">
                <a:spcBef>
                  <a:spcPct val="0"/>
                </a:spcBef>
              </a:pPr>
              <a:r>
                <a:rPr lang="en-US" sz="1300" dirty="0" smtClean="0"/>
                <a:t>Spectral mapping of information</a:t>
              </a:r>
              <a:endParaRPr lang="en-US" sz="1300" dirty="0"/>
            </a:p>
          </p:txBody>
        </p:sp>
      </p:grpSp>
      <p:grpSp>
        <p:nvGrpSpPr>
          <p:cNvPr id="7" name="Group 6"/>
          <p:cNvGrpSpPr/>
          <p:nvPr/>
        </p:nvGrpSpPr>
        <p:grpSpPr>
          <a:xfrm>
            <a:off x="5670756" y="2323578"/>
            <a:ext cx="2856373" cy="1684218"/>
            <a:chOff x="5670756" y="2659182"/>
            <a:chExt cx="2856373" cy="1684218"/>
          </a:xfrm>
        </p:grpSpPr>
        <p:sp>
          <p:nvSpPr>
            <p:cNvPr id="92" name="Rectangle 64"/>
            <p:cNvSpPr>
              <a:spLocks noChangeArrowheads="1"/>
            </p:cNvSpPr>
            <p:nvPr/>
          </p:nvSpPr>
          <p:spPr bwMode="auto">
            <a:xfrm>
              <a:off x="6157452" y="2659182"/>
              <a:ext cx="2369677" cy="1684218"/>
            </a:xfrm>
            <a:prstGeom prst="rect">
              <a:avLst/>
            </a:prstGeom>
            <a:solidFill>
              <a:srgbClr val="CCECFF"/>
            </a:solidFill>
            <a:ln w="9525" algn="ctr">
              <a:noFill/>
              <a:round/>
              <a:headEnd/>
              <a:tailEnd/>
            </a:ln>
          </p:spPr>
          <p:txBody>
            <a:bodyPr wrap="square" anchor="ctr">
              <a:spAutoFit/>
            </a:bodyPr>
            <a:lstStyle/>
            <a:p>
              <a:endParaRPr lang="en-US" dirty="0"/>
            </a:p>
          </p:txBody>
        </p:sp>
        <p:cxnSp>
          <p:nvCxnSpPr>
            <p:cNvPr id="75" name="Straight Arrow Connector 74"/>
            <p:cNvCxnSpPr/>
            <p:nvPr/>
          </p:nvCxnSpPr>
          <p:spPr>
            <a:xfrm>
              <a:off x="5670756" y="3494922"/>
              <a:ext cx="473075" cy="0"/>
            </a:xfrm>
            <a:prstGeom prst="straightConnector1">
              <a:avLst/>
            </a:prstGeom>
            <a:ln w="50800">
              <a:solidFill>
                <a:schemeClr val="accent4">
                  <a:lumMod val="60000"/>
                  <a:lumOff val="40000"/>
                </a:schemeClr>
              </a:solidFill>
              <a:tailEnd type="arrow"/>
            </a:ln>
          </p:spPr>
          <p:style>
            <a:lnRef idx="2">
              <a:schemeClr val="accent2"/>
            </a:lnRef>
            <a:fillRef idx="0">
              <a:schemeClr val="accent2"/>
            </a:fillRef>
            <a:effectRef idx="1">
              <a:schemeClr val="accent2"/>
            </a:effectRef>
            <a:fontRef idx="minor">
              <a:schemeClr val="tx1"/>
            </a:fontRef>
          </p:style>
        </p:cxnSp>
        <p:sp>
          <p:nvSpPr>
            <p:cNvPr id="93" name="Freeform 24"/>
            <p:cNvSpPr>
              <a:spLocks/>
            </p:cNvSpPr>
            <p:nvPr/>
          </p:nvSpPr>
          <p:spPr bwMode="auto">
            <a:xfrm>
              <a:off x="6248400" y="3274036"/>
              <a:ext cx="858624" cy="410597"/>
            </a:xfrm>
            <a:custGeom>
              <a:avLst/>
              <a:gdLst>
                <a:gd name="T0" fmla="*/ 2147483647 w 1100"/>
                <a:gd name="T1" fmla="*/ 2147483647 h 444"/>
                <a:gd name="T2" fmla="*/ 2147483647 w 1100"/>
                <a:gd name="T3" fmla="*/ 2147483647 h 444"/>
                <a:gd name="T4" fmla="*/ 2147483647 w 1100"/>
                <a:gd name="T5" fmla="*/ 0 h 444"/>
                <a:gd name="T6" fmla="*/ 2147483647 w 1100"/>
                <a:gd name="T7" fmla="*/ 2147483647 h 444"/>
                <a:gd name="T8" fmla="*/ 2147483647 w 1100"/>
                <a:gd name="T9" fmla="*/ 2147483647 h 444"/>
                <a:gd name="T10" fmla="*/ 2147483647 w 1100"/>
                <a:gd name="T11" fmla="*/ 2147483647 h 444"/>
                <a:gd name="T12" fmla="*/ 2147483647 w 1100"/>
                <a:gd name="T13" fmla="*/ 2147483647 h 444"/>
                <a:gd name="T14" fmla="*/ 2147483647 w 1100"/>
                <a:gd name="T15" fmla="*/ 2147483647 h 444"/>
                <a:gd name="T16" fmla="*/ 2147483647 w 1100"/>
                <a:gd name="T17" fmla="*/ 2147483647 h 444"/>
                <a:gd name="T18" fmla="*/ 2147483647 w 1100"/>
                <a:gd name="T19" fmla="*/ 2147483647 h 444"/>
                <a:gd name="T20" fmla="*/ 2147483647 w 1100"/>
                <a:gd name="T21" fmla="*/ 2147483647 h 444"/>
                <a:gd name="T22" fmla="*/ 2147483647 w 1100"/>
                <a:gd name="T23" fmla="*/ 2147483647 h 444"/>
                <a:gd name="T24" fmla="*/ 2147483647 w 1100"/>
                <a:gd name="T25" fmla="*/ 2147483647 h 444"/>
                <a:gd name="T26" fmla="*/ 2147483647 w 1100"/>
                <a:gd name="T27" fmla="*/ 2147483647 h 444"/>
                <a:gd name="T28" fmla="*/ 2147483647 w 1100"/>
                <a:gd name="T29" fmla="*/ 2147483647 h 444"/>
                <a:gd name="T30" fmla="*/ 2147483647 w 1100"/>
                <a:gd name="T31" fmla="*/ 2147483647 h 444"/>
                <a:gd name="T32" fmla="*/ 2147483647 w 1100"/>
                <a:gd name="T33" fmla="*/ 2147483647 h 444"/>
                <a:gd name="T34" fmla="*/ 2147483647 w 1100"/>
                <a:gd name="T35" fmla="*/ 2147483647 h 444"/>
                <a:gd name="T36" fmla="*/ 2147483647 w 1100"/>
                <a:gd name="T37" fmla="*/ 2147483647 h 444"/>
                <a:gd name="T38" fmla="*/ 2147483647 w 1100"/>
                <a:gd name="T39" fmla="*/ 2147483647 h 444"/>
                <a:gd name="T40" fmla="*/ 0 w 1100"/>
                <a:gd name="T41" fmla="*/ 2147483647 h 444"/>
                <a:gd name="T42" fmla="*/ 0 w 1100"/>
                <a:gd name="T43" fmla="*/ 2147483647 h 444"/>
                <a:gd name="T44" fmla="*/ 2147483647 w 1100"/>
                <a:gd name="T45" fmla="*/ 2147483647 h 4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00"/>
                <a:gd name="T70" fmla="*/ 0 h 444"/>
                <a:gd name="T71" fmla="*/ 1100 w 1100"/>
                <a:gd name="T72" fmla="*/ 444 h 4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00" h="444">
                  <a:moveTo>
                    <a:pt x="2" y="100"/>
                  </a:moveTo>
                  <a:lnTo>
                    <a:pt x="76" y="34"/>
                  </a:lnTo>
                  <a:lnTo>
                    <a:pt x="123" y="0"/>
                  </a:lnTo>
                  <a:lnTo>
                    <a:pt x="185" y="2"/>
                  </a:lnTo>
                  <a:lnTo>
                    <a:pt x="340" y="214"/>
                  </a:lnTo>
                  <a:lnTo>
                    <a:pt x="356" y="228"/>
                  </a:lnTo>
                  <a:lnTo>
                    <a:pt x="394" y="232"/>
                  </a:lnTo>
                  <a:lnTo>
                    <a:pt x="481" y="144"/>
                  </a:lnTo>
                  <a:lnTo>
                    <a:pt x="509" y="138"/>
                  </a:lnTo>
                  <a:lnTo>
                    <a:pt x="589" y="180"/>
                  </a:lnTo>
                  <a:lnTo>
                    <a:pt x="615" y="178"/>
                  </a:lnTo>
                  <a:lnTo>
                    <a:pt x="642" y="166"/>
                  </a:lnTo>
                  <a:lnTo>
                    <a:pt x="752" y="38"/>
                  </a:lnTo>
                  <a:lnTo>
                    <a:pt x="776" y="32"/>
                  </a:lnTo>
                  <a:lnTo>
                    <a:pt x="802" y="42"/>
                  </a:lnTo>
                  <a:lnTo>
                    <a:pt x="919" y="232"/>
                  </a:lnTo>
                  <a:lnTo>
                    <a:pt x="961" y="238"/>
                  </a:lnTo>
                  <a:lnTo>
                    <a:pt x="993" y="226"/>
                  </a:lnTo>
                  <a:lnTo>
                    <a:pt x="1098" y="112"/>
                  </a:lnTo>
                  <a:lnTo>
                    <a:pt x="1100" y="444"/>
                  </a:lnTo>
                  <a:lnTo>
                    <a:pt x="0" y="444"/>
                  </a:lnTo>
                  <a:lnTo>
                    <a:pt x="0" y="102"/>
                  </a:lnTo>
                  <a:lnTo>
                    <a:pt x="2" y="100"/>
                  </a:lnTo>
                  <a:close/>
                </a:path>
              </a:pathLst>
            </a:custGeom>
            <a:gradFill rotWithShape="1">
              <a:gsLst>
                <a:gs pos="0">
                  <a:srgbClr val="FF3399"/>
                </a:gs>
                <a:gs pos="25000">
                  <a:srgbClr val="FF6633"/>
                </a:gs>
                <a:gs pos="50000">
                  <a:srgbClr val="FFFF00"/>
                </a:gs>
                <a:gs pos="75000">
                  <a:srgbClr val="01A78F"/>
                </a:gs>
                <a:gs pos="100000">
                  <a:srgbClr val="3366FF"/>
                </a:gs>
              </a:gsLst>
              <a:lin ang="10800000" scaled="0"/>
            </a:gradFill>
            <a:ln w="9525">
              <a:noFill/>
              <a:round/>
              <a:headEnd/>
              <a:tailEnd/>
            </a:ln>
          </p:spPr>
          <p:txBody>
            <a:bodyPr wrap="none" anchor="ctr"/>
            <a:lstStyle/>
            <a:p>
              <a:endParaRPr lang="en-US" dirty="0"/>
            </a:p>
          </p:txBody>
        </p:sp>
        <p:sp>
          <p:nvSpPr>
            <p:cNvPr id="97" name="Text Box 19"/>
            <p:cNvSpPr txBox="1">
              <a:spLocks noChangeArrowheads="1"/>
            </p:cNvSpPr>
            <p:nvPr/>
          </p:nvSpPr>
          <p:spPr bwMode="auto">
            <a:xfrm>
              <a:off x="6562364" y="3810000"/>
              <a:ext cx="1559851" cy="492443"/>
            </a:xfrm>
            <a:prstGeom prst="rect">
              <a:avLst/>
            </a:prstGeom>
            <a:noFill/>
            <a:ln w="9525">
              <a:noFill/>
              <a:miter lim="800000"/>
              <a:headEnd/>
              <a:tailEnd/>
            </a:ln>
          </p:spPr>
          <p:txBody>
            <a:bodyPr wrap="square">
              <a:spAutoFit/>
            </a:bodyPr>
            <a:lstStyle/>
            <a:p>
              <a:pPr algn="ctr"/>
              <a:r>
                <a:rPr lang="en-US" sz="1300" dirty="0" smtClean="0"/>
                <a:t>Photodetector and real-time digitizer</a:t>
              </a:r>
              <a:endParaRPr lang="en-US" sz="1300" dirty="0"/>
            </a:p>
          </p:txBody>
        </p:sp>
        <p:grpSp>
          <p:nvGrpSpPr>
            <p:cNvPr id="126" name="Group 125"/>
            <p:cNvGrpSpPr/>
            <p:nvPr/>
          </p:nvGrpSpPr>
          <p:grpSpPr>
            <a:xfrm>
              <a:off x="7195446" y="3156545"/>
              <a:ext cx="1110354" cy="565727"/>
              <a:chOff x="7183224" y="2668468"/>
              <a:chExt cx="1110354" cy="565727"/>
            </a:xfrm>
          </p:grpSpPr>
          <p:sp>
            <p:nvSpPr>
              <p:cNvPr id="98" name="Rectangle 13"/>
              <p:cNvSpPr>
                <a:spLocks noChangeAspect="1" noChangeArrowheads="1"/>
              </p:cNvSpPr>
              <p:nvPr/>
            </p:nvSpPr>
            <p:spPr bwMode="auto">
              <a:xfrm>
                <a:off x="7183224" y="2668468"/>
                <a:ext cx="1110354" cy="565727"/>
              </a:xfrm>
              <a:prstGeom prst="rect">
                <a:avLst/>
              </a:prstGeom>
              <a:solidFill>
                <a:schemeClr val="accent1"/>
              </a:solidFill>
              <a:ln w="9525">
                <a:miter lim="800000"/>
                <a:headEnd/>
                <a:tailEnd/>
              </a:ln>
              <a:scene3d>
                <a:camera prst="legacyObliqueTopRight"/>
                <a:lightRig rig="legacyFlat3" dir="b"/>
              </a:scene3d>
              <a:sp3d extrusionH="290500" prstMaterial="legacyMatte">
                <a:bevelT w="13500" h="13500" prst="angle"/>
                <a:bevelB w="13500" h="13500" prst="angle"/>
                <a:extrusionClr>
                  <a:schemeClr val="accent1"/>
                </a:extrusionClr>
              </a:sp3d>
            </p:spPr>
            <p:txBody>
              <a:bodyPr wrap="none" anchor="ctr">
                <a:flatTx/>
              </a:bodyPr>
              <a:lstStyle/>
              <a:p>
                <a:endParaRPr lang="en-US" dirty="0"/>
              </a:p>
            </p:txBody>
          </p:sp>
          <p:sp>
            <p:nvSpPr>
              <p:cNvPr id="99" name="Oval 15"/>
              <p:cNvSpPr>
                <a:spLocks noChangeAspect="1" noChangeArrowheads="1"/>
              </p:cNvSpPr>
              <p:nvPr/>
            </p:nvSpPr>
            <p:spPr bwMode="auto">
              <a:xfrm>
                <a:off x="7840177" y="2736859"/>
                <a:ext cx="98698" cy="111540"/>
              </a:xfrm>
              <a:prstGeom prst="ellipse">
                <a:avLst/>
              </a:prstGeom>
              <a:solidFill>
                <a:schemeClr val="bg1"/>
              </a:solidFill>
              <a:ln w="9525">
                <a:round/>
                <a:headEnd/>
                <a:tailEnd/>
              </a:ln>
              <a:scene3d>
                <a:camera prst="legacyObliqueTopRight"/>
                <a:lightRig rig="legacyFlat3" dir="b"/>
              </a:scene3d>
              <a:sp3d extrusionH="36500" prstMaterial="legacyMatte">
                <a:bevelT w="13500" h="13500" prst="angle"/>
                <a:bevelB w="13500" h="13500" prst="angle"/>
                <a:extrusionClr>
                  <a:schemeClr val="bg1"/>
                </a:extrusionClr>
              </a:sp3d>
            </p:spPr>
            <p:txBody>
              <a:bodyPr wrap="none" anchor="ctr">
                <a:flatTx/>
              </a:bodyPr>
              <a:lstStyle/>
              <a:p>
                <a:endParaRPr lang="en-US" dirty="0"/>
              </a:p>
            </p:txBody>
          </p:sp>
          <p:sp>
            <p:nvSpPr>
              <p:cNvPr id="100" name="Oval 16"/>
              <p:cNvSpPr>
                <a:spLocks noChangeAspect="1" noChangeArrowheads="1"/>
              </p:cNvSpPr>
              <p:nvPr/>
            </p:nvSpPr>
            <p:spPr bwMode="auto">
              <a:xfrm>
                <a:off x="8046055" y="2736859"/>
                <a:ext cx="100240" cy="111540"/>
              </a:xfrm>
              <a:prstGeom prst="ellipse">
                <a:avLst/>
              </a:prstGeom>
              <a:solidFill>
                <a:schemeClr val="bg1"/>
              </a:solidFill>
              <a:ln w="9525">
                <a:round/>
                <a:headEnd/>
                <a:tailEnd/>
              </a:ln>
              <a:scene3d>
                <a:camera prst="legacyObliqueTopRight"/>
                <a:lightRig rig="legacyFlat3" dir="b"/>
              </a:scene3d>
              <a:sp3d extrusionH="36500" prstMaterial="legacyMatte">
                <a:bevelT w="13500" h="13500" prst="angle"/>
                <a:bevelB w="13500" h="13500" prst="angle"/>
                <a:extrusionClr>
                  <a:schemeClr val="bg1"/>
                </a:extrusionClr>
              </a:sp3d>
            </p:spPr>
            <p:txBody>
              <a:bodyPr wrap="none" anchor="ctr">
                <a:flatTx/>
              </a:bodyPr>
              <a:lstStyle/>
              <a:p>
                <a:endParaRPr lang="en-US" dirty="0"/>
              </a:p>
            </p:txBody>
          </p:sp>
          <p:sp>
            <p:nvSpPr>
              <p:cNvPr id="101" name="Oval 17"/>
              <p:cNvSpPr>
                <a:spLocks noChangeAspect="1" noChangeArrowheads="1"/>
              </p:cNvSpPr>
              <p:nvPr/>
            </p:nvSpPr>
            <p:spPr bwMode="auto">
              <a:xfrm>
                <a:off x="7844032" y="2951015"/>
                <a:ext cx="97927" cy="111540"/>
              </a:xfrm>
              <a:prstGeom prst="ellipse">
                <a:avLst/>
              </a:prstGeom>
              <a:solidFill>
                <a:schemeClr val="bg1"/>
              </a:solidFill>
              <a:ln w="9525">
                <a:round/>
                <a:headEnd/>
                <a:tailEnd/>
              </a:ln>
              <a:scene3d>
                <a:camera prst="legacyObliqueTopRight"/>
                <a:lightRig rig="legacyFlat3" dir="b"/>
              </a:scene3d>
              <a:sp3d extrusionH="36500" prstMaterial="legacyMatte">
                <a:bevelT w="13500" h="13500" prst="angle"/>
                <a:bevelB w="13500" h="13500" prst="angle"/>
                <a:extrusionClr>
                  <a:schemeClr val="bg1"/>
                </a:extrusionClr>
              </a:sp3d>
            </p:spPr>
            <p:txBody>
              <a:bodyPr wrap="none" anchor="ctr">
                <a:flatTx/>
              </a:bodyPr>
              <a:lstStyle/>
              <a:p>
                <a:endParaRPr lang="en-US" dirty="0"/>
              </a:p>
            </p:txBody>
          </p:sp>
          <p:sp>
            <p:nvSpPr>
              <p:cNvPr id="102" name="Oval 20"/>
              <p:cNvSpPr>
                <a:spLocks noChangeAspect="1" noChangeArrowheads="1"/>
              </p:cNvSpPr>
              <p:nvPr/>
            </p:nvSpPr>
            <p:spPr bwMode="auto">
              <a:xfrm>
                <a:off x="8046055" y="2937630"/>
                <a:ext cx="100240" cy="116001"/>
              </a:xfrm>
              <a:prstGeom prst="ellipse">
                <a:avLst/>
              </a:prstGeom>
              <a:solidFill>
                <a:schemeClr val="bg1"/>
              </a:solidFill>
              <a:ln w="9525">
                <a:round/>
                <a:headEnd/>
                <a:tailEnd/>
              </a:ln>
              <a:scene3d>
                <a:camera prst="legacyObliqueTopRight"/>
                <a:lightRig rig="legacyFlat3" dir="b"/>
              </a:scene3d>
              <a:sp3d extrusionH="36500" prstMaterial="legacyMatte">
                <a:bevelT w="13500" h="13500" prst="angle"/>
                <a:bevelB w="13500" h="13500" prst="angle"/>
                <a:extrusionClr>
                  <a:schemeClr val="bg1"/>
                </a:extrusionClr>
              </a:sp3d>
            </p:spPr>
            <p:txBody>
              <a:bodyPr wrap="none" anchor="ctr">
                <a:flatTx/>
              </a:bodyPr>
              <a:lstStyle/>
              <a:p>
                <a:endParaRPr lang="en-US" dirty="0"/>
              </a:p>
            </p:txBody>
          </p:sp>
          <p:grpSp>
            <p:nvGrpSpPr>
              <p:cNvPr id="103" name="Group 58"/>
              <p:cNvGrpSpPr>
                <a:grpSpLocks/>
              </p:cNvGrpSpPr>
              <p:nvPr/>
            </p:nvGrpSpPr>
            <p:grpSpPr bwMode="auto">
              <a:xfrm>
                <a:off x="7352855" y="2758273"/>
                <a:ext cx="367804" cy="340864"/>
                <a:chOff x="652" y="2234"/>
                <a:chExt cx="477" cy="382"/>
              </a:xfrm>
            </p:grpSpPr>
            <p:sp>
              <p:nvSpPr>
                <p:cNvPr id="104" name="Freeform 9"/>
                <p:cNvSpPr>
                  <a:spLocks noChangeAspect="1"/>
                </p:cNvSpPr>
                <p:nvPr/>
              </p:nvSpPr>
              <p:spPr bwMode="auto">
                <a:xfrm>
                  <a:off x="652" y="2242"/>
                  <a:ext cx="471" cy="369"/>
                </a:xfrm>
                <a:custGeom>
                  <a:avLst/>
                  <a:gdLst>
                    <a:gd name="T0" fmla="*/ 0 w 1730"/>
                    <a:gd name="T1" fmla="*/ 8 h 439"/>
                    <a:gd name="T2" fmla="*/ 0 w 1730"/>
                    <a:gd name="T3" fmla="*/ 5 h 439"/>
                    <a:gd name="T4" fmla="*/ 0 w 1730"/>
                    <a:gd name="T5" fmla="*/ 3 h 439"/>
                    <a:gd name="T6" fmla="*/ 0 w 1730"/>
                    <a:gd name="T7" fmla="*/ 3 h 439"/>
                    <a:gd name="T8" fmla="*/ 0 w 1730"/>
                    <a:gd name="T9" fmla="*/ 3 h 439"/>
                    <a:gd name="T10" fmla="*/ 0 w 1730"/>
                    <a:gd name="T11" fmla="*/ 6 h 439"/>
                    <a:gd name="T12" fmla="*/ 0 w 1730"/>
                    <a:gd name="T13" fmla="*/ 8 h 439"/>
                    <a:gd name="T14" fmla="*/ 0 w 1730"/>
                    <a:gd name="T15" fmla="*/ 13 h 439"/>
                    <a:gd name="T16" fmla="*/ 0 w 1730"/>
                    <a:gd name="T17" fmla="*/ 19 h 439"/>
                    <a:gd name="T18" fmla="*/ 0 w 1730"/>
                    <a:gd name="T19" fmla="*/ 21 h 439"/>
                    <a:gd name="T20" fmla="*/ 0 w 1730"/>
                    <a:gd name="T21" fmla="*/ 24 h 439"/>
                    <a:gd name="T22" fmla="*/ 0 w 1730"/>
                    <a:gd name="T23" fmla="*/ 24 h 439"/>
                    <a:gd name="T24" fmla="*/ 0 w 1730"/>
                    <a:gd name="T25" fmla="*/ 24 h 439"/>
                    <a:gd name="T26" fmla="*/ 0 w 1730"/>
                    <a:gd name="T27" fmla="*/ 22 h 439"/>
                    <a:gd name="T28" fmla="*/ 0 w 1730"/>
                    <a:gd name="T29" fmla="*/ 18 h 439"/>
                    <a:gd name="T30" fmla="*/ 0 w 1730"/>
                    <a:gd name="T31" fmla="*/ 15 h 439"/>
                    <a:gd name="T32" fmla="*/ 0 w 1730"/>
                    <a:gd name="T33" fmla="*/ 14 h 439"/>
                    <a:gd name="T34" fmla="*/ 0 w 1730"/>
                    <a:gd name="T35" fmla="*/ 15 h 439"/>
                    <a:gd name="T36" fmla="*/ 0 w 1730"/>
                    <a:gd name="T37" fmla="*/ 17 h 439"/>
                    <a:gd name="T38" fmla="*/ 0 w 1730"/>
                    <a:gd name="T39" fmla="*/ 20 h 439"/>
                    <a:gd name="T40" fmla="*/ 0 w 1730"/>
                    <a:gd name="T41" fmla="*/ 21 h 439"/>
                    <a:gd name="T42" fmla="*/ 0 w 1730"/>
                    <a:gd name="T43" fmla="*/ 21 h 439"/>
                    <a:gd name="T44" fmla="*/ 0 w 1730"/>
                    <a:gd name="T45" fmla="*/ 20 h 439"/>
                    <a:gd name="T46" fmla="*/ 0 w 1730"/>
                    <a:gd name="T47" fmla="*/ 18 h 439"/>
                    <a:gd name="T48" fmla="*/ 0 w 1730"/>
                    <a:gd name="T49" fmla="*/ 14 h 439"/>
                    <a:gd name="T50" fmla="*/ 0 w 1730"/>
                    <a:gd name="T51" fmla="*/ 9 h 439"/>
                    <a:gd name="T52" fmla="*/ 0 w 1730"/>
                    <a:gd name="T53" fmla="*/ 4 h 439"/>
                    <a:gd name="T54" fmla="*/ 0 w 1730"/>
                    <a:gd name="T55" fmla="*/ 3 h 439"/>
                    <a:gd name="T56" fmla="*/ 0 w 1730"/>
                    <a:gd name="T57" fmla="*/ 0 h 439"/>
                    <a:gd name="T58" fmla="*/ 0 w 1730"/>
                    <a:gd name="T59" fmla="*/ 3 h 439"/>
                    <a:gd name="T60" fmla="*/ 0 w 1730"/>
                    <a:gd name="T61" fmla="*/ 3 h 439"/>
                    <a:gd name="T62" fmla="*/ 0 w 1730"/>
                    <a:gd name="T63" fmla="*/ 6 h 439"/>
                    <a:gd name="T64" fmla="*/ 0 w 1730"/>
                    <a:gd name="T65" fmla="*/ 13 h 439"/>
                    <a:gd name="T66" fmla="*/ 0 w 1730"/>
                    <a:gd name="T67" fmla="*/ 20 h 439"/>
                    <a:gd name="T68" fmla="*/ 0 w 1730"/>
                    <a:gd name="T69" fmla="*/ 24 h 439"/>
                    <a:gd name="T70" fmla="*/ 0 w 1730"/>
                    <a:gd name="T71" fmla="*/ 26 h 439"/>
                    <a:gd name="T72" fmla="*/ 0 w 1730"/>
                    <a:gd name="T73" fmla="*/ 28 h 439"/>
                    <a:gd name="T74" fmla="*/ 0 w 1730"/>
                    <a:gd name="T75" fmla="*/ 27 h 439"/>
                    <a:gd name="T76" fmla="*/ 0 w 1730"/>
                    <a:gd name="T77" fmla="*/ 25 h 439"/>
                    <a:gd name="T78" fmla="*/ 0 w 1730"/>
                    <a:gd name="T79" fmla="*/ 24 h 439"/>
                    <a:gd name="T80" fmla="*/ 0 w 1730"/>
                    <a:gd name="T81" fmla="*/ 18 h 439"/>
                    <a:gd name="T82" fmla="*/ 0 w 1730"/>
                    <a:gd name="T83" fmla="*/ 12 h 43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30"/>
                    <a:gd name="T127" fmla="*/ 0 h 439"/>
                    <a:gd name="T128" fmla="*/ 1730 w 1730"/>
                    <a:gd name="T129" fmla="*/ 439 h 43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30" h="439">
                      <a:moveTo>
                        <a:pt x="0" y="192"/>
                      </a:moveTo>
                      <a:lnTo>
                        <a:pt x="60" y="128"/>
                      </a:lnTo>
                      <a:lnTo>
                        <a:pt x="90" y="100"/>
                      </a:lnTo>
                      <a:lnTo>
                        <a:pt x="127" y="75"/>
                      </a:lnTo>
                      <a:lnTo>
                        <a:pt x="157" y="58"/>
                      </a:lnTo>
                      <a:lnTo>
                        <a:pt x="187" y="47"/>
                      </a:lnTo>
                      <a:lnTo>
                        <a:pt x="216" y="44"/>
                      </a:lnTo>
                      <a:lnTo>
                        <a:pt x="231" y="44"/>
                      </a:lnTo>
                      <a:lnTo>
                        <a:pt x="246" y="50"/>
                      </a:lnTo>
                      <a:lnTo>
                        <a:pt x="261" y="58"/>
                      </a:lnTo>
                      <a:lnTo>
                        <a:pt x="276" y="72"/>
                      </a:lnTo>
                      <a:lnTo>
                        <a:pt x="291" y="89"/>
                      </a:lnTo>
                      <a:lnTo>
                        <a:pt x="306" y="111"/>
                      </a:lnTo>
                      <a:lnTo>
                        <a:pt x="321" y="137"/>
                      </a:lnTo>
                      <a:lnTo>
                        <a:pt x="336" y="162"/>
                      </a:lnTo>
                      <a:lnTo>
                        <a:pt x="373" y="218"/>
                      </a:lnTo>
                      <a:lnTo>
                        <a:pt x="403" y="273"/>
                      </a:lnTo>
                      <a:lnTo>
                        <a:pt x="418" y="301"/>
                      </a:lnTo>
                      <a:lnTo>
                        <a:pt x="432" y="324"/>
                      </a:lnTo>
                      <a:lnTo>
                        <a:pt x="447" y="346"/>
                      </a:lnTo>
                      <a:lnTo>
                        <a:pt x="462" y="363"/>
                      </a:lnTo>
                      <a:lnTo>
                        <a:pt x="477" y="377"/>
                      </a:lnTo>
                      <a:lnTo>
                        <a:pt x="492" y="385"/>
                      </a:lnTo>
                      <a:lnTo>
                        <a:pt x="507" y="388"/>
                      </a:lnTo>
                      <a:lnTo>
                        <a:pt x="522" y="388"/>
                      </a:lnTo>
                      <a:lnTo>
                        <a:pt x="537" y="385"/>
                      </a:lnTo>
                      <a:lnTo>
                        <a:pt x="552" y="377"/>
                      </a:lnTo>
                      <a:lnTo>
                        <a:pt x="582" y="354"/>
                      </a:lnTo>
                      <a:lnTo>
                        <a:pt x="619" y="326"/>
                      </a:lnTo>
                      <a:lnTo>
                        <a:pt x="649" y="298"/>
                      </a:lnTo>
                      <a:lnTo>
                        <a:pt x="678" y="271"/>
                      </a:lnTo>
                      <a:lnTo>
                        <a:pt x="708" y="251"/>
                      </a:lnTo>
                      <a:lnTo>
                        <a:pt x="723" y="243"/>
                      </a:lnTo>
                      <a:lnTo>
                        <a:pt x="738" y="240"/>
                      </a:lnTo>
                      <a:lnTo>
                        <a:pt x="753" y="240"/>
                      </a:lnTo>
                      <a:lnTo>
                        <a:pt x="768" y="245"/>
                      </a:lnTo>
                      <a:lnTo>
                        <a:pt x="798" y="259"/>
                      </a:lnTo>
                      <a:lnTo>
                        <a:pt x="827" y="279"/>
                      </a:lnTo>
                      <a:lnTo>
                        <a:pt x="865" y="301"/>
                      </a:lnTo>
                      <a:lnTo>
                        <a:pt x="894" y="324"/>
                      </a:lnTo>
                      <a:lnTo>
                        <a:pt x="924" y="338"/>
                      </a:lnTo>
                      <a:lnTo>
                        <a:pt x="939" y="343"/>
                      </a:lnTo>
                      <a:lnTo>
                        <a:pt x="954" y="343"/>
                      </a:lnTo>
                      <a:lnTo>
                        <a:pt x="969" y="343"/>
                      </a:lnTo>
                      <a:lnTo>
                        <a:pt x="984" y="338"/>
                      </a:lnTo>
                      <a:lnTo>
                        <a:pt x="999" y="326"/>
                      </a:lnTo>
                      <a:lnTo>
                        <a:pt x="1014" y="310"/>
                      </a:lnTo>
                      <a:lnTo>
                        <a:pt x="1036" y="290"/>
                      </a:lnTo>
                      <a:lnTo>
                        <a:pt x="1051" y="265"/>
                      </a:lnTo>
                      <a:lnTo>
                        <a:pt x="1066" y="237"/>
                      </a:lnTo>
                      <a:lnTo>
                        <a:pt x="1081" y="209"/>
                      </a:lnTo>
                      <a:lnTo>
                        <a:pt x="1111" y="148"/>
                      </a:lnTo>
                      <a:lnTo>
                        <a:pt x="1148" y="89"/>
                      </a:lnTo>
                      <a:lnTo>
                        <a:pt x="1163" y="64"/>
                      </a:lnTo>
                      <a:lnTo>
                        <a:pt x="1178" y="42"/>
                      </a:lnTo>
                      <a:lnTo>
                        <a:pt x="1193" y="22"/>
                      </a:lnTo>
                      <a:lnTo>
                        <a:pt x="1207" y="8"/>
                      </a:lnTo>
                      <a:lnTo>
                        <a:pt x="1222" y="0"/>
                      </a:lnTo>
                      <a:lnTo>
                        <a:pt x="1237" y="0"/>
                      </a:lnTo>
                      <a:lnTo>
                        <a:pt x="1252" y="8"/>
                      </a:lnTo>
                      <a:lnTo>
                        <a:pt x="1267" y="22"/>
                      </a:lnTo>
                      <a:lnTo>
                        <a:pt x="1282" y="44"/>
                      </a:lnTo>
                      <a:lnTo>
                        <a:pt x="1297" y="70"/>
                      </a:lnTo>
                      <a:lnTo>
                        <a:pt x="1312" y="100"/>
                      </a:lnTo>
                      <a:lnTo>
                        <a:pt x="1327" y="137"/>
                      </a:lnTo>
                      <a:lnTo>
                        <a:pt x="1364" y="212"/>
                      </a:lnTo>
                      <a:lnTo>
                        <a:pt x="1394" y="287"/>
                      </a:lnTo>
                      <a:lnTo>
                        <a:pt x="1409" y="321"/>
                      </a:lnTo>
                      <a:lnTo>
                        <a:pt x="1424" y="354"/>
                      </a:lnTo>
                      <a:lnTo>
                        <a:pt x="1438" y="382"/>
                      </a:lnTo>
                      <a:lnTo>
                        <a:pt x="1453" y="405"/>
                      </a:lnTo>
                      <a:lnTo>
                        <a:pt x="1468" y="424"/>
                      </a:lnTo>
                      <a:lnTo>
                        <a:pt x="1483" y="432"/>
                      </a:lnTo>
                      <a:lnTo>
                        <a:pt x="1498" y="438"/>
                      </a:lnTo>
                      <a:lnTo>
                        <a:pt x="1513" y="438"/>
                      </a:lnTo>
                      <a:lnTo>
                        <a:pt x="1528" y="435"/>
                      </a:lnTo>
                      <a:lnTo>
                        <a:pt x="1543" y="430"/>
                      </a:lnTo>
                      <a:lnTo>
                        <a:pt x="1558" y="419"/>
                      </a:lnTo>
                      <a:lnTo>
                        <a:pt x="1573" y="407"/>
                      </a:lnTo>
                      <a:lnTo>
                        <a:pt x="1610" y="377"/>
                      </a:lnTo>
                      <a:lnTo>
                        <a:pt x="1640" y="338"/>
                      </a:lnTo>
                      <a:lnTo>
                        <a:pt x="1669" y="293"/>
                      </a:lnTo>
                      <a:lnTo>
                        <a:pt x="1699" y="243"/>
                      </a:lnTo>
                      <a:lnTo>
                        <a:pt x="1729" y="192"/>
                      </a:lnTo>
                    </a:path>
                  </a:pathLst>
                </a:custGeom>
                <a:noFill/>
                <a:ln w="25400" cap="rnd">
                  <a:solidFill>
                    <a:srgbClr val="FFC000"/>
                  </a:solidFill>
                  <a:round/>
                  <a:headEnd type="none" w="sm" len="sm"/>
                  <a:tailEnd type="none" w="sm" len="sm"/>
                </a:ln>
              </p:spPr>
              <p:txBody>
                <a:bodyPr/>
                <a:lstStyle/>
                <a:p>
                  <a:endParaRPr lang="en-US" dirty="0"/>
                </a:p>
              </p:txBody>
            </p:sp>
            <p:sp>
              <p:nvSpPr>
                <p:cNvPr id="105" name="Oval 36"/>
                <p:cNvSpPr>
                  <a:spLocks noChangeAspect="1" noChangeArrowheads="1"/>
                </p:cNvSpPr>
                <p:nvPr/>
              </p:nvSpPr>
              <p:spPr bwMode="auto">
                <a:xfrm>
                  <a:off x="652" y="2347"/>
                  <a:ext cx="29" cy="29"/>
                </a:xfrm>
                <a:prstGeom prst="ellipse">
                  <a:avLst/>
                </a:prstGeom>
                <a:solidFill>
                  <a:schemeClr val="tx1"/>
                </a:solidFill>
                <a:ln w="9525">
                  <a:noFill/>
                  <a:round/>
                  <a:headEnd/>
                  <a:tailEnd/>
                </a:ln>
              </p:spPr>
              <p:txBody>
                <a:bodyPr wrap="none" anchor="ctr"/>
                <a:lstStyle/>
                <a:p>
                  <a:endParaRPr lang="en-US" dirty="0"/>
                </a:p>
              </p:txBody>
            </p:sp>
            <p:sp>
              <p:nvSpPr>
                <p:cNvPr id="106" name="Oval 37"/>
                <p:cNvSpPr>
                  <a:spLocks noChangeAspect="1" noChangeArrowheads="1"/>
                </p:cNvSpPr>
                <p:nvPr/>
              </p:nvSpPr>
              <p:spPr bwMode="auto">
                <a:xfrm>
                  <a:off x="676" y="2284"/>
                  <a:ext cx="29" cy="29"/>
                </a:xfrm>
                <a:prstGeom prst="ellipse">
                  <a:avLst/>
                </a:prstGeom>
                <a:solidFill>
                  <a:schemeClr val="tx1"/>
                </a:solidFill>
                <a:ln w="9525">
                  <a:noFill/>
                  <a:round/>
                  <a:headEnd/>
                  <a:tailEnd/>
                </a:ln>
              </p:spPr>
              <p:txBody>
                <a:bodyPr wrap="none" anchor="ctr"/>
                <a:lstStyle/>
                <a:p>
                  <a:endParaRPr lang="en-US" dirty="0"/>
                </a:p>
              </p:txBody>
            </p:sp>
            <p:sp>
              <p:nvSpPr>
                <p:cNvPr id="107" name="Oval 38"/>
                <p:cNvSpPr>
                  <a:spLocks noChangeAspect="1" noChangeArrowheads="1"/>
                </p:cNvSpPr>
                <p:nvPr/>
              </p:nvSpPr>
              <p:spPr bwMode="auto">
                <a:xfrm>
                  <a:off x="722" y="2315"/>
                  <a:ext cx="29" cy="29"/>
                </a:xfrm>
                <a:prstGeom prst="ellipse">
                  <a:avLst/>
                </a:prstGeom>
                <a:solidFill>
                  <a:schemeClr val="tx1"/>
                </a:solidFill>
                <a:ln w="9525">
                  <a:noFill/>
                  <a:round/>
                  <a:headEnd/>
                  <a:tailEnd/>
                </a:ln>
              </p:spPr>
              <p:txBody>
                <a:bodyPr wrap="none" anchor="ctr"/>
                <a:lstStyle/>
                <a:p>
                  <a:endParaRPr lang="en-US" dirty="0"/>
                </a:p>
              </p:txBody>
            </p:sp>
            <p:sp>
              <p:nvSpPr>
                <p:cNvPr id="108" name="Oval 39"/>
                <p:cNvSpPr>
                  <a:spLocks noChangeArrowheads="1"/>
                </p:cNvSpPr>
                <p:nvPr/>
              </p:nvSpPr>
              <p:spPr bwMode="auto">
                <a:xfrm>
                  <a:off x="734" y="2382"/>
                  <a:ext cx="29" cy="29"/>
                </a:xfrm>
                <a:prstGeom prst="ellipse">
                  <a:avLst/>
                </a:prstGeom>
                <a:solidFill>
                  <a:schemeClr val="tx1"/>
                </a:solidFill>
                <a:ln w="9525">
                  <a:noFill/>
                  <a:round/>
                  <a:headEnd/>
                  <a:tailEnd/>
                </a:ln>
              </p:spPr>
              <p:txBody>
                <a:bodyPr wrap="none" anchor="ctr"/>
                <a:lstStyle/>
                <a:p>
                  <a:endParaRPr lang="en-US" dirty="0"/>
                </a:p>
              </p:txBody>
            </p:sp>
            <p:sp>
              <p:nvSpPr>
                <p:cNvPr id="109" name="Oval 40"/>
                <p:cNvSpPr>
                  <a:spLocks noChangeArrowheads="1"/>
                </p:cNvSpPr>
                <p:nvPr/>
              </p:nvSpPr>
              <p:spPr bwMode="auto">
                <a:xfrm>
                  <a:off x="748" y="2454"/>
                  <a:ext cx="29" cy="29"/>
                </a:xfrm>
                <a:prstGeom prst="ellipse">
                  <a:avLst/>
                </a:prstGeom>
                <a:solidFill>
                  <a:schemeClr val="tx1"/>
                </a:solidFill>
                <a:ln w="9525">
                  <a:noFill/>
                  <a:round/>
                  <a:headEnd/>
                  <a:tailEnd/>
                </a:ln>
              </p:spPr>
              <p:txBody>
                <a:bodyPr wrap="none" anchor="ctr"/>
                <a:lstStyle/>
                <a:p>
                  <a:endParaRPr lang="en-US" dirty="0"/>
                </a:p>
              </p:txBody>
            </p:sp>
            <p:sp>
              <p:nvSpPr>
                <p:cNvPr id="110" name="Oval 41"/>
                <p:cNvSpPr>
                  <a:spLocks noChangeArrowheads="1"/>
                </p:cNvSpPr>
                <p:nvPr/>
              </p:nvSpPr>
              <p:spPr bwMode="auto">
                <a:xfrm>
                  <a:off x="758" y="2522"/>
                  <a:ext cx="29" cy="29"/>
                </a:xfrm>
                <a:prstGeom prst="ellipse">
                  <a:avLst/>
                </a:prstGeom>
                <a:solidFill>
                  <a:schemeClr val="tx1"/>
                </a:solidFill>
                <a:ln w="9525">
                  <a:noFill/>
                  <a:round/>
                  <a:headEnd/>
                  <a:tailEnd/>
                </a:ln>
              </p:spPr>
              <p:txBody>
                <a:bodyPr wrap="none" anchor="ctr"/>
                <a:lstStyle/>
                <a:p>
                  <a:endParaRPr lang="en-US" dirty="0"/>
                </a:p>
              </p:txBody>
            </p:sp>
            <p:sp>
              <p:nvSpPr>
                <p:cNvPr id="111" name="Oval 42"/>
                <p:cNvSpPr>
                  <a:spLocks noChangeArrowheads="1"/>
                </p:cNvSpPr>
                <p:nvPr/>
              </p:nvSpPr>
              <p:spPr bwMode="auto">
                <a:xfrm>
                  <a:off x="798" y="2520"/>
                  <a:ext cx="29" cy="29"/>
                </a:xfrm>
                <a:prstGeom prst="ellipse">
                  <a:avLst/>
                </a:prstGeom>
                <a:solidFill>
                  <a:schemeClr val="tx1"/>
                </a:solidFill>
                <a:ln w="9525">
                  <a:noFill/>
                  <a:round/>
                  <a:headEnd/>
                  <a:tailEnd/>
                </a:ln>
              </p:spPr>
              <p:txBody>
                <a:bodyPr wrap="none" anchor="ctr"/>
                <a:lstStyle/>
                <a:p>
                  <a:endParaRPr lang="en-US" dirty="0"/>
                </a:p>
              </p:txBody>
            </p:sp>
            <p:sp>
              <p:nvSpPr>
                <p:cNvPr id="112" name="Oval 43"/>
                <p:cNvSpPr>
                  <a:spLocks noChangeArrowheads="1"/>
                </p:cNvSpPr>
                <p:nvPr/>
              </p:nvSpPr>
              <p:spPr bwMode="auto">
                <a:xfrm>
                  <a:off x="822" y="2464"/>
                  <a:ext cx="29" cy="29"/>
                </a:xfrm>
                <a:prstGeom prst="ellipse">
                  <a:avLst/>
                </a:prstGeom>
                <a:solidFill>
                  <a:schemeClr val="tx1"/>
                </a:solidFill>
                <a:ln w="9525">
                  <a:noFill/>
                  <a:round/>
                  <a:headEnd/>
                  <a:tailEnd/>
                </a:ln>
              </p:spPr>
              <p:txBody>
                <a:bodyPr wrap="none" anchor="ctr"/>
                <a:lstStyle/>
                <a:p>
                  <a:endParaRPr lang="en-US" dirty="0"/>
                </a:p>
              </p:txBody>
            </p:sp>
            <p:sp>
              <p:nvSpPr>
                <p:cNvPr id="113" name="Oval 44"/>
                <p:cNvSpPr>
                  <a:spLocks noChangeArrowheads="1"/>
                </p:cNvSpPr>
                <p:nvPr/>
              </p:nvSpPr>
              <p:spPr bwMode="auto">
                <a:xfrm>
                  <a:off x="860" y="2452"/>
                  <a:ext cx="29" cy="29"/>
                </a:xfrm>
                <a:prstGeom prst="ellipse">
                  <a:avLst/>
                </a:prstGeom>
                <a:solidFill>
                  <a:schemeClr val="tx1"/>
                </a:solidFill>
                <a:ln w="9525">
                  <a:noFill/>
                  <a:round/>
                  <a:headEnd/>
                  <a:tailEnd/>
                </a:ln>
              </p:spPr>
              <p:txBody>
                <a:bodyPr wrap="none" anchor="ctr"/>
                <a:lstStyle/>
                <a:p>
                  <a:endParaRPr lang="en-US" dirty="0"/>
                </a:p>
              </p:txBody>
            </p:sp>
            <p:sp>
              <p:nvSpPr>
                <p:cNvPr id="114" name="Oval 45"/>
                <p:cNvSpPr>
                  <a:spLocks noChangeArrowheads="1"/>
                </p:cNvSpPr>
                <p:nvPr/>
              </p:nvSpPr>
              <p:spPr bwMode="auto">
                <a:xfrm>
                  <a:off x="884" y="2502"/>
                  <a:ext cx="29" cy="29"/>
                </a:xfrm>
                <a:prstGeom prst="ellipse">
                  <a:avLst/>
                </a:prstGeom>
                <a:solidFill>
                  <a:schemeClr val="tx1"/>
                </a:solidFill>
                <a:ln w="9525">
                  <a:noFill/>
                  <a:round/>
                  <a:headEnd/>
                  <a:tailEnd/>
                </a:ln>
              </p:spPr>
              <p:txBody>
                <a:bodyPr wrap="none" anchor="ctr"/>
                <a:lstStyle/>
                <a:p>
                  <a:endParaRPr lang="en-US" dirty="0"/>
                </a:p>
              </p:txBody>
            </p:sp>
            <p:sp>
              <p:nvSpPr>
                <p:cNvPr id="115" name="Oval 46"/>
                <p:cNvSpPr>
                  <a:spLocks noChangeArrowheads="1"/>
                </p:cNvSpPr>
                <p:nvPr/>
              </p:nvSpPr>
              <p:spPr bwMode="auto">
                <a:xfrm>
                  <a:off x="922" y="2458"/>
                  <a:ext cx="29" cy="29"/>
                </a:xfrm>
                <a:prstGeom prst="ellipse">
                  <a:avLst/>
                </a:prstGeom>
                <a:solidFill>
                  <a:schemeClr val="tx1"/>
                </a:solidFill>
                <a:ln w="9525">
                  <a:noFill/>
                  <a:round/>
                  <a:headEnd/>
                  <a:tailEnd/>
                </a:ln>
              </p:spPr>
              <p:txBody>
                <a:bodyPr wrap="none" anchor="ctr"/>
                <a:lstStyle/>
                <a:p>
                  <a:endParaRPr lang="en-US" dirty="0"/>
                </a:p>
              </p:txBody>
            </p:sp>
            <p:sp>
              <p:nvSpPr>
                <p:cNvPr id="116" name="Oval 47"/>
                <p:cNvSpPr>
                  <a:spLocks noChangeArrowheads="1"/>
                </p:cNvSpPr>
                <p:nvPr/>
              </p:nvSpPr>
              <p:spPr bwMode="auto">
                <a:xfrm>
                  <a:off x="934" y="2386"/>
                  <a:ext cx="29" cy="29"/>
                </a:xfrm>
                <a:prstGeom prst="ellipse">
                  <a:avLst/>
                </a:prstGeom>
                <a:solidFill>
                  <a:schemeClr val="tx1"/>
                </a:solidFill>
                <a:ln w="9525">
                  <a:noFill/>
                  <a:round/>
                  <a:headEnd/>
                  <a:tailEnd/>
                </a:ln>
              </p:spPr>
              <p:txBody>
                <a:bodyPr wrap="none" anchor="ctr"/>
                <a:lstStyle/>
                <a:p>
                  <a:endParaRPr lang="en-US" dirty="0"/>
                </a:p>
              </p:txBody>
            </p:sp>
            <p:sp>
              <p:nvSpPr>
                <p:cNvPr id="117" name="Oval 48"/>
                <p:cNvSpPr>
                  <a:spLocks noChangeArrowheads="1"/>
                </p:cNvSpPr>
                <p:nvPr/>
              </p:nvSpPr>
              <p:spPr bwMode="auto">
                <a:xfrm>
                  <a:off x="946" y="2314"/>
                  <a:ext cx="29" cy="29"/>
                </a:xfrm>
                <a:prstGeom prst="ellipse">
                  <a:avLst/>
                </a:prstGeom>
                <a:solidFill>
                  <a:schemeClr val="tx1"/>
                </a:solidFill>
                <a:ln w="9525">
                  <a:noFill/>
                  <a:round/>
                  <a:headEnd/>
                  <a:tailEnd/>
                </a:ln>
              </p:spPr>
              <p:txBody>
                <a:bodyPr wrap="none" anchor="ctr"/>
                <a:lstStyle/>
                <a:p>
                  <a:endParaRPr lang="en-US" dirty="0"/>
                </a:p>
              </p:txBody>
            </p:sp>
            <p:sp>
              <p:nvSpPr>
                <p:cNvPr id="118" name="Oval 49"/>
                <p:cNvSpPr>
                  <a:spLocks noChangeArrowheads="1"/>
                </p:cNvSpPr>
                <p:nvPr/>
              </p:nvSpPr>
              <p:spPr bwMode="auto">
                <a:xfrm>
                  <a:off x="968" y="2234"/>
                  <a:ext cx="29" cy="29"/>
                </a:xfrm>
                <a:prstGeom prst="ellipse">
                  <a:avLst/>
                </a:prstGeom>
                <a:solidFill>
                  <a:schemeClr val="tx1"/>
                </a:solidFill>
                <a:ln w="9525">
                  <a:noFill/>
                  <a:round/>
                  <a:headEnd/>
                  <a:tailEnd/>
                </a:ln>
              </p:spPr>
              <p:txBody>
                <a:bodyPr wrap="none" anchor="ctr"/>
                <a:lstStyle/>
                <a:p>
                  <a:endParaRPr lang="en-US" dirty="0"/>
                </a:p>
              </p:txBody>
            </p:sp>
            <p:sp>
              <p:nvSpPr>
                <p:cNvPr id="119" name="Oval 50"/>
                <p:cNvSpPr>
                  <a:spLocks noChangeArrowheads="1"/>
                </p:cNvSpPr>
                <p:nvPr/>
              </p:nvSpPr>
              <p:spPr bwMode="auto">
                <a:xfrm>
                  <a:off x="996" y="2310"/>
                  <a:ext cx="29" cy="29"/>
                </a:xfrm>
                <a:prstGeom prst="ellipse">
                  <a:avLst/>
                </a:prstGeom>
                <a:solidFill>
                  <a:schemeClr val="tx1"/>
                </a:solidFill>
                <a:ln w="9525">
                  <a:noFill/>
                  <a:round/>
                  <a:headEnd/>
                  <a:tailEnd/>
                </a:ln>
              </p:spPr>
              <p:txBody>
                <a:bodyPr wrap="none" anchor="ctr"/>
                <a:lstStyle/>
                <a:p>
                  <a:endParaRPr lang="en-US" dirty="0"/>
                </a:p>
              </p:txBody>
            </p:sp>
            <p:sp>
              <p:nvSpPr>
                <p:cNvPr id="120" name="Oval 51"/>
                <p:cNvSpPr>
                  <a:spLocks noChangeArrowheads="1"/>
                </p:cNvSpPr>
                <p:nvPr/>
              </p:nvSpPr>
              <p:spPr bwMode="auto">
                <a:xfrm>
                  <a:off x="1004" y="2384"/>
                  <a:ext cx="29" cy="29"/>
                </a:xfrm>
                <a:prstGeom prst="ellipse">
                  <a:avLst/>
                </a:prstGeom>
                <a:solidFill>
                  <a:schemeClr val="tx1"/>
                </a:solidFill>
                <a:ln w="9525">
                  <a:noFill/>
                  <a:round/>
                  <a:headEnd/>
                  <a:tailEnd/>
                </a:ln>
              </p:spPr>
              <p:txBody>
                <a:bodyPr wrap="none" anchor="ctr"/>
                <a:lstStyle/>
                <a:p>
                  <a:endParaRPr lang="en-US" dirty="0"/>
                </a:p>
              </p:txBody>
            </p:sp>
            <p:sp>
              <p:nvSpPr>
                <p:cNvPr id="121" name="Oval 52"/>
                <p:cNvSpPr>
                  <a:spLocks noChangeArrowheads="1"/>
                </p:cNvSpPr>
                <p:nvPr/>
              </p:nvSpPr>
              <p:spPr bwMode="auto">
                <a:xfrm>
                  <a:off x="1016" y="2455"/>
                  <a:ext cx="29" cy="29"/>
                </a:xfrm>
                <a:prstGeom prst="ellipse">
                  <a:avLst/>
                </a:prstGeom>
                <a:solidFill>
                  <a:schemeClr val="tx1"/>
                </a:solidFill>
                <a:ln w="9525">
                  <a:noFill/>
                  <a:round/>
                  <a:headEnd/>
                  <a:tailEnd/>
                </a:ln>
              </p:spPr>
              <p:txBody>
                <a:bodyPr wrap="none" anchor="ctr"/>
                <a:lstStyle/>
                <a:p>
                  <a:endParaRPr lang="en-US" dirty="0"/>
                </a:p>
              </p:txBody>
            </p:sp>
            <p:sp>
              <p:nvSpPr>
                <p:cNvPr id="122" name="Oval 54"/>
                <p:cNvSpPr>
                  <a:spLocks noChangeArrowheads="1"/>
                </p:cNvSpPr>
                <p:nvPr/>
              </p:nvSpPr>
              <p:spPr bwMode="auto">
                <a:xfrm>
                  <a:off x="1024" y="2531"/>
                  <a:ext cx="29" cy="29"/>
                </a:xfrm>
                <a:prstGeom prst="ellipse">
                  <a:avLst/>
                </a:prstGeom>
                <a:solidFill>
                  <a:schemeClr val="tx1"/>
                </a:solidFill>
                <a:ln w="9525">
                  <a:noFill/>
                  <a:round/>
                  <a:headEnd/>
                  <a:tailEnd/>
                </a:ln>
              </p:spPr>
              <p:txBody>
                <a:bodyPr wrap="none" anchor="ctr"/>
                <a:lstStyle/>
                <a:p>
                  <a:endParaRPr lang="en-US" dirty="0"/>
                </a:p>
              </p:txBody>
            </p:sp>
            <p:sp>
              <p:nvSpPr>
                <p:cNvPr id="123" name="Oval 55"/>
                <p:cNvSpPr>
                  <a:spLocks noChangeArrowheads="1"/>
                </p:cNvSpPr>
                <p:nvPr/>
              </p:nvSpPr>
              <p:spPr bwMode="auto">
                <a:xfrm>
                  <a:off x="1060" y="2587"/>
                  <a:ext cx="29" cy="29"/>
                </a:xfrm>
                <a:prstGeom prst="ellipse">
                  <a:avLst/>
                </a:prstGeom>
                <a:solidFill>
                  <a:schemeClr val="tx1"/>
                </a:solidFill>
                <a:ln w="9525">
                  <a:noFill/>
                  <a:round/>
                  <a:headEnd/>
                  <a:tailEnd/>
                </a:ln>
              </p:spPr>
              <p:txBody>
                <a:bodyPr wrap="none" anchor="ctr"/>
                <a:lstStyle/>
                <a:p>
                  <a:endParaRPr lang="en-US" dirty="0"/>
                </a:p>
              </p:txBody>
            </p:sp>
            <p:sp>
              <p:nvSpPr>
                <p:cNvPr id="124" name="Oval 56"/>
                <p:cNvSpPr>
                  <a:spLocks noChangeArrowheads="1"/>
                </p:cNvSpPr>
                <p:nvPr/>
              </p:nvSpPr>
              <p:spPr bwMode="auto">
                <a:xfrm>
                  <a:off x="1084" y="2519"/>
                  <a:ext cx="29" cy="29"/>
                </a:xfrm>
                <a:prstGeom prst="ellipse">
                  <a:avLst/>
                </a:prstGeom>
                <a:solidFill>
                  <a:schemeClr val="tx1"/>
                </a:solidFill>
                <a:ln w="9525">
                  <a:noFill/>
                  <a:round/>
                  <a:headEnd/>
                  <a:tailEnd/>
                </a:ln>
              </p:spPr>
              <p:txBody>
                <a:bodyPr wrap="none" anchor="ctr"/>
                <a:lstStyle/>
                <a:p>
                  <a:endParaRPr lang="en-US" dirty="0"/>
                </a:p>
              </p:txBody>
            </p:sp>
            <p:sp>
              <p:nvSpPr>
                <p:cNvPr id="125" name="Oval 57"/>
                <p:cNvSpPr>
                  <a:spLocks noChangeArrowheads="1"/>
                </p:cNvSpPr>
                <p:nvPr/>
              </p:nvSpPr>
              <p:spPr bwMode="auto">
                <a:xfrm>
                  <a:off x="1100" y="2448"/>
                  <a:ext cx="29" cy="29"/>
                </a:xfrm>
                <a:prstGeom prst="ellipse">
                  <a:avLst/>
                </a:prstGeom>
                <a:solidFill>
                  <a:schemeClr val="tx1"/>
                </a:solidFill>
                <a:ln w="9525">
                  <a:noFill/>
                  <a:round/>
                  <a:headEnd/>
                  <a:tailEnd/>
                </a:ln>
              </p:spPr>
              <p:txBody>
                <a:bodyPr wrap="none" anchor="ctr"/>
                <a:lstStyle/>
                <a:p>
                  <a:endParaRPr lang="en-US" dirty="0"/>
                </a:p>
              </p:txBody>
            </p:sp>
          </p:grpSp>
          <p:sp>
            <p:nvSpPr>
              <p:cNvPr id="96" name="Rectangle 49"/>
              <p:cNvSpPr>
                <a:spLocks noChangeArrowheads="1"/>
              </p:cNvSpPr>
              <p:nvPr/>
            </p:nvSpPr>
            <p:spPr bwMode="auto">
              <a:xfrm>
                <a:off x="7306650" y="2732770"/>
                <a:ext cx="452546" cy="444793"/>
              </a:xfrm>
              <a:prstGeom prst="rect">
                <a:avLst/>
              </a:prstGeom>
              <a:noFill/>
              <a:ln w="25400" algn="ctr">
                <a:solidFill>
                  <a:srgbClr val="CFCAA9"/>
                </a:solidFill>
                <a:round/>
                <a:headEnd/>
                <a:tailEnd/>
              </a:ln>
            </p:spPr>
            <p:txBody>
              <a:bodyPr wrap="none" anchor="ctr">
                <a:spAutoFit/>
              </a:bodyPr>
              <a:lstStyle/>
              <a:p>
                <a:endParaRPr lang="en-US" dirty="0"/>
              </a:p>
            </p:txBody>
          </p:sp>
        </p:grpSp>
      </p:grpSp>
      <p:grpSp>
        <p:nvGrpSpPr>
          <p:cNvPr id="10" name="Group 9"/>
          <p:cNvGrpSpPr/>
          <p:nvPr/>
        </p:nvGrpSpPr>
        <p:grpSpPr>
          <a:xfrm>
            <a:off x="2820733" y="2323578"/>
            <a:ext cx="2850023" cy="1684218"/>
            <a:chOff x="2820733" y="2659182"/>
            <a:chExt cx="2850023" cy="1684218"/>
          </a:xfrm>
        </p:grpSpPr>
        <p:sp>
          <p:nvSpPr>
            <p:cNvPr id="73" name="Rectangle 64"/>
            <p:cNvSpPr>
              <a:spLocks noChangeArrowheads="1"/>
            </p:cNvSpPr>
            <p:nvPr/>
          </p:nvSpPr>
          <p:spPr bwMode="auto">
            <a:xfrm>
              <a:off x="3301079" y="2659182"/>
              <a:ext cx="2369677" cy="1684218"/>
            </a:xfrm>
            <a:prstGeom prst="rect">
              <a:avLst/>
            </a:prstGeom>
            <a:solidFill>
              <a:srgbClr val="CCECFF"/>
            </a:solidFill>
            <a:ln w="9525" algn="ctr">
              <a:noFill/>
              <a:round/>
              <a:headEnd/>
              <a:tailEnd/>
            </a:ln>
          </p:spPr>
          <p:txBody>
            <a:bodyPr wrap="square" anchor="ctr">
              <a:spAutoFit/>
            </a:bodyPr>
            <a:lstStyle/>
            <a:p>
              <a:endParaRPr lang="en-US" dirty="0"/>
            </a:p>
          </p:txBody>
        </p:sp>
        <p:sp>
          <p:nvSpPr>
            <p:cNvPr id="74" name="TextBox 54"/>
            <p:cNvSpPr txBox="1">
              <a:spLocks noChangeArrowheads="1"/>
            </p:cNvSpPr>
            <p:nvPr/>
          </p:nvSpPr>
          <p:spPr bwMode="auto">
            <a:xfrm>
              <a:off x="3382466" y="3886200"/>
              <a:ext cx="2206901" cy="292388"/>
            </a:xfrm>
            <a:prstGeom prst="rect">
              <a:avLst/>
            </a:prstGeom>
            <a:noFill/>
            <a:ln w="9525">
              <a:noFill/>
              <a:miter lim="800000"/>
              <a:headEnd/>
              <a:tailEnd/>
            </a:ln>
          </p:spPr>
          <p:txBody>
            <a:bodyPr wrap="square">
              <a:spAutoFit/>
            </a:bodyPr>
            <a:lstStyle/>
            <a:p>
              <a:pPr algn="ctr">
                <a:spcBef>
                  <a:spcPct val="0"/>
                </a:spcBef>
              </a:pPr>
              <a:r>
                <a:rPr lang="en-US" sz="1300" dirty="0" smtClean="0"/>
                <a:t>Group velocity dispersion</a:t>
              </a:r>
              <a:endParaRPr lang="en-US" sz="1300" dirty="0"/>
            </a:p>
          </p:txBody>
        </p:sp>
        <p:sp>
          <p:nvSpPr>
            <p:cNvPr id="80" name="Trapezoid 79"/>
            <p:cNvSpPr/>
            <p:nvPr/>
          </p:nvSpPr>
          <p:spPr>
            <a:xfrm rot="6840000" flipV="1">
              <a:off x="3988620" y="3106303"/>
              <a:ext cx="143237" cy="548640"/>
            </a:xfrm>
            <a:prstGeom prst="trapezoid">
              <a:avLst/>
            </a:prstGeom>
            <a:gradFill>
              <a:gsLst>
                <a:gs pos="0">
                  <a:srgbClr val="FF3399"/>
                </a:gs>
                <a:gs pos="25000">
                  <a:srgbClr val="FF6633"/>
                </a:gs>
                <a:gs pos="50000">
                  <a:srgbClr val="FFFF00"/>
                </a:gs>
                <a:gs pos="75000">
                  <a:srgbClr val="01A78F"/>
                </a:gs>
                <a:gs pos="100000">
                  <a:srgbClr val="3366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p:cNvSpPr/>
            <p:nvPr/>
          </p:nvSpPr>
          <p:spPr>
            <a:xfrm rot="5400000" flipV="1">
              <a:off x="4501083" y="3201630"/>
              <a:ext cx="143237" cy="548640"/>
            </a:xfrm>
            <a:prstGeom prst="rect">
              <a:avLst/>
            </a:prstGeom>
            <a:gradFill>
              <a:gsLst>
                <a:gs pos="0">
                  <a:srgbClr val="FF3399"/>
                </a:gs>
                <a:gs pos="25000">
                  <a:srgbClr val="FF6633"/>
                </a:gs>
                <a:gs pos="50000">
                  <a:srgbClr val="FFFF00"/>
                </a:gs>
                <a:gs pos="75000">
                  <a:srgbClr val="01A78F"/>
                </a:gs>
                <a:gs pos="100000">
                  <a:srgbClr val="3366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Isosceles Triangle 80"/>
            <p:cNvSpPr/>
            <p:nvPr/>
          </p:nvSpPr>
          <p:spPr>
            <a:xfrm rot="11700000">
              <a:off x="4083300" y="3245787"/>
              <a:ext cx="381000" cy="419013"/>
            </a:xfrm>
            <a:prstGeom prst="triangle">
              <a:avLst/>
            </a:prstGeom>
            <a:solidFill>
              <a:srgbClr val="E3EBF5"/>
            </a:solidFill>
            <a:ln w="6350">
              <a:solidFill>
                <a:srgbClr val="87A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rapezoid 88"/>
            <p:cNvSpPr/>
            <p:nvPr/>
          </p:nvSpPr>
          <p:spPr>
            <a:xfrm rot="14700000" flipV="1">
              <a:off x="4977547" y="3095393"/>
              <a:ext cx="143237" cy="548640"/>
            </a:xfrm>
            <a:prstGeom prst="trapezoid">
              <a:avLst/>
            </a:prstGeom>
            <a:gradFill>
              <a:gsLst>
                <a:gs pos="0">
                  <a:srgbClr val="FF3399"/>
                </a:gs>
                <a:gs pos="25000">
                  <a:srgbClr val="FF6633"/>
                </a:gs>
                <a:gs pos="50000">
                  <a:srgbClr val="FFFF00"/>
                </a:gs>
                <a:gs pos="75000">
                  <a:srgbClr val="01A78F"/>
                </a:gs>
                <a:gs pos="100000">
                  <a:srgbClr val="3366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Isosceles Triangle 85"/>
            <p:cNvSpPr/>
            <p:nvPr/>
          </p:nvSpPr>
          <p:spPr>
            <a:xfrm rot="9900000" flipH="1">
              <a:off x="4620433" y="3244911"/>
              <a:ext cx="381000" cy="419013"/>
            </a:xfrm>
            <a:prstGeom prst="triangle">
              <a:avLst/>
            </a:prstGeom>
            <a:solidFill>
              <a:srgbClr val="E3EBF5"/>
            </a:solidFill>
            <a:ln w="6350">
              <a:solidFill>
                <a:srgbClr val="87A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p:cNvSpPr/>
            <p:nvPr/>
          </p:nvSpPr>
          <p:spPr>
            <a:xfrm>
              <a:off x="5254312" y="3221218"/>
              <a:ext cx="365760" cy="45719"/>
            </a:xfrm>
            <a:prstGeom prst="rect">
              <a:avLst/>
            </a:prstGeom>
            <a:gradFill>
              <a:gsLst>
                <a:gs pos="0">
                  <a:srgbClr val="FF3399"/>
                </a:gs>
                <a:gs pos="25000">
                  <a:srgbClr val="FF6633"/>
                </a:gs>
                <a:gs pos="50000">
                  <a:srgbClr val="FFFF00"/>
                </a:gs>
                <a:gs pos="75000">
                  <a:srgbClr val="01A78F"/>
                </a:gs>
                <a:gs pos="100000">
                  <a:srgbClr val="3366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Isosceles Triangle 84"/>
            <p:cNvSpPr/>
            <p:nvPr/>
          </p:nvSpPr>
          <p:spPr>
            <a:xfrm rot="21196731" flipH="1">
              <a:off x="5072378" y="3087019"/>
              <a:ext cx="381000" cy="419013"/>
            </a:xfrm>
            <a:prstGeom prst="triangle">
              <a:avLst/>
            </a:prstGeom>
            <a:solidFill>
              <a:srgbClr val="E3EBF5"/>
            </a:solidFill>
            <a:ln w="6350">
              <a:solidFill>
                <a:srgbClr val="87A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 name="Straight Arrow Connector 70"/>
            <p:cNvCxnSpPr/>
            <p:nvPr/>
          </p:nvCxnSpPr>
          <p:spPr>
            <a:xfrm>
              <a:off x="2820733" y="3494922"/>
              <a:ext cx="473075" cy="0"/>
            </a:xfrm>
            <a:prstGeom prst="straightConnector1">
              <a:avLst/>
            </a:prstGeom>
            <a:ln w="50800">
              <a:solidFill>
                <a:schemeClr val="accent4">
                  <a:lumMod val="60000"/>
                  <a:lumOff val="40000"/>
                </a:schemeClr>
              </a:solidFill>
              <a:tailEnd type="arrow"/>
            </a:ln>
          </p:spPr>
          <p:style>
            <a:lnRef idx="2">
              <a:schemeClr val="accent2"/>
            </a:lnRef>
            <a:fillRef idx="0">
              <a:schemeClr val="accent2"/>
            </a:fillRef>
            <a:effectRef idx="1">
              <a:schemeClr val="accent2"/>
            </a:effectRef>
            <a:fontRef idx="minor">
              <a:schemeClr val="tx1"/>
            </a:fontRef>
          </p:style>
        </p:cxnSp>
        <p:sp>
          <p:nvSpPr>
            <p:cNvPr id="70" name="Rectangle 69"/>
            <p:cNvSpPr/>
            <p:nvPr/>
          </p:nvSpPr>
          <p:spPr>
            <a:xfrm>
              <a:off x="3367548" y="3216133"/>
              <a:ext cx="365760" cy="45719"/>
            </a:xfrm>
            <a:prstGeom prst="rect">
              <a:avLst/>
            </a:prstGeom>
            <a:gradFill>
              <a:gsLst>
                <a:gs pos="0">
                  <a:srgbClr val="FF3399"/>
                </a:gs>
                <a:gs pos="25000">
                  <a:srgbClr val="FF6633"/>
                </a:gs>
                <a:gs pos="50000">
                  <a:srgbClr val="FFFF00"/>
                </a:gs>
                <a:gs pos="75000">
                  <a:srgbClr val="01A78F"/>
                </a:gs>
                <a:gs pos="100000">
                  <a:srgbClr val="3366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Isosceles Triangle 76"/>
            <p:cNvSpPr/>
            <p:nvPr/>
          </p:nvSpPr>
          <p:spPr>
            <a:xfrm rot="403269">
              <a:off x="3566652" y="3072951"/>
              <a:ext cx="381000" cy="419013"/>
            </a:xfrm>
            <a:prstGeom prst="triangle">
              <a:avLst/>
            </a:prstGeom>
            <a:solidFill>
              <a:srgbClr val="E3EBF5"/>
            </a:solidFill>
            <a:ln w="6350">
              <a:solidFill>
                <a:srgbClr val="87A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p:cNvSpPr/>
            <p:nvPr/>
          </p:nvSpPr>
          <p:spPr>
            <a:xfrm>
              <a:off x="3559176" y="2714624"/>
              <a:ext cx="136524" cy="301627"/>
            </a:xfrm>
            <a:custGeom>
              <a:avLst/>
              <a:gdLst>
                <a:gd name="connsiteX0" fmla="*/ 0 w 301625"/>
                <a:gd name="connsiteY0" fmla="*/ 298455 h 298455"/>
                <a:gd name="connsiteX1" fmla="*/ 161925 w 301625"/>
                <a:gd name="connsiteY1" fmla="*/ 5 h 298455"/>
                <a:gd name="connsiteX2" fmla="*/ 301625 w 301625"/>
                <a:gd name="connsiteY2" fmla="*/ 292105 h 298455"/>
                <a:gd name="connsiteX0" fmla="*/ 0 w 307975"/>
                <a:gd name="connsiteY0" fmla="*/ 298452 h 301627"/>
                <a:gd name="connsiteX1" fmla="*/ 161925 w 307975"/>
                <a:gd name="connsiteY1" fmla="*/ 2 h 301627"/>
                <a:gd name="connsiteX2" fmla="*/ 307975 w 307975"/>
                <a:gd name="connsiteY2" fmla="*/ 301627 h 301627"/>
              </a:gdLst>
              <a:ahLst/>
              <a:cxnLst>
                <a:cxn ang="0">
                  <a:pos x="connsiteX0" y="connsiteY0"/>
                </a:cxn>
                <a:cxn ang="0">
                  <a:pos x="connsiteX1" y="connsiteY1"/>
                </a:cxn>
                <a:cxn ang="0">
                  <a:pos x="connsiteX2" y="connsiteY2"/>
                </a:cxn>
              </a:cxnLst>
              <a:rect l="l" t="t" r="r" b="b"/>
              <a:pathLst>
                <a:path w="307975" h="301627">
                  <a:moveTo>
                    <a:pt x="0" y="298452"/>
                  </a:moveTo>
                  <a:cubicBezTo>
                    <a:pt x="55827" y="149756"/>
                    <a:pt x="110596" y="-527"/>
                    <a:pt x="161925" y="2"/>
                  </a:cubicBezTo>
                  <a:cubicBezTo>
                    <a:pt x="213254" y="531"/>
                    <a:pt x="263260" y="155048"/>
                    <a:pt x="307975" y="301627"/>
                  </a:cubicBezTo>
                </a:path>
              </a:pathLst>
            </a:custGeom>
            <a:gradFill>
              <a:gsLst>
                <a:gs pos="0">
                  <a:srgbClr val="FF3399"/>
                </a:gs>
                <a:gs pos="25000">
                  <a:srgbClr val="FF6633"/>
                </a:gs>
                <a:gs pos="50000">
                  <a:srgbClr val="FFFF00"/>
                </a:gs>
                <a:gs pos="75000">
                  <a:srgbClr val="01A78F"/>
                </a:gs>
                <a:gs pos="100000">
                  <a:srgbClr val="3366FF"/>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3962400" y="2895600"/>
              <a:ext cx="60914" cy="215444"/>
            </a:xfrm>
            <a:prstGeom prst="rect">
              <a:avLst/>
            </a:prstGeom>
            <a:noFill/>
          </p:spPr>
          <p:txBody>
            <a:bodyPr wrap="none" lIns="0" tIns="0" rIns="0" bIns="0" rtlCol="0">
              <a:spAutoFit/>
            </a:bodyPr>
            <a:lstStyle/>
            <a:p>
              <a:r>
                <a:rPr lang="en-US" sz="1400" dirty="0" smtClean="0"/>
                <a:t>t</a:t>
              </a:r>
              <a:endParaRPr lang="en-US" sz="1400" dirty="0"/>
            </a:p>
          </p:txBody>
        </p:sp>
        <p:cxnSp>
          <p:nvCxnSpPr>
            <p:cNvPr id="9" name="Straight Arrow Connector 8"/>
            <p:cNvCxnSpPr/>
            <p:nvPr/>
          </p:nvCxnSpPr>
          <p:spPr>
            <a:xfrm>
              <a:off x="3352800" y="3012206"/>
              <a:ext cx="603315"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72" name="Freeform 71"/>
            <p:cNvSpPr/>
            <p:nvPr/>
          </p:nvSpPr>
          <p:spPr>
            <a:xfrm>
              <a:off x="4998875" y="2865437"/>
              <a:ext cx="487526" cy="150814"/>
            </a:xfrm>
            <a:custGeom>
              <a:avLst/>
              <a:gdLst>
                <a:gd name="connsiteX0" fmla="*/ 0 w 301625"/>
                <a:gd name="connsiteY0" fmla="*/ 298455 h 298455"/>
                <a:gd name="connsiteX1" fmla="*/ 161925 w 301625"/>
                <a:gd name="connsiteY1" fmla="*/ 5 h 298455"/>
                <a:gd name="connsiteX2" fmla="*/ 301625 w 301625"/>
                <a:gd name="connsiteY2" fmla="*/ 292105 h 298455"/>
                <a:gd name="connsiteX0" fmla="*/ 0 w 307975"/>
                <a:gd name="connsiteY0" fmla="*/ 298452 h 301627"/>
                <a:gd name="connsiteX1" fmla="*/ 161925 w 307975"/>
                <a:gd name="connsiteY1" fmla="*/ 2 h 301627"/>
                <a:gd name="connsiteX2" fmla="*/ 307975 w 307975"/>
                <a:gd name="connsiteY2" fmla="*/ 301627 h 301627"/>
              </a:gdLst>
              <a:ahLst/>
              <a:cxnLst>
                <a:cxn ang="0">
                  <a:pos x="connsiteX0" y="connsiteY0"/>
                </a:cxn>
                <a:cxn ang="0">
                  <a:pos x="connsiteX1" y="connsiteY1"/>
                </a:cxn>
                <a:cxn ang="0">
                  <a:pos x="connsiteX2" y="connsiteY2"/>
                </a:cxn>
              </a:cxnLst>
              <a:rect l="l" t="t" r="r" b="b"/>
              <a:pathLst>
                <a:path w="307975" h="301627">
                  <a:moveTo>
                    <a:pt x="0" y="298452"/>
                  </a:moveTo>
                  <a:cubicBezTo>
                    <a:pt x="55827" y="149756"/>
                    <a:pt x="110596" y="-527"/>
                    <a:pt x="161925" y="2"/>
                  </a:cubicBezTo>
                  <a:cubicBezTo>
                    <a:pt x="213254" y="531"/>
                    <a:pt x="263260" y="155048"/>
                    <a:pt x="307975" y="301627"/>
                  </a:cubicBezTo>
                </a:path>
              </a:pathLst>
            </a:custGeom>
            <a:gradFill>
              <a:gsLst>
                <a:gs pos="0">
                  <a:srgbClr val="FF3399"/>
                </a:gs>
                <a:gs pos="25000">
                  <a:srgbClr val="FF6633"/>
                </a:gs>
                <a:gs pos="50000">
                  <a:srgbClr val="FFFF00"/>
                </a:gs>
                <a:gs pos="75000">
                  <a:srgbClr val="01A78F"/>
                </a:gs>
                <a:gs pos="100000">
                  <a:srgbClr val="3366FF"/>
                </a:gs>
              </a:gsLst>
              <a:lin ang="10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p:cNvSpPr txBox="1"/>
            <p:nvPr/>
          </p:nvSpPr>
          <p:spPr>
            <a:xfrm>
              <a:off x="5577886" y="2895600"/>
              <a:ext cx="60914" cy="215444"/>
            </a:xfrm>
            <a:prstGeom prst="rect">
              <a:avLst/>
            </a:prstGeom>
            <a:noFill/>
          </p:spPr>
          <p:txBody>
            <a:bodyPr wrap="none" lIns="0" tIns="0" rIns="0" bIns="0" rtlCol="0">
              <a:spAutoFit/>
            </a:bodyPr>
            <a:lstStyle/>
            <a:p>
              <a:r>
                <a:rPr lang="en-US" sz="1400" dirty="0" smtClean="0"/>
                <a:t>t</a:t>
              </a:r>
              <a:endParaRPr lang="en-US" sz="1400" dirty="0"/>
            </a:p>
          </p:txBody>
        </p:sp>
        <p:cxnSp>
          <p:nvCxnSpPr>
            <p:cNvPr id="8" name="Straight Arrow Connector 7"/>
            <p:cNvCxnSpPr/>
            <p:nvPr/>
          </p:nvCxnSpPr>
          <p:spPr>
            <a:xfrm flipV="1">
              <a:off x="3505200" y="3052095"/>
              <a:ext cx="76200" cy="136776"/>
            </a:xfrm>
            <a:prstGeom prst="straightConnector1">
              <a:avLst/>
            </a:prstGeom>
            <a:ln>
              <a:tailEnd type="arrow" w="sm"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flipV="1">
              <a:off x="5410200" y="3058312"/>
              <a:ext cx="76200" cy="124342"/>
            </a:xfrm>
            <a:prstGeom prst="straightConnector1">
              <a:avLst/>
            </a:prstGeom>
            <a:ln>
              <a:tailEnd type="arrow" w="sm"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4968000" y="3012206"/>
              <a:ext cx="603315"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2209800" y="5383988"/>
            <a:ext cx="4414495" cy="559612"/>
            <a:chOff x="2110940" y="5486400"/>
            <a:chExt cx="4414495" cy="559612"/>
          </a:xfrm>
        </p:grpSpPr>
        <p:sp>
          <p:nvSpPr>
            <p:cNvPr id="83" name="Rectangle 82"/>
            <p:cNvSpPr/>
            <p:nvPr/>
          </p:nvSpPr>
          <p:spPr>
            <a:xfrm>
              <a:off x="2110940" y="5671066"/>
              <a:ext cx="1289304" cy="369332"/>
            </a:xfrm>
            <a:prstGeom prst="rect">
              <a:avLst/>
            </a:prstGeom>
            <a:solidFill>
              <a:srgbClr val="FF3333"/>
            </a:solidFill>
          </p:spPr>
          <p:txBody>
            <a:bodyPr wrap="square">
              <a:spAutoFit/>
            </a:bodyPr>
            <a:lstStyle/>
            <a:p>
              <a:pPr algn="ctr"/>
              <a:r>
                <a:rPr lang="en-US" b="1" dirty="0" smtClean="0">
                  <a:solidFill>
                    <a:schemeClr val="bg1">
                      <a:lumMod val="95000"/>
                    </a:schemeClr>
                  </a:solidFill>
                </a:rPr>
                <a:t>Speed</a:t>
              </a:r>
            </a:p>
          </p:txBody>
        </p:sp>
        <p:sp>
          <p:nvSpPr>
            <p:cNvPr id="84" name="Rectangle 83"/>
            <p:cNvSpPr/>
            <p:nvPr/>
          </p:nvSpPr>
          <p:spPr>
            <a:xfrm>
              <a:off x="5243446" y="5676680"/>
              <a:ext cx="1281989" cy="369332"/>
            </a:xfrm>
            <a:prstGeom prst="rect">
              <a:avLst/>
            </a:prstGeom>
            <a:solidFill>
              <a:srgbClr val="00CC33"/>
            </a:solidFill>
          </p:spPr>
          <p:txBody>
            <a:bodyPr wrap="square">
              <a:spAutoFit/>
            </a:bodyPr>
            <a:lstStyle/>
            <a:p>
              <a:pPr algn="ctr"/>
              <a:r>
                <a:rPr lang="en-US" b="1" dirty="0" smtClean="0"/>
                <a:t>Sensitivity</a:t>
              </a:r>
            </a:p>
          </p:txBody>
        </p:sp>
        <p:cxnSp>
          <p:nvCxnSpPr>
            <p:cNvPr id="87" name="Straight Arrow Connector 86"/>
            <p:cNvCxnSpPr/>
            <p:nvPr/>
          </p:nvCxnSpPr>
          <p:spPr>
            <a:xfrm>
              <a:off x="3400244" y="5857919"/>
              <a:ext cx="1843202"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88" name="Rectangle 87"/>
            <p:cNvSpPr/>
            <p:nvPr/>
          </p:nvSpPr>
          <p:spPr>
            <a:xfrm>
              <a:off x="3519136" y="5486400"/>
              <a:ext cx="1629520" cy="369332"/>
            </a:xfrm>
            <a:prstGeom prst="rect">
              <a:avLst/>
            </a:prstGeom>
          </p:spPr>
          <p:txBody>
            <a:bodyPr wrap="square">
              <a:spAutoFit/>
            </a:bodyPr>
            <a:lstStyle/>
            <a:p>
              <a:pPr algn="ctr"/>
              <a:r>
                <a:rPr lang="en-US" dirty="0" smtClean="0"/>
                <a:t>Tradeoff</a:t>
              </a:r>
            </a:p>
          </p:txBody>
        </p:sp>
      </p:grpSp>
      <p:sp>
        <p:nvSpPr>
          <p:cNvPr id="94" name="Content Placeholder 1"/>
          <p:cNvSpPr txBox="1">
            <a:spLocks/>
          </p:cNvSpPr>
          <p:nvPr/>
        </p:nvSpPr>
        <p:spPr>
          <a:xfrm>
            <a:off x="279748" y="4648200"/>
            <a:ext cx="8595360" cy="533400"/>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spcBef>
                <a:spcPct val="20000"/>
              </a:spcBef>
              <a:buClr>
                <a:srgbClr val="FF9900"/>
              </a:buClr>
              <a:buSzPct val="150000"/>
              <a:buFont typeface="Wingdings" pitchFamily="2" charset="2"/>
              <a:buChar char="§"/>
              <a:defRPr sz="2000" kern="1200">
                <a:solidFill>
                  <a:schemeClr val="tx1"/>
                </a:solidFill>
                <a:latin typeface="+mn-lt"/>
                <a:ea typeface="+mn-ea"/>
                <a:cs typeface="+mn-cs"/>
              </a:defRPr>
            </a:lvl1pPr>
            <a:lvl2pPr marL="457200" indent="-228600" algn="l" defTabSz="914400" rtl="0" eaLnBrk="1" latinLnBrk="0" hangingPunct="1">
              <a:spcBef>
                <a:spcPct val="20000"/>
              </a:spcBef>
              <a:buClr>
                <a:srgbClr val="FF9900"/>
              </a:buClr>
              <a:buSzPct val="150000"/>
              <a:buFont typeface="Wingdings" pitchFamily="2" charset="2"/>
              <a:buChar char="§"/>
              <a:defRPr sz="1800" kern="1200">
                <a:solidFill>
                  <a:schemeClr val="tx1"/>
                </a:solidFill>
                <a:latin typeface="+mn-lt"/>
                <a:ea typeface="+mn-ea"/>
                <a:cs typeface="+mn-cs"/>
              </a:defRPr>
            </a:lvl2pPr>
            <a:lvl3pPr marL="571500" indent="-165100" algn="l" defTabSz="914400" rtl="0" eaLnBrk="1" latinLnBrk="0" hangingPunct="1">
              <a:spcBef>
                <a:spcPct val="20000"/>
              </a:spcBef>
              <a:buClr>
                <a:srgbClr val="FF9900"/>
              </a:buClr>
              <a:buSzPct val="150000"/>
              <a:buFont typeface="Wingdings" pitchFamily="2" charset="2"/>
              <a:buChar char="§"/>
              <a:defRPr sz="1600" kern="1200">
                <a:solidFill>
                  <a:schemeClr val="tx1"/>
                </a:solidFill>
                <a:latin typeface="+mn-lt"/>
                <a:ea typeface="+mn-ea"/>
                <a:cs typeface="+mn-cs"/>
              </a:defRPr>
            </a:lvl3pPr>
            <a:lvl4pPr marL="749300" indent="-177800" algn="l" defTabSz="914400" rtl="0" eaLnBrk="1" latinLnBrk="0" hangingPunct="1">
              <a:spcBef>
                <a:spcPct val="20000"/>
              </a:spcBef>
              <a:buClr>
                <a:srgbClr val="FF9900"/>
              </a:buClr>
              <a:buSzPct val="150000"/>
              <a:buFont typeface="Wingdings" pitchFamily="2" charset="2"/>
              <a:buChar char="§"/>
              <a:defRPr sz="1400" kern="1200">
                <a:solidFill>
                  <a:schemeClr val="tx1"/>
                </a:solidFill>
                <a:latin typeface="+mn-lt"/>
                <a:ea typeface="+mn-ea"/>
                <a:cs typeface="+mn-cs"/>
              </a:defRPr>
            </a:lvl4pPr>
            <a:lvl5pPr marL="914400" indent="-165100" algn="l" defTabSz="914400" rtl="0" eaLnBrk="1" latinLnBrk="0" hangingPunct="1">
              <a:spcBef>
                <a:spcPct val="20000"/>
              </a:spcBef>
              <a:buClr>
                <a:srgbClr val="FF9900"/>
              </a:buClr>
              <a:buSzPct val="150000"/>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tabLst>
                <a:tab pos="1312863" algn="ctr"/>
                <a:tab pos="4173538" algn="ctr"/>
                <a:tab pos="6975475" algn="ctr"/>
              </a:tabLst>
            </a:pPr>
            <a:r>
              <a:rPr lang="en-US" sz="2800" dirty="0" smtClean="0"/>
              <a:t>		+ Optical Amplification</a:t>
            </a:r>
            <a:endParaRPr lang="en-US" sz="2800" dirty="0"/>
          </a:p>
        </p:txBody>
      </p:sp>
      <p:sp>
        <p:nvSpPr>
          <p:cNvPr id="130" name="Freeform 129"/>
          <p:cNvSpPr/>
          <p:nvPr/>
        </p:nvSpPr>
        <p:spPr>
          <a:xfrm>
            <a:off x="4998874" y="2340957"/>
            <a:ext cx="487526" cy="324457"/>
          </a:xfrm>
          <a:custGeom>
            <a:avLst/>
            <a:gdLst>
              <a:gd name="connsiteX0" fmla="*/ 0 w 301625"/>
              <a:gd name="connsiteY0" fmla="*/ 298455 h 298455"/>
              <a:gd name="connsiteX1" fmla="*/ 161925 w 301625"/>
              <a:gd name="connsiteY1" fmla="*/ 5 h 298455"/>
              <a:gd name="connsiteX2" fmla="*/ 301625 w 301625"/>
              <a:gd name="connsiteY2" fmla="*/ 292105 h 298455"/>
              <a:gd name="connsiteX0" fmla="*/ 0 w 307975"/>
              <a:gd name="connsiteY0" fmla="*/ 298452 h 301627"/>
              <a:gd name="connsiteX1" fmla="*/ 161925 w 307975"/>
              <a:gd name="connsiteY1" fmla="*/ 2 h 301627"/>
              <a:gd name="connsiteX2" fmla="*/ 307975 w 307975"/>
              <a:gd name="connsiteY2" fmla="*/ 301627 h 301627"/>
            </a:gdLst>
            <a:ahLst/>
            <a:cxnLst>
              <a:cxn ang="0">
                <a:pos x="connsiteX0" y="connsiteY0"/>
              </a:cxn>
              <a:cxn ang="0">
                <a:pos x="connsiteX1" y="connsiteY1"/>
              </a:cxn>
              <a:cxn ang="0">
                <a:pos x="connsiteX2" y="connsiteY2"/>
              </a:cxn>
            </a:cxnLst>
            <a:rect l="l" t="t" r="r" b="b"/>
            <a:pathLst>
              <a:path w="307975" h="301627">
                <a:moveTo>
                  <a:pt x="0" y="298452"/>
                </a:moveTo>
                <a:cubicBezTo>
                  <a:pt x="55827" y="149756"/>
                  <a:pt x="110596" y="-527"/>
                  <a:pt x="161925" y="2"/>
                </a:cubicBezTo>
                <a:cubicBezTo>
                  <a:pt x="213254" y="531"/>
                  <a:pt x="263260" y="155048"/>
                  <a:pt x="307975" y="301627"/>
                </a:cubicBezTo>
              </a:path>
            </a:pathLst>
          </a:custGeom>
          <a:gradFill>
            <a:gsLst>
              <a:gs pos="0">
                <a:srgbClr val="FF3399"/>
              </a:gs>
              <a:gs pos="25000">
                <a:srgbClr val="FF6633"/>
              </a:gs>
              <a:gs pos="50000">
                <a:srgbClr val="FFFF00"/>
              </a:gs>
              <a:gs pos="75000">
                <a:srgbClr val="01A78F"/>
              </a:gs>
              <a:gs pos="100000">
                <a:srgbClr val="3366FF"/>
              </a:gs>
            </a:gsLst>
            <a:lin ang="10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24"/>
          <p:cNvSpPr>
            <a:spLocks/>
          </p:cNvSpPr>
          <p:nvPr/>
        </p:nvSpPr>
        <p:spPr bwMode="auto">
          <a:xfrm>
            <a:off x="6248400" y="2438401"/>
            <a:ext cx="858624" cy="914400"/>
          </a:xfrm>
          <a:custGeom>
            <a:avLst/>
            <a:gdLst>
              <a:gd name="T0" fmla="*/ 2147483647 w 1100"/>
              <a:gd name="T1" fmla="*/ 2147483647 h 444"/>
              <a:gd name="T2" fmla="*/ 2147483647 w 1100"/>
              <a:gd name="T3" fmla="*/ 2147483647 h 444"/>
              <a:gd name="T4" fmla="*/ 2147483647 w 1100"/>
              <a:gd name="T5" fmla="*/ 0 h 444"/>
              <a:gd name="T6" fmla="*/ 2147483647 w 1100"/>
              <a:gd name="T7" fmla="*/ 2147483647 h 444"/>
              <a:gd name="T8" fmla="*/ 2147483647 w 1100"/>
              <a:gd name="T9" fmla="*/ 2147483647 h 444"/>
              <a:gd name="T10" fmla="*/ 2147483647 w 1100"/>
              <a:gd name="T11" fmla="*/ 2147483647 h 444"/>
              <a:gd name="T12" fmla="*/ 2147483647 w 1100"/>
              <a:gd name="T13" fmla="*/ 2147483647 h 444"/>
              <a:gd name="T14" fmla="*/ 2147483647 w 1100"/>
              <a:gd name="T15" fmla="*/ 2147483647 h 444"/>
              <a:gd name="T16" fmla="*/ 2147483647 w 1100"/>
              <a:gd name="T17" fmla="*/ 2147483647 h 444"/>
              <a:gd name="T18" fmla="*/ 2147483647 w 1100"/>
              <a:gd name="T19" fmla="*/ 2147483647 h 444"/>
              <a:gd name="T20" fmla="*/ 2147483647 w 1100"/>
              <a:gd name="T21" fmla="*/ 2147483647 h 444"/>
              <a:gd name="T22" fmla="*/ 2147483647 w 1100"/>
              <a:gd name="T23" fmla="*/ 2147483647 h 444"/>
              <a:gd name="T24" fmla="*/ 2147483647 w 1100"/>
              <a:gd name="T25" fmla="*/ 2147483647 h 444"/>
              <a:gd name="T26" fmla="*/ 2147483647 w 1100"/>
              <a:gd name="T27" fmla="*/ 2147483647 h 444"/>
              <a:gd name="T28" fmla="*/ 2147483647 w 1100"/>
              <a:gd name="T29" fmla="*/ 2147483647 h 444"/>
              <a:gd name="T30" fmla="*/ 2147483647 w 1100"/>
              <a:gd name="T31" fmla="*/ 2147483647 h 444"/>
              <a:gd name="T32" fmla="*/ 2147483647 w 1100"/>
              <a:gd name="T33" fmla="*/ 2147483647 h 444"/>
              <a:gd name="T34" fmla="*/ 2147483647 w 1100"/>
              <a:gd name="T35" fmla="*/ 2147483647 h 444"/>
              <a:gd name="T36" fmla="*/ 2147483647 w 1100"/>
              <a:gd name="T37" fmla="*/ 2147483647 h 444"/>
              <a:gd name="T38" fmla="*/ 2147483647 w 1100"/>
              <a:gd name="T39" fmla="*/ 2147483647 h 444"/>
              <a:gd name="T40" fmla="*/ 0 w 1100"/>
              <a:gd name="T41" fmla="*/ 2147483647 h 444"/>
              <a:gd name="T42" fmla="*/ 0 w 1100"/>
              <a:gd name="T43" fmla="*/ 2147483647 h 444"/>
              <a:gd name="T44" fmla="*/ 2147483647 w 1100"/>
              <a:gd name="T45" fmla="*/ 2147483647 h 4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00"/>
              <a:gd name="T70" fmla="*/ 0 h 444"/>
              <a:gd name="T71" fmla="*/ 1100 w 1100"/>
              <a:gd name="T72" fmla="*/ 444 h 4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00" h="444">
                <a:moveTo>
                  <a:pt x="2" y="100"/>
                </a:moveTo>
                <a:lnTo>
                  <a:pt x="76" y="34"/>
                </a:lnTo>
                <a:lnTo>
                  <a:pt x="123" y="0"/>
                </a:lnTo>
                <a:lnTo>
                  <a:pt x="185" y="2"/>
                </a:lnTo>
                <a:lnTo>
                  <a:pt x="340" y="214"/>
                </a:lnTo>
                <a:lnTo>
                  <a:pt x="356" y="228"/>
                </a:lnTo>
                <a:lnTo>
                  <a:pt x="394" y="232"/>
                </a:lnTo>
                <a:lnTo>
                  <a:pt x="481" y="144"/>
                </a:lnTo>
                <a:lnTo>
                  <a:pt x="509" y="138"/>
                </a:lnTo>
                <a:lnTo>
                  <a:pt x="589" y="180"/>
                </a:lnTo>
                <a:lnTo>
                  <a:pt x="615" y="178"/>
                </a:lnTo>
                <a:lnTo>
                  <a:pt x="642" y="166"/>
                </a:lnTo>
                <a:lnTo>
                  <a:pt x="752" y="38"/>
                </a:lnTo>
                <a:lnTo>
                  <a:pt x="776" y="32"/>
                </a:lnTo>
                <a:lnTo>
                  <a:pt x="802" y="42"/>
                </a:lnTo>
                <a:lnTo>
                  <a:pt x="919" y="232"/>
                </a:lnTo>
                <a:lnTo>
                  <a:pt x="961" y="238"/>
                </a:lnTo>
                <a:lnTo>
                  <a:pt x="993" y="226"/>
                </a:lnTo>
                <a:lnTo>
                  <a:pt x="1098" y="112"/>
                </a:lnTo>
                <a:lnTo>
                  <a:pt x="1100" y="444"/>
                </a:lnTo>
                <a:lnTo>
                  <a:pt x="0" y="444"/>
                </a:lnTo>
                <a:lnTo>
                  <a:pt x="0" y="102"/>
                </a:lnTo>
                <a:lnTo>
                  <a:pt x="2" y="100"/>
                </a:lnTo>
                <a:close/>
              </a:path>
            </a:pathLst>
          </a:custGeom>
          <a:gradFill rotWithShape="1">
            <a:gsLst>
              <a:gs pos="0">
                <a:srgbClr val="FF3399"/>
              </a:gs>
              <a:gs pos="25000">
                <a:srgbClr val="FF6633"/>
              </a:gs>
              <a:gs pos="50000">
                <a:srgbClr val="FFFF00"/>
              </a:gs>
              <a:gs pos="75000">
                <a:srgbClr val="01A78F"/>
              </a:gs>
              <a:gs pos="100000">
                <a:srgbClr val="3366FF"/>
              </a:gs>
            </a:gsLst>
            <a:lin ang="10800000" scaled="0"/>
          </a:gradFill>
          <a:ln w="9525">
            <a:noFill/>
            <a:round/>
            <a:headEnd/>
            <a:tailEnd/>
          </a:ln>
        </p:spPr>
        <p:txBody>
          <a:bodyPr wrap="none" anchor="ctr"/>
          <a:lstStyle/>
          <a:p>
            <a:endParaRPr lang="en-US" dirty="0"/>
          </a:p>
        </p:txBody>
      </p:sp>
    </p:spTree>
    <p:extLst>
      <p:ext uri="{BB962C8B-B14F-4D97-AF65-F5344CB8AC3E}">
        <p14:creationId xmlns:p14="http://schemas.microsoft.com/office/powerpoint/2010/main" val="292594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4">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4" grpId="0" build="p"/>
      <p:bldP spid="130" grpId="0" animBg="1"/>
      <p:bldP spid="1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9400" y="762000"/>
            <a:ext cx="8588829" cy="840057"/>
          </a:xfrm>
        </p:spPr>
        <p:txBody>
          <a:bodyPr vert="horz" lIns="91440" tIns="45720" rIns="91440" bIns="45720" rtlCol="0" anchor="ctr">
            <a:normAutofit/>
          </a:bodyPr>
          <a:lstStyle/>
          <a:p>
            <a:r>
              <a:rPr lang="en-US" dirty="0"/>
              <a:t>Optical amplification </a:t>
            </a:r>
            <a:r>
              <a:rPr lang="en-US" dirty="0" smtClean="0"/>
              <a:t>useful in thermal noise limit</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6</a:t>
            </a:fld>
            <a:endParaRPr lang="en-US" dirty="0"/>
          </a:p>
        </p:txBody>
      </p:sp>
      <p:grpSp>
        <p:nvGrpSpPr>
          <p:cNvPr id="2" name="Group 1"/>
          <p:cNvGrpSpPr/>
          <p:nvPr/>
        </p:nvGrpSpPr>
        <p:grpSpPr>
          <a:xfrm>
            <a:off x="1212371" y="1600200"/>
            <a:ext cx="6367225" cy="1419780"/>
            <a:chOff x="1212371" y="1600200"/>
            <a:chExt cx="6367225" cy="1419780"/>
          </a:xfrm>
        </p:grpSpPr>
        <p:sp>
          <p:nvSpPr>
            <p:cNvPr id="7" name="Line 2"/>
            <p:cNvSpPr>
              <a:spLocks noChangeShapeType="1"/>
            </p:cNvSpPr>
            <p:nvPr/>
          </p:nvSpPr>
          <p:spPr bwMode="auto">
            <a:xfrm flipV="1">
              <a:off x="1770427" y="2321307"/>
              <a:ext cx="1396057" cy="0"/>
            </a:xfrm>
            <a:prstGeom prst="line">
              <a:avLst/>
            </a:prstGeom>
            <a:noFill/>
            <a:ln w="38100">
              <a:solidFill>
                <a:srgbClr val="FF0000"/>
              </a:solidFill>
              <a:round/>
              <a:headEnd/>
              <a:tailEnd/>
            </a:ln>
            <a:effectLst/>
          </p:spPr>
          <p:txBody>
            <a:bodyPr/>
            <a:lstStyle/>
            <a:p>
              <a:endParaRPr lang="en-US" sz="1600" b="1" dirty="0"/>
            </a:p>
          </p:txBody>
        </p:sp>
        <p:sp>
          <p:nvSpPr>
            <p:cNvPr id="8" name="Text Box 19"/>
            <p:cNvSpPr txBox="1">
              <a:spLocks noChangeArrowheads="1"/>
            </p:cNvSpPr>
            <p:nvPr/>
          </p:nvSpPr>
          <p:spPr bwMode="auto">
            <a:xfrm>
              <a:off x="2800212" y="2519940"/>
              <a:ext cx="1274184" cy="307777"/>
            </a:xfrm>
            <a:prstGeom prst="rect">
              <a:avLst/>
            </a:prstGeom>
            <a:noFill/>
            <a:ln w="9525">
              <a:noFill/>
              <a:miter lim="800000"/>
              <a:headEnd/>
              <a:tailEnd/>
            </a:ln>
            <a:effectLst/>
          </p:spPr>
          <p:txBody>
            <a:bodyPr wrap="square">
              <a:spAutoFit/>
            </a:bodyPr>
            <a:lstStyle/>
            <a:p>
              <a:pPr algn="ctr">
                <a:spcBef>
                  <a:spcPct val="50000"/>
                </a:spcBef>
              </a:pPr>
              <a:r>
                <a:rPr lang="en-US" sz="1400" b="1" dirty="0" smtClean="0"/>
                <a:t>Photodetector</a:t>
              </a:r>
              <a:endParaRPr lang="en-US" sz="1400" b="1" dirty="0"/>
            </a:p>
          </p:txBody>
        </p:sp>
        <p:sp>
          <p:nvSpPr>
            <p:cNvPr id="9" name="AutoShape 132"/>
            <p:cNvSpPr>
              <a:spLocks noChangeArrowheads="1"/>
            </p:cNvSpPr>
            <p:nvPr/>
          </p:nvSpPr>
          <p:spPr bwMode="auto">
            <a:xfrm>
              <a:off x="3166484" y="2209623"/>
              <a:ext cx="223369" cy="279212"/>
            </a:xfrm>
            <a:prstGeom prst="flowChartDelay">
              <a:avLst/>
            </a:prstGeom>
            <a:solidFill>
              <a:srgbClr val="CCFFFF"/>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CCFFFF"/>
              </a:extrusionClr>
            </a:sp3d>
          </p:spPr>
          <p:txBody>
            <a:bodyPr wrap="none" anchor="ctr">
              <a:flatTx/>
            </a:bodyPr>
            <a:lstStyle/>
            <a:p>
              <a:endParaRPr lang="en-US" sz="1600" b="1" dirty="0"/>
            </a:p>
          </p:txBody>
        </p:sp>
        <p:sp>
          <p:nvSpPr>
            <p:cNvPr id="10" name="Line 17"/>
            <p:cNvSpPr>
              <a:spLocks noChangeShapeType="1"/>
            </p:cNvSpPr>
            <p:nvPr/>
          </p:nvSpPr>
          <p:spPr bwMode="auto">
            <a:xfrm>
              <a:off x="1626833" y="2321307"/>
              <a:ext cx="167527" cy="0"/>
            </a:xfrm>
            <a:prstGeom prst="line">
              <a:avLst/>
            </a:prstGeom>
            <a:noFill/>
            <a:ln w="38100">
              <a:solidFill>
                <a:srgbClr val="FF0000"/>
              </a:solidFill>
              <a:prstDash val="sysDot"/>
              <a:round/>
              <a:headEnd/>
              <a:tailEnd/>
            </a:ln>
            <a:effectLst/>
          </p:spPr>
          <p:txBody>
            <a:bodyPr/>
            <a:lstStyle/>
            <a:p>
              <a:endParaRPr lang="en-US" sz="1600" b="1" dirty="0"/>
            </a:p>
          </p:txBody>
        </p:sp>
        <p:sp>
          <p:nvSpPr>
            <p:cNvPr id="11" name="Text Box 42"/>
            <p:cNvSpPr txBox="1">
              <a:spLocks noChangeArrowheads="1"/>
            </p:cNvSpPr>
            <p:nvPr/>
          </p:nvSpPr>
          <p:spPr bwMode="auto">
            <a:xfrm>
              <a:off x="1310623" y="1637345"/>
              <a:ext cx="1246698" cy="523220"/>
            </a:xfrm>
            <a:prstGeom prst="rect">
              <a:avLst/>
            </a:prstGeom>
            <a:noFill/>
            <a:ln w="9525">
              <a:noFill/>
              <a:miter lim="800000"/>
              <a:headEnd/>
              <a:tailEnd/>
            </a:ln>
            <a:effectLst/>
          </p:spPr>
          <p:txBody>
            <a:bodyPr wrap="square">
              <a:spAutoFit/>
            </a:bodyPr>
            <a:lstStyle/>
            <a:p>
              <a:pPr algn="ctr">
                <a:spcBef>
                  <a:spcPct val="50000"/>
                </a:spcBef>
              </a:pPr>
              <a:r>
                <a:rPr lang="en-US" sz="1400" b="1" dirty="0" smtClean="0"/>
                <a:t>Collected Optical Signal</a:t>
              </a:r>
              <a:endParaRPr lang="en-US" sz="1400" b="1" dirty="0"/>
            </a:p>
          </p:txBody>
        </p:sp>
        <p:sp>
          <p:nvSpPr>
            <p:cNvPr id="12" name="Line 50"/>
            <p:cNvSpPr>
              <a:spLocks noChangeShapeType="1"/>
            </p:cNvSpPr>
            <p:nvPr/>
          </p:nvSpPr>
          <p:spPr bwMode="auto">
            <a:xfrm>
              <a:off x="1626833" y="2163492"/>
              <a:ext cx="223369" cy="0"/>
            </a:xfrm>
            <a:prstGeom prst="line">
              <a:avLst/>
            </a:prstGeom>
            <a:noFill/>
            <a:ln w="19050">
              <a:solidFill>
                <a:schemeClr val="tx1"/>
              </a:solidFill>
              <a:round/>
              <a:headEnd/>
              <a:tailEnd type="triangle" w="lg" len="med"/>
            </a:ln>
            <a:effectLst/>
          </p:spPr>
          <p:txBody>
            <a:bodyPr/>
            <a:lstStyle/>
            <a:p>
              <a:endParaRPr lang="en-US" sz="1600" b="1" dirty="0"/>
            </a:p>
          </p:txBody>
        </p:sp>
        <p:cxnSp>
          <p:nvCxnSpPr>
            <p:cNvPr id="13" name="Straight Connector 12"/>
            <p:cNvCxnSpPr/>
            <p:nvPr/>
          </p:nvCxnSpPr>
          <p:spPr>
            <a:xfrm>
              <a:off x="4594818" y="2265465"/>
              <a:ext cx="949319" cy="0"/>
            </a:xfrm>
            <a:prstGeom prst="line">
              <a:avLst/>
            </a:prstGeom>
            <a:ln>
              <a:solidFill>
                <a:srgbClr val="AD5207"/>
              </a:solidFill>
            </a:ln>
            <a:effectLst/>
          </p:spPr>
          <p:style>
            <a:lnRef idx="3">
              <a:schemeClr val="accent6"/>
            </a:lnRef>
            <a:fillRef idx="0">
              <a:schemeClr val="accent6"/>
            </a:fillRef>
            <a:effectRef idx="2">
              <a:schemeClr val="accent6"/>
            </a:effectRef>
            <a:fontRef idx="minor">
              <a:schemeClr val="tx1"/>
            </a:fontRef>
          </p:style>
        </p:cxnSp>
        <p:sp>
          <p:nvSpPr>
            <p:cNvPr id="14" name="Freeform 13"/>
            <p:cNvSpPr/>
            <p:nvPr/>
          </p:nvSpPr>
          <p:spPr>
            <a:xfrm>
              <a:off x="4968719" y="2353679"/>
              <a:ext cx="240364" cy="246840"/>
            </a:xfrm>
            <a:custGeom>
              <a:avLst/>
              <a:gdLst>
                <a:gd name="connsiteX0" fmla="*/ 0 w 291548"/>
                <a:gd name="connsiteY0" fmla="*/ 717827 h 717827"/>
                <a:gd name="connsiteX1" fmla="*/ 145774 w 291548"/>
                <a:gd name="connsiteY1" fmla="*/ 2209 h 717827"/>
                <a:gd name="connsiteX2" fmla="*/ 291548 w 291548"/>
                <a:gd name="connsiteY2" fmla="*/ 704574 h 717827"/>
              </a:gdLst>
              <a:ahLst/>
              <a:cxnLst>
                <a:cxn ang="0">
                  <a:pos x="connsiteX0" y="connsiteY0"/>
                </a:cxn>
                <a:cxn ang="0">
                  <a:pos x="connsiteX1" y="connsiteY1"/>
                </a:cxn>
                <a:cxn ang="0">
                  <a:pos x="connsiteX2" y="connsiteY2"/>
                </a:cxn>
              </a:cxnLst>
              <a:rect l="l" t="t" r="r" b="b"/>
              <a:pathLst>
                <a:path w="291548" h="717827">
                  <a:moveTo>
                    <a:pt x="0" y="717827"/>
                  </a:moveTo>
                  <a:cubicBezTo>
                    <a:pt x="48591" y="361122"/>
                    <a:pt x="97183" y="4418"/>
                    <a:pt x="145774" y="2209"/>
                  </a:cubicBezTo>
                  <a:cubicBezTo>
                    <a:pt x="194365" y="0"/>
                    <a:pt x="223079" y="600765"/>
                    <a:pt x="291548" y="704574"/>
                  </a:cubicBezTo>
                </a:path>
              </a:pathLst>
            </a:custGeom>
            <a:ln>
              <a:solidFill>
                <a:srgbClr val="00B050"/>
              </a:solidFill>
            </a:ln>
            <a:effectLst/>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1600" b="1" dirty="0"/>
            </a:p>
          </p:txBody>
        </p:sp>
        <p:cxnSp>
          <p:nvCxnSpPr>
            <p:cNvPr id="15" name="Straight Connector 14"/>
            <p:cNvCxnSpPr/>
            <p:nvPr/>
          </p:nvCxnSpPr>
          <p:spPr>
            <a:xfrm flipV="1">
              <a:off x="4594818" y="2600126"/>
              <a:ext cx="385163" cy="393"/>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16" name="Straight Connector 15"/>
            <p:cNvCxnSpPr/>
            <p:nvPr/>
          </p:nvCxnSpPr>
          <p:spPr>
            <a:xfrm>
              <a:off x="5194169" y="2600519"/>
              <a:ext cx="349968"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sp>
          <p:nvSpPr>
            <p:cNvPr id="17" name="Text Box 19"/>
            <p:cNvSpPr txBox="1">
              <a:spLocks noChangeArrowheads="1"/>
            </p:cNvSpPr>
            <p:nvPr/>
          </p:nvSpPr>
          <p:spPr bwMode="auto">
            <a:xfrm>
              <a:off x="5599980" y="2432992"/>
              <a:ext cx="1979616" cy="307777"/>
            </a:xfrm>
            <a:prstGeom prst="rect">
              <a:avLst/>
            </a:prstGeom>
            <a:noFill/>
            <a:ln w="9525">
              <a:noFill/>
              <a:miter lim="800000"/>
              <a:headEnd/>
              <a:tailEnd/>
            </a:ln>
            <a:effectLst/>
          </p:spPr>
          <p:txBody>
            <a:bodyPr wrap="square">
              <a:spAutoFit/>
            </a:bodyPr>
            <a:lstStyle/>
            <a:p>
              <a:pPr>
                <a:spcBef>
                  <a:spcPct val="50000"/>
                </a:spcBef>
              </a:pPr>
              <a:r>
                <a:rPr lang="en-US" sz="1400" b="1" dirty="0" smtClean="0">
                  <a:solidFill>
                    <a:srgbClr val="008000"/>
                  </a:solidFill>
                </a:rPr>
                <a:t>Signal + Shot Noise</a:t>
              </a:r>
              <a:endParaRPr lang="en-US" sz="1400" b="1" dirty="0">
                <a:solidFill>
                  <a:srgbClr val="008000"/>
                </a:solidFill>
              </a:endParaRPr>
            </a:p>
          </p:txBody>
        </p:sp>
        <p:sp>
          <p:nvSpPr>
            <p:cNvPr id="18" name="Text Box 19"/>
            <p:cNvSpPr txBox="1">
              <a:spLocks noChangeArrowheads="1"/>
            </p:cNvSpPr>
            <p:nvPr/>
          </p:nvSpPr>
          <p:spPr bwMode="auto">
            <a:xfrm>
              <a:off x="5599980" y="2097938"/>
              <a:ext cx="1598616" cy="307777"/>
            </a:xfrm>
            <a:prstGeom prst="rect">
              <a:avLst/>
            </a:prstGeom>
            <a:noFill/>
            <a:ln w="9525">
              <a:noFill/>
              <a:miter lim="800000"/>
              <a:headEnd/>
              <a:tailEnd/>
            </a:ln>
            <a:effectLst/>
          </p:spPr>
          <p:txBody>
            <a:bodyPr wrap="square">
              <a:spAutoFit/>
            </a:bodyPr>
            <a:lstStyle/>
            <a:p>
              <a:pPr>
                <a:spcBef>
                  <a:spcPct val="50000"/>
                </a:spcBef>
              </a:pPr>
              <a:r>
                <a:rPr lang="en-US" sz="1400" b="1" dirty="0" smtClean="0">
                  <a:solidFill>
                    <a:srgbClr val="AD5207"/>
                  </a:solidFill>
                </a:rPr>
                <a:t>Thermal Noise</a:t>
              </a:r>
              <a:endParaRPr lang="en-US" sz="1400" b="1" dirty="0">
                <a:solidFill>
                  <a:srgbClr val="AD5207"/>
                </a:solidFill>
              </a:endParaRPr>
            </a:p>
          </p:txBody>
        </p:sp>
        <p:sp>
          <p:nvSpPr>
            <p:cNvPr id="19" name="Line 50"/>
            <p:cNvSpPr>
              <a:spLocks noChangeShapeType="1"/>
            </p:cNvSpPr>
            <p:nvPr/>
          </p:nvSpPr>
          <p:spPr bwMode="auto">
            <a:xfrm flipV="1">
              <a:off x="4562909" y="1930411"/>
              <a:ext cx="0" cy="781792"/>
            </a:xfrm>
            <a:prstGeom prst="line">
              <a:avLst/>
            </a:prstGeom>
            <a:noFill/>
            <a:ln w="25400">
              <a:solidFill>
                <a:schemeClr val="tx1"/>
              </a:solidFill>
              <a:round/>
              <a:headEnd/>
              <a:tailEnd type="triangle" w="lg" len="med"/>
            </a:ln>
            <a:effectLst/>
          </p:spPr>
          <p:txBody>
            <a:bodyPr/>
            <a:lstStyle/>
            <a:p>
              <a:endParaRPr lang="en-US" sz="1600" b="1" dirty="0"/>
            </a:p>
          </p:txBody>
        </p:sp>
        <p:sp>
          <p:nvSpPr>
            <p:cNvPr id="20" name="Line 50"/>
            <p:cNvSpPr>
              <a:spLocks noChangeShapeType="1"/>
            </p:cNvSpPr>
            <p:nvPr/>
          </p:nvSpPr>
          <p:spPr bwMode="auto">
            <a:xfrm flipV="1">
              <a:off x="4562909" y="2712203"/>
              <a:ext cx="1061004" cy="0"/>
            </a:xfrm>
            <a:prstGeom prst="line">
              <a:avLst/>
            </a:prstGeom>
            <a:noFill/>
            <a:ln w="25400">
              <a:solidFill>
                <a:schemeClr val="tx1"/>
              </a:solidFill>
              <a:round/>
              <a:headEnd/>
              <a:tailEnd type="triangle" w="lg" len="med"/>
            </a:ln>
            <a:effectLst/>
          </p:spPr>
          <p:txBody>
            <a:bodyPr/>
            <a:lstStyle/>
            <a:p>
              <a:endParaRPr lang="en-US" sz="1600" b="1" dirty="0"/>
            </a:p>
          </p:txBody>
        </p:sp>
        <p:sp>
          <p:nvSpPr>
            <p:cNvPr id="21" name="Text Box 19"/>
            <p:cNvSpPr txBox="1">
              <a:spLocks noChangeArrowheads="1"/>
            </p:cNvSpPr>
            <p:nvPr/>
          </p:nvSpPr>
          <p:spPr bwMode="auto">
            <a:xfrm>
              <a:off x="4674594" y="2712203"/>
              <a:ext cx="1228602" cy="307777"/>
            </a:xfrm>
            <a:prstGeom prst="rect">
              <a:avLst/>
            </a:prstGeom>
            <a:noFill/>
            <a:ln w="9525">
              <a:noFill/>
              <a:miter lim="800000"/>
              <a:headEnd/>
              <a:tailEnd/>
            </a:ln>
            <a:effectLst/>
          </p:spPr>
          <p:txBody>
            <a:bodyPr wrap="square">
              <a:spAutoFit/>
            </a:bodyPr>
            <a:lstStyle/>
            <a:p>
              <a:pPr>
                <a:spcBef>
                  <a:spcPct val="50000"/>
                </a:spcBef>
              </a:pPr>
              <a:r>
                <a:rPr lang="en-US" sz="1400" b="1" dirty="0" smtClean="0"/>
                <a:t>Frequency</a:t>
              </a:r>
              <a:endParaRPr lang="en-US" sz="1400" b="1" dirty="0"/>
            </a:p>
          </p:txBody>
        </p:sp>
        <p:sp>
          <p:nvSpPr>
            <p:cNvPr id="22" name="Freeform 21"/>
            <p:cNvSpPr/>
            <p:nvPr/>
          </p:nvSpPr>
          <p:spPr>
            <a:xfrm>
              <a:off x="3445696" y="2265465"/>
              <a:ext cx="837634" cy="345524"/>
            </a:xfrm>
            <a:custGeom>
              <a:avLst/>
              <a:gdLst>
                <a:gd name="connsiteX0" fmla="*/ 0 w 1528763"/>
                <a:gd name="connsiteY0" fmla="*/ 33337 h 471487"/>
                <a:gd name="connsiteX1" fmla="*/ 57150 w 1528763"/>
                <a:gd name="connsiteY1" fmla="*/ 33337 h 471487"/>
                <a:gd name="connsiteX2" fmla="*/ 971550 w 1528763"/>
                <a:gd name="connsiteY2" fmla="*/ 61912 h 471487"/>
                <a:gd name="connsiteX3" fmla="*/ 1157288 w 1528763"/>
                <a:gd name="connsiteY3" fmla="*/ 404812 h 471487"/>
                <a:gd name="connsiteX4" fmla="*/ 1528763 w 1528763"/>
                <a:gd name="connsiteY4" fmla="*/ 461962 h 471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63" h="471487">
                  <a:moveTo>
                    <a:pt x="0" y="33337"/>
                  </a:moveTo>
                  <a:lnTo>
                    <a:pt x="57150" y="33337"/>
                  </a:lnTo>
                  <a:cubicBezTo>
                    <a:pt x="219075" y="38100"/>
                    <a:pt x="788194" y="0"/>
                    <a:pt x="971550" y="61912"/>
                  </a:cubicBezTo>
                  <a:cubicBezTo>
                    <a:pt x="1154906" y="123825"/>
                    <a:pt x="1064419" y="338137"/>
                    <a:pt x="1157288" y="404812"/>
                  </a:cubicBezTo>
                  <a:cubicBezTo>
                    <a:pt x="1250157" y="471487"/>
                    <a:pt x="1389460" y="466724"/>
                    <a:pt x="1528763" y="461962"/>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Rounded Rectangle 50"/>
            <p:cNvSpPr/>
            <p:nvPr/>
          </p:nvSpPr>
          <p:spPr>
            <a:xfrm>
              <a:off x="1212371" y="1600200"/>
              <a:ext cx="167527" cy="167527"/>
            </a:xfrm>
            <a:prstGeom prst="round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lvl="0" algn="ctr">
                <a:spcBef>
                  <a:spcPct val="50000"/>
                </a:spcBef>
              </a:pPr>
              <a:r>
                <a:rPr lang="en-US" sz="1600" b="1" dirty="0" smtClean="0">
                  <a:solidFill>
                    <a:prstClr val="white"/>
                  </a:solidFill>
                </a:rPr>
                <a:t>i</a:t>
              </a:r>
              <a:endParaRPr lang="en-US" sz="1600" b="1" dirty="0">
                <a:solidFill>
                  <a:prstClr val="white"/>
                </a:solidFill>
              </a:endParaRPr>
            </a:p>
          </p:txBody>
        </p:sp>
      </p:grpSp>
      <p:grpSp>
        <p:nvGrpSpPr>
          <p:cNvPr id="5" name="Group 4"/>
          <p:cNvGrpSpPr/>
          <p:nvPr/>
        </p:nvGrpSpPr>
        <p:grpSpPr>
          <a:xfrm>
            <a:off x="1212371" y="2832310"/>
            <a:ext cx="7626829" cy="1434890"/>
            <a:chOff x="1212371" y="2832310"/>
            <a:chExt cx="7626829" cy="1434890"/>
          </a:xfrm>
        </p:grpSpPr>
        <p:sp>
          <p:nvSpPr>
            <p:cNvPr id="23" name="Line 2"/>
            <p:cNvSpPr>
              <a:spLocks noChangeShapeType="1"/>
            </p:cNvSpPr>
            <p:nvPr/>
          </p:nvSpPr>
          <p:spPr bwMode="auto">
            <a:xfrm flipV="1">
              <a:off x="1770794" y="3558260"/>
              <a:ext cx="335054" cy="0"/>
            </a:xfrm>
            <a:prstGeom prst="line">
              <a:avLst/>
            </a:prstGeom>
            <a:noFill/>
            <a:ln w="38100">
              <a:solidFill>
                <a:srgbClr val="FF0000"/>
              </a:solidFill>
              <a:round/>
              <a:headEnd/>
              <a:tailEnd/>
            </a:ln>
            <a:effectLst/>
          </p:spPr>
          <p:txBody>
            <a:bodyPr/>
            <a:lstStyle/>
            <a:p>
              <a:endParaRPr lang="en-US" sz="1600" dirty="0"/>
            </a:p>
          </p:txBody>
        </p:sp>
        <p:sp>
          <p:nvSpPr>
            <p:cNvPr id="24" name="Text Box 19"/>
            <p:cNvSpPr txBox="1">
              <a:spLocks noChangeArrowheads="1"/>
            </p:cNvSpPr>
            <p:nvPr/>
          </p:nvSpPr>
          <p:spPr bwMode="auto">
            <a:xfrm>
              <a:off x="2800580" y="3756893"/>
              <a:ext cx="1426216" cy="307777"/>
            </a:xfrm>
            <a:prstGeom prst="rect">
              <a:avLst/>
            </a:prstGeom>
            <a:noFill/>
            <a:ln w="9525">
              <a:noFill/>
              <a:miter lim="800000"/>
              <a:headEnd/>
              <a:tailEnd/>
            </a:ln>
            <a:effectLst/>
          </p:spPr>
          <p:txBody>
            <a:bodyPr wrap="square">
              <a:spAutoFit/>
            </a:bodyPr>
            <a:lstStyle/>
            <a:p>
              <a:pPr algn="ctr">
                <a:spcBef>
                  <a:spcPct val="50000"/>
                </a:spcBef>
              </a:pPr>
              <a:r>
                <a:rPr lang="en-US" sz="1400" b="1" dirty="0" smtClean="0"/>
                <a:t>Photodetector</a:t>
              </a:r>
            </a:p>
          </p:txBody>
        </p:sp>
        <p:sp>
          <p:nvSpPr>
            <p:cNvPr id="25" name="Text Box 104"/>
            <p:cNvSpPr txBox="1">
              <a:spLocks noChangeArrowheads="1"/>
            </p:cNvSpPr>
            <p:nvPr/>
          </p:nvSpPr>
          <p:spPr bwMode="auto">
            <a:xfrm>
              <a:off x="1712196" y="3743980"/>
              <a:ext cx="1295400" cy="523220"/>
            </a:xfrm>
            <a:prstGeom prst="rect">
              <a:avLst/>
            </a:prstGeom>
            <a:noFill/>
            <a:ln w="9525">
              <a:noFill/>
              <a:miter lim="800000"/>
              <a:headEnd/>
              <a:tailEnd/>
            </a:ln>
            <a:effectLst/>
          </p:spPr>
          <p:txBody>
            <a:bodyPr wrap="square">
              <a:spAutoFit/>
            </a:bodyPr>
            <a:lstStyle/>
            <a:p>
              <a:pPr algn="ctr">
                <a:spcBef>
                  <a:spcPct val="50000"/>
                </a:spcBef>
              </a:pPr>
              <a:r>
                <a:rPr lang="en-US" sz="1400" b="1" dirty="0" smtClean="0"/>
                <a:t>Optical</a:t>
              </a:r>
              <a:br>
                <a:rPr lang="en-US" sz="1400" b="1" dirty="0" smtClean="0"/>
              </a:br>
              <a:r>
                <a:rPr lang="en-US" sz="1400" b="1" dirty="0" smtClean="0"/>
                <a:t>Postamplifier</a:t>
              </a:r>
              <a:endParaRPr lang="en-US" sz="1400" b="1" dirty="0"/>
            </a:p>
          </p:txBody>
        </p:sp>
        <p:sp>
          <p:nvSpPr>
            <p:cNvPr id="26" name="AutoShape 130"/>
            <p:cNvSpPr>
              <a:spLocks noChangeArrowheads="1"/>
            </p:cNvSpPr>
            <p:nvPr/>
          </p:nvSpPr>
          <p:spPr bwMode="auto">
            <a:xfrm rot="5400000">
              <a:off x="2217532" y="3136258"/>
              <a:ext cx="390896" cy="837634"/>
            </a:xfrm>
            <a:prstGeom prst="can">
              <a:avLst>
                <a:gd name="adj" fmla="val 32608"/>
              </a:avLst>
            </a:prstGeom>
            <a:gradFill rotWithShape="1">
              <a:gsLst>
                <a:gs pos="0">
                  <a:srgbClr val="CCFF33">
                    <a:gamma/>
                    <a:shade val="46275"/>
                    <a:invGamma/>
                  </a:srgbClr>
                </a:gs>
                <a:gs pos="50000">
                  <a:srgbClr val="CCFF33"/>
                </a:gs>
                <a:gs pos="100000">
                  <a:srgbClr val="CCFF33">
                    <a:gamma/>
                    <a:shade val="46275"/>
                    <a:invGamma/>
                  </a:srgbClr>
                </a:gs>
              </a:gsLst>
              <a:lin ang="0" scaled="1"/>
            </a:gradFill>
            <a:ln w="12700">
              <a:noFill/>
              <a:round/>
              <a:headEnd/>
              <a:tailEnd/>
            </a:ln>
            <a:effectLst/>
          </p:spPr>
          <p:txBody>
            <a:bodyPr wrap="none" anchor="ctr"/>
            <a:lstStyle/>
            <a:p>
              <a:endParaRPr lang="en-US" sz="1600" dirty="0"/>
            </a:p>
          </p:txBody>
        </p:sp>
        <p:sp>
          <p:nvSpPr>
            <p:cNvPr id="27" name="Line 131"/>
            <p:cNvSpPr>
              <a:spLocks noChangeShapeType="1"/>
            </p:cNvSpPr>
            <p:nvPr/>
          </p:nvSpPr>
          <p:spPr bwMode="auto">
            <a:xfrm>
              <a:off x="2775955" y="3558260"/>
              <a:ext cx="390896" cy="0"/>
            </a:xfrm>
            <a:prstGeom prst="line">
              <a:avLst/>
            </a:prstGeom>
            <a:noFill/>
            <a:ln w="114300">
              <a:solidFill>
                <a:srgbClr val="FF0000"/>
              </a:solidFill>
              <a:round/>
              <a:headEnd/>
              <a:tailEnd/>
            </a:ln>
            <a:effectLst/>
          </p:spPr>
          <p:txBody>
            <a:bodyPr/>
            <a:lstStyle/>
            <a:p>
              <a:endParaRPr lang="en-US" sz="1600" dirty="0"/>
            </a:p>
          </p:txBody>
        </p:sp>
        <p:sp>
          <p:nvSpPr>
            <p:cNvPr id="28" name="AutoShape 132"/>
            <p:cNvSpPr>
              <a:spLocks noChangeArrowheads="1"/>
            </p:cNvSpPr>
            <p:nvPr/>
          </p:nvSpPr>
          <p:spPr bwMode="auto">
            <a:xfrm>
              <a:off x="3166851" y="3446575"/>
              <a:ext cx="223369" cy="279212"/>
            </a:xfrm>
            <a:prstGeom prst="flowChartDelay">
              <a:avLst/>
            </a:prstGeom>
            <a:solidFill>
              <a:srgbClr val="CCFFFF"/>
            </a:solidFill>
            <a:ln w="9525">
              <a:miter lim="800000"/>
              <a:headEnd/>
              <a:tailEnd/>
            </a:ln>
            <a:effectLst/>
            <a:scene3d>
              <a:camera prst="legacyObliqueTopRight"/>
              <a:lightRig rig="legacyFlat3" dir="b"/>
            </a:scene3d>
            <a:sp3d extrusionH="277800" prstMaterial="legacyMatte">
              <a:bevelT w="13500" h="13500" prst="angle"/>
              <a:bevelB w="13500" h="13500" prst="angle"/>
              <a:extrusionClr>
                <a:srgbClr val="CCFFFF"/>
              </a:extrusionClr>
            </a:sp3d>
          </p:spPr>
          <p:txBody>
            <a:bodyPr wrap="none" anchor="ctr">
              <a:flatTx/>
            </a:bodyPr>
            <a:lstStyle/>
            <a:p>
              <a:endParaRPr lang="en-US" sz="1600" dirty="0"/>
            </a:p>
          </p:txBody>
        </p:sp>
        <p:sp>
          <p:nvSpPr>
            <p:cNvPr id="29" name="Line 17"/>
            <p:cNvSpPr>
              <a:spLocks noChangeShapeType="1"/>
            </p:cNvSpPr>
            <p:nvPr/>
          </p:nvSpPr>
          <p:spPr bwMode="auto">
            <a:xfrm>
              <a:off x="1627200" y="3558260"/>
              <a:ext cx="167527" cy="0"/>
            </a:xfrm>
            <a:prstGeom prst="line">
              <a:avLst/>
            </a:prstGeom>
            <a:noFill/>
            <a:ln w="38100">
              <a:solidFill>
                <a:srgbClr val="FF0000"/>
              </a:solidFill>
              <a:prstDash val="sysDot"/>
              <a:round/>
              <a:headEnd/>
              <a:tailEnd/>
            </a:ln>
            <a:effectLst/>
          </p:spPr>
          <p:txBody>
            <a:bodyPr/>
            <a:lstStyle/>
            <a:p>
              <a:endParaRPr lang="en-US" sz="1600" dirty="0"/>
            </a:p>
          </p:txBody>
        </p:sp>
        <p:sp>
          <p:nvSpPr>
            <p:cNvPr id="30" name="Line 50"/>
            <p:cNvSpPr>
              <a:spLocks noChangeShapeType="1"/>
            </p:cNvSpPr>
            <p:nvPr/>
          </p:nvSpPr>
          <p:spPr bwMode="auto">
            <a:xfrm>
              <a:off x="1627200" y="3400445"/>
              <a:ext cx="223369" cy="0"/>
            </a:xfrm>
            <a:prstGeom prst="line">
              <a:avLst/>
            </a:prstGeom>
            <a:noFill/>
            <a:ln w="19050">
              <a:solidFill>
                <a:schemeClr val="tx1"/>
              </a:solidFill>
              <a:round/>
              <a:headEnd/>
              <a:tailEnd type="triangle" w="lg" len="med"/>
            </a:ln>
            <a:effectLst/>
          </p:spPr>
          <p:txBody>
            <a:bodyPr/>
            <a:lstStyle/>
            <a:p>
              <a:endParaRPr lang="en-US" sz="1600" dirty="0"/>
            </a:p>
          </p:txBody>
        </p:sp>
        <p:cxnSp>
          <p:nvCxnSpPr>
            <p:cNvPr id="31" name="Straight Connector 30"/>
            <p:cNvCxnSpPr/>
            <p:nvPr/>
          </p:nvCxnSpPr>
          <p:spPr>
            <a:xfrm>
              <a:off x="4595185" y="3502418"/>
              <a:ext cx="949319" cy="0"/>
            </a:xfrm>
            <a:prstGeom prst="line">
              <a:avLst/>
            </a:prstGeom>
            <a:ln>
              <a:solidFill>
                <a:srgbClr val="AD5207"/>
              </a:solidFill>
            </a:ln>
            <a:effectLst/>
          </p:spPr>
          <p:style>
            <a:lnRef idx="3">
              <a:schemeClr val="accent6"/>
            </a:lnRef>
            <a:fillRef idx="0">
              <a:schemeClr val="accent6"/>
            </a:fillRef>
            <a:effectRef idx="2">
              <a:schemeClr val="accent6"/>
            </a:effectRef>
            <a:fontRef idx="minor">
              <a:schemeClr val="tx1"/>
            </a:fontRef>
          </p:style>
        </p:cxnSp>
        <p:sp>
          <p:nvSpPr>
            <p:cNvPr id="32" name="Text Box 19"/>
            <p:cNvSpPr txBox="1">
              <a:spLocks noChangeArrowheads="1"/>
            </p:cNvSpPr>
            <p:nvPr/>
          </p:nvSpPr>
          <p:spPr bwMode="auto">
            <a:xfrm>
              <a:off x="5600346" y="2934948"/>
              <a:ext cx="3238854" cy="523220"/>
            </a:xfrm>
            <a:prstGeom prst="rect">
              <a:avLst/>
            </a:prstGeom>
            <a:noFill/>
            <a:ln w="9525">
              <a:noFill/>
              <a:miter lim="800000"/>
              <a:headEnd/>
              <a:tailEnd/>
            </a:ln>
            <a:effectLst/>
          </p:spPr>
          <p:txBody>
            <a:bodyPr wrap="square">
              <a:spAutoFit/>
            </a:bodyPr>
            <a:lstStyle/>
            <a:p>
              <a:pPr>
                <a:spcBef>
                  <a:spcPct val="50000"/>
                </a:spcBef>
              </a:pPr>
              <a:r>
                <a:rPr lang="en-US" sz="1400" b="1" dirty="0" smtClean="0">
                  <a:solidFill>
                    <a:srgbClr val="008000"/>
                  </a:solidFill>
                </a:rPr>
                <a:t>Amplified Signal + Amplified Shot Noise + </a:t>
              </a:r>
              <a:br>
                <a:rPr lang="en-US" sz="1400" b="1" dirty="0" smtClean="0">
                  <a:solidFill>
                    <a:srgbClr val="008000"/>
                  </a:solidFill>
                </a:rPr>
              </a:br>
              <a:r>
                <a:rPr lang="en-US" sz="1400" b="1" dirty="0" smtClean="0">
                  <a:solidFill>
                    <a:srgbClr val="008000"/>
                  </a:solidFill>
                </a:rPr>
                <a:t>Optical Postamplifier Noise</a:t>
              </a:r>
              <a:endParaRPr lang="en-US" sz="1400" b="1" dirty="0">
                <a:solidFill>
                  <a:srgbClr val="008000"/>
                </a:solidFill>
              </a:endParaRPr>
            </a:p>
          </p:txBody>
        </p:sp>
        <p:sp>
          <p:nvSpPr>
            <p:cNvPr id="33" name="Text Box 19"/>
            <p:cNvSpPr txBox="1">
              <a:spLocks noChangeArrowheads="1"/>
            </p:cNvSpPr>
            <p:nvPr/>
          </p:nvSpPr>
          <p:spPr bwMode="auto">
            <a:xfrm>
              <a:off x="5600346" y="3381968"/>
              <a:ext cx="1674449" cy="307777"/>
            </a:xfrm>
            <a:prstGeom prst="rect">
              <a:avLst/>
            </a:prstGeom>
            <a:noFill/>
            <a:ln w="9525">
              <a:noFill/>
              <a:miter lim="800000"/>
              <a:headEnd/>
              <a:tailEnd/>
            </a:ln>
            <a:effectLst/>
          </p:spPr>
          <p:txBody>
            <a:bodyPr wrap="square">
              <a:spAutoFit/>
            </a:bodyPr>
            <a:lstStyle/>
            <a:p>
              <a:pPr>
                <a:spcBef>
                  <a:spcPct val="50000"/>
                </a:spcBef>
              </a:pPr>
              <a:r>
                <a:rPr lang="en-US" sz="1400" b="1" dirty="0" smtClean="0">
                  <a:solidFill>
                    <a:srgbClr val="AD5207"/>
                  </a:solidFill>
                </a:rPr>
                <a:t>Thermal Noise</a:t>
              </a:r>
              <a:endParaRPr lang="en-US" sz="1400" b="1" dirty="0">
                <a:solidFill>
                  <a:srgbClr val="AD5207"/>
                </a:solidFill>
              </a:endParaRPr>
            </a:p>
          </p:txBody>
        </p:sp>
        <p:sp>
          <p:nvSpPr>
            <p:cNvPr id="34" name="Line 50"/>
            <p:cNvSpPr>
              <a:spLocks noChangeShapeType="1"/>
            </p:cNvSpPr>
            <p:nvPr/>
          </p:nvSpPr>
          <p:spPr bwMode="auto">
            <a:xfrm flipV="1">
              <a:off x="4563276" y="3167364"/>
              <a:ext cx="0" cy="781792"/>
            </a:xfrm>
            <a:prstGeom prst="line">
              <a:avLst/>
            </a:prstGeom>
            <a:noFill/>
            <a:ln w="25400">
              <a:solidFill>
                <a:schemeClr val="tx1"/>
              </a:solidFill>
              <a:round/>
              <a:headEnd/>
              <a:tailEnd type="triangle" w="lg" len="med"/>
            </a:ln>
            <a:effectLst/>
          </p:spPr>
          <p:txBody>
            <a:bodyPr/>
            <a:lstStyle/>
            <a:p>
              <a:endParaRPr lang="en-US" sz="1600" dirty="0"/>
            </a:p>
          </p:txBody>
        </p:sp>
        <p:sp>
          <p:nvSpPr>
            <p:cNvPr id="35" name="Line 50"/>
            <p:cNvSpPr>
              <a:spLocks noChangeShapeType="1"/>
            </p:cNvSpPr>
            <p:nvPr/>
          </p:nvSpPr>
          <p:spPr bwMode="auto">
            <a:xfrm flipV="1">
              <a:off x="4563276" y="3949156"/>
              <a:ext cx="1061004" cy="0"/>
            </a:xfrm>
            <a:prstGeom prst="line">
              <a:avLst/>
            </a:prstGeom>
            <a:noFill/>
            <a:ln w="25400">
              <a:solidFill>
                <a:schemeClr val="tx1"/>
              </a:solidFill>
              <a:round/>
              <a:headEnd/>
              <a:tailEnd type="triangle" w="lg" len="med"/>
            </a:ln>
            <a:effectLst/>
          </p:spPr>
          <p:txBody>
            <a:bodyPr/>
            <a:lstStyle/>
            <a:p>
              <a:endParaRPr lang="en-US" sz="1600" dirty="0"/>
            </a:p>
          </p:txBody>
        </p:sp>
        <p:sp>
          <p:nvSpPr>
            <p:cNvPr id="36" name="Text Box 19"/>
            <p:cNvSpPr txBox="1">
              <a:spLocks noChangeArrowheads="1"/>
            </p:cNvSpPr>
            <p:nvPr/>
          </p:nvSpPr>
          <p:spPr bwMode="auto">
            <a:xfrm>
              <a:off x="4674961" y="3949157"/>
              <a:ext cx="1380635" cy="307777"/>
            </a:xfrm>
            <a:prstGeom prst="rect">
              <a:avLst/>
            </a:prstGeom>
            <a:noFill/>
            <a:ln w="9525">
              <a:noFill/>
              <a:miter lim="800000"/>
              <a:headEnd/>
              <a:tailEnd/>
            </a:ln>
            <a:effectLst/>
          </p:spPr>
          <p:txBody>
            <a:bodyPr wrap="square">
              <a:spAutoFit/>
            </a:bodyPr>
            <a:lstStyle/>
            <a:p>
              <a:pPr>
                <a:spcBef>
                  <a:spcPct val="50000"/>
                </a:spcBef>
              </a:pPr>
              <a:r>
                <a:rPr lang="en-US" sz="1400" b="1" dirty="0" smtClean="0"/>
                <a:t>Frequency</a:t>
              </a:r>
              <a:endParaRPr lang="en-US" sz="1400" b="1" dirty="0"/>
            </a:p>
          </p:txBody>
        </p:sp>
        <p:sp>
          <p:nvSpPr>
            <p:cNvPr id="37" name="Text Box 42"/>
            <p:cNvSpPr txBox="1">
              <a:spLocks noChangeArrowheads="1"/>
            </p:cNvSpPr>
            <p:nvPr/>
          </p:nvSpPr>
          <p:spPr bwMode="auto">
            <a:xfrm>
              <a:off x="1269058" y="2860442"/>
              <a:ext cx="1322898" cy="523220"/>
            </a:xfrm>
            <a:prstGeom prst="rect">
              <a:avLst/>
            </a:prstGeom>
            <a:noFill/>
            <a:ln w="9525">
              <a:noFill/>
              <a:miter lim="800000"/>
              <a:headEnd/>
              <a:tailEnd/>
            </a:ln>
            <a:effectLst/>
          </p:spPr>
          <p:txBody>
            <a:bodyPr wrap="square">
              <a:spAutoFit/>
            </a:bodyPr>
            <a:lstStyle/>
            <a:p>
              <a:pPr algn="ctr">
                <a:spcBef>
                  <a:spcPct val="50000"/>
                </a:spcBef>
              </a:pPr>
              <a:r>
                <a:rPr lang="en-US" sz="1400" b="1" dirty="0" smtClean="0"/>
                <a:t>Collected Optical Signal</a:t>
              </a:r>
              <a:endParaRPr lang="en-US" sz="1400" b="1" dirty="0"/>
            </a:p>
          </p:txBody>
        </p:sp>
        <p:sp>
          <p:nvSpPr>
            <p:cNvPr id="38" name="Freeform 37"/>
            <p:cNvSpPr/>
            <p:nvPr/>
          </p:nvSpPr>
          <p:spPr>
            <a:xfrm>
              <a:off x="4969086" y="3167364"/>
              <a:ext cx="240364" cy="190998"/>
            </a:xfrm>
            <a:custGeom>
              <a:avLst/>
              <a:gdLst>
                <a:gd name="connsiteX0" fmla="*/ 0 w 291548"/>
                <a:gd name="connsiteY0" fmla="*/ 717827 h 717827"/>
                <a:gd name="connsiteX1" fmla="*/ 145774 w 291548"/>
                <a:gd name="connsiteY1" fmla="*/ 2209 h 717827"/>
                <a:gd name="connsiteX2" fmla="*/ 291548 w 291548"/>
                <a:gd name="connsiteY2" fmla="*/ 704574 h 717827"/>
              </a:gdLst>
              <a:ahLst/>
              <a:cxnLst>
                <a:cxn ang="0">
                  <a:pos x="connsiteX0" y="connsiteY0"/>
                </a:cxn>
                <a:cxn ang="0">
                  <a:pos x="connsiteX1" y="connsiteY1"/>
                </a:cxn>
                <a:cxn ang="0">
                  <a:pos x="connsiteX2" y="connsiteY2"/>
                </a:cxn>
              </a:cxnLst>
              <a:rect l="l" t="t" r="r" b="b"/>
              <a:pathLst>
                <a:path w="291548" h="717827">
                  <a:moveTo>
                    <a:pt x="0" y="717827"/>
                  </a:moveTo>
                  <a:cubicBezTo>
                    <a:pt x="48591" y="361122"/>
                    <a:pt x="97183" y="4418"/>
                    <a:pt x="145774" y="2209"/>
                  </a:cubicBezTo>
                  <a:cubicBezTo>
                    <a:pt x="194365" y="0"/>
                    <a:pt x="223079" y="600765"/>
                    <a:pt x="291548" y="704574"/>
                  </a:cubicBezTo>
                </a:path>
              </a:pathLst>
            </a:custGeom>
            <a:ln>
              <a:solidFill>
                <a:srgbClr val="00B050"/>
              </a:solidFill>
            </a:ln>
            <a:effectLst/>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1600" b="1" dirty="0"/>
            </a:p>
          </p:txBody>
        </p:sp>
        <p:cxnSp>
          <p:nvCxnSpPr>
            <p:cNvPr id="39" name="Straight Connector 38"/>
            <p:cNvCxnSpPr/>
            <p:nvPr/>
          </p:nvCxnSpPr>
          <p:spPr>
            <a:xfrm flipV="1">
              <a:off x="4595185" y="3357576"/>
              <a:ext cx="386541" cy="785"/>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cxnSp>
          <p:nvCxnSpPr>
            <p:cNvPr id="40" name="Straight Connector 39"/>
            <p:cNvCxnSpPr/>
            <p:nvPr/>
          </p:nvCxnSpPr>
          <p:spPr>
            <a:xfrm>
              <a:off x="5194537" y="3358361"/>
              <a:ext cx="349968" cy="0"/>
            </a:xfrm>
            <a:prstGeom prst="line">
              <a:avLst/>
            </a:prstGeom>
            <a:ln>
              <a:solidFill>
                <a:srgbClr val="00B050"/>
              </a:solidFill>
            </a:ln>
            <a:effectLst/>
          </p:spPr>
          <p:style>
            <a:lnRef idx="3">
              <a:schemeClr val="accent6"/>
            </a:lnRef>
            <a:fillRef idx="0">
              <a:schemeClr val="accent6"/>
            </a:fillRef>
            <a:effectRef idx="2">
              <a:schemeClr val="accent6"/>
            </a:effectRef>
            <a:fontRef idx="minor">
              <a:schemeClr val="tx1"/>
            </a:fontRef>
          </p:style>
        </p:cxnSp>
        <p:sp>
          <p:nvSpPr>
            <p:cNvPr id="41" name="Freeform 40"/>
            <p:cNvSpPr/>
            <p:nvPr/>
          </p:nvSpPr>
          <p:spPr>
            <a:xfrm>
              <a:off x="3446063" y="3516684"/>
              <a:ext cx="837634" cy="345524"/>
            </a:xfrm>
            <a:custGeom>
              <a:avLst/>
              <a:gdLst>
                <a:gd name="connsiteX0" fmla="*/ 0 w 1528763"/>
                <a:gd name="connsiteY0" fmla="*/ 33337 h 471487"/>
                <a:gd name="connsiteX1" fmla="*/ 57150 w 1528763"/>
                <a:gd name="connsiteY1" fmla="*/ 33337 h 471487"/>
                <a:gd name="connsiteX2" fmla="*/ 971550 w 1528763"/>
                <a:gd name="connsiteY2" fmla="*/ 61912 h 471487"/>
                <a:gd name="connsiteX3" fmla="*/ 1157288 w 1528763"/>
                <a:gd name="connsiteY3" fmla="*/ 404812 h 471487"/>
                <a:gd name="connsiteX4" fmla="*/ 1528763 w 1528763"/>
                <a:gd name="connsiteY4" fmla="*/ 461962 h 471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8763" h="471487">
                  <a:moveTo>
                    <a:pt x="0" y="33337"/>
                  </a:moveTo>
                  <a:lnTo>
                    <a:pt x="57150" y="33337"/>
                  </a:lnTo>
                  <a:cubicBezTo>
                    <a:pt x="219075" y="38100"/>
                    <a:pt x="788194" y="0"/>
                    <a:pt x="971550" y="61912"/>
                  </a:cubicBezTo>
                  <a:cubicBezTo>
                    <a:pt x="1154906" y="123825"/>
                    <a:pt x="1064419" y="338137"/>
                    <a:pt x="1157288" y="404812"/>
                  </a:cubicBezTo>
                  <a:cubicBezTo>
                    <a:pt x="1250157" y="471487"/>
                    <a:pt x="1389460" y="466724"/>
                    <a:pt x="1528763" y="461962"/>
                  </a:cubicBezTo>
                </a:path>
              </a:pathLst>
            </a:cu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Rounded Rectangle 51"/>
            <p:cNvSpPr/>
            <p:nvPr/>
          </p:nvSpPr>
          <p:spPr>
            <a:xfrm>
              <a:off x="1212371" y="2832310"/>
              <a:ext cx="167527" cy="167527"/>
            </a:xfrm>
            <a:prstGeom prst="round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lvl="0" algn="ctr">
                <a:spcBef>
                  <a:spcPct val="50000"/>
                </a:spcBef>
              </a:pPr>
              <a:r>
                <a:rPr lang="en-US" sz="1600" b="1" dirty="0" smtClean="0">
                  <a:solidFill>
                    <a:prstClr val="white"/>
                  </a:solidFill>
                </a:rPr>
                <a:t>ii</a:t>
              </a:r>
              <a:endParaRPr lang="en-US" b="1" dirty="0">
                <a:solidFill>
                  <a:prstClr val="white"/>
                </a:solidFill>
              </a:endParaRPr>
            </a:p>
          </p:txBody>
        </p:sp>
      </p:grpSp>
      <p:grpSp>
        <p:nvGrpSpPr>
          <p:cNvPr id="77" name="Group 76"/>
          <p:cNvGrpSpPr/>
          <p:nvPr/>
        </p:nvGrpSpPr>
        <p:grpSpPr>
          <a:xfrm>
            <a:off x="1178796" y="4226260"/>
            <a:ext cx="3160743" cy="2250740"/>
            <a:chOff x="1178796" y="4226260"/>
            <a:chExt cx="3160743" cy="2250740"/>
          </a:xfrm>
        </p:grpSpPr>
        <p:cxnSp>
          <p:nvCxnSpPr>
            <p:cNvPr id="42" name="Straight Connector 41"/>
            <p:cNvCxnSpPr/>
            <p:nvPr/>
          </p:nvCxnSpPr>
          <p:spPr>
            <a:xfrm rot="5400000" flipH="1" flipV="1">
              <a:off x="1947726" y="5356228"/>
              <a:ext cx="995854" cy="62376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2748231" y="4658295"/>
              <a:ext cx="902587" cy="51831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1978806" y="5409105"/>
              <a:ext cx="1538848" cy="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938321" y="4525028"/>
              <a:ext cx="725950" cy="769441"/>
            </a:xfrm>
            <a:prstGeom prst="rect">
              <a:avLst/>
            </a:prstGeom>
            <a:noFill/>
          </p:spPr>
          <p:txBody>
            <a:bodyPr wrap="square" lIns="0" rIns="0" rtlCol="0">
              <a:spAutoFit/>
            </a:bodyPr>
            <a:lstStyle/>
            <a:p>
              <a:r>
                <a:rPr lang="en-US" sz="1100" b="1" dirty="0" smtClean="0">
                  <a:solidFill>
                    <a:srgbClr val="C00000"/>
                  </a:solidFill>
                </a:rPr>
                <a:t>Thermal Noise</a:t>
              </a:r>
            </a:p>
            <a:p>
              <a:r>
                <a:rPr lang="en-US" sz="1100" b="1" dirty="0" smtClean="0">
                  <a:solidFill>
                    <a:srgbClr val="C00000"/>
                  </a:solidFill>
                </a:rPr>
                <a:t>Limited</a:t>
              </a:r>
            </a:p>
            <a:p>
              <a:r>
                <a:rPr lang="en-US" sz="1100" b="1" i="1" dirty="0" smtClean="0">
                  <a:solidFill>
                    <a:srgbClr val="C00000"/>
                  </a:solidFill>
                  <a:cs typeface="Arial"/>
                </a:rPr>
                <a:t>SNR </a:t>
              </a:r>
              <a:r>
                <a:rPr lang="en-US" sz="1100" b="1" i="1" dirty="0" smtClean="0">
                  <a:solidFill>
                    <a:srgbClr val="C00000"/>
                  </a:solidFill>
                  <a:latin typeface="Arial Unicode MS"/>
                  <a:ea typeface="Arial Unicode MS"/>
                  <a:cs typeface="Arial Unicode MS"/>
                </a:rPr>
                <a:t>∝ </a:t>
              </a:r>
              <a:r>
                <a:rPr lang="en-US" sz="1100" b="1" i="1" dirty="0" smtClean="0">
                  <a:solidFill>
                    <a:srgbClr val="C00000"/>
                  </a:solidFill>
                  <a:cs typeface="Arial"/>
                </a:rPr>
                <a:t>P</a:t>
              </a:r>
              <a:r>
                <a:rPr lang="en-US" sz="1100" b="1" i="1" baseline="30000" dirty="0" smtClean="0">
                  <a:solidFill>
                    <a:srgbClr val="C00000"/>
                  </a:solidFill>
                  <a:cs typeface="Arial"/>
                </a:rPr>
                <a:t>2</a:t>
              </a:r>
              <a:endParaRPr lang="en-US" sz="1100" b="1" i="1" baseline="30000" dirty="0" smtClean="0">
                <a:solidFill>
                  <a:srgbClr val="C00000"/>
                </a:solidFill>
              </a:endParaRPr>
            </a:p>
          </p:txBody>
        </p:sp>
        <p:sp>
          <p:nvSpPr>
            <p:cNvPr id="46" name="TextBox 45"/>
            <p:cNvSpPr txBox="1"/>
            <p:nvPr/>
          </p:nvSpPr>
          <p:spPr>
            <a:xfrm>
              <a:off x="2943482" y="5309789"/>
              <a:ext cx="781792" cy="600164"/>
            </a:xfrm>
            <a:prstGeom prst="rect">
              <a:avLst/>
            </a:prstGeom>
            <a:noFill/>
          </p:spPr>
          <p:txBody>
            <a:bodyPr wrap="square" lIns="0" rIns="91440" rtlCol="0">
              <a:spAutoFit/>
            </a:bodyPr>
            <a:lstStyle/>
            <a:p>
              <a:r>
                <a:rPr lang="en-US" sz="1100" b="1" dirty="0" smtClean="0">
                  <a:solidFill>
                    <a:srgbClr val="C00000"/>
                  </a:solidFill>
                </a:rPr>
                <a:t>Shot Noise</a:t>
              </a:r>
            </a:p>
            <a:p>
              <a:r>
                <a:rPr lang="en-US" sz="1100" b="1" dirty="0" smtClean="0">
                  <a:solidFill>
                    <a:srgbClr val="C00000"/>
                  </a:solidFill>
                </a:rPr>
                <a:t>Limited</a:t>
              </a:r>
            </a:p>
            <a:p>
              <a:r>
                <a:rPr lang="en-US" sz="1100" b="1" i="1" dirty="0" smtClean="0">
                  <a:solidFill>
                    <a:srgbClr val="C00000"/>
                  </a:solidFill>
                  <a:cs typeface="Arial"/>
                </a:rPr>
                <a:t>SNR </a:t>
              </a:r>
              <a:r>
                <a:rPr lang="en-US" sz="1100" b="1" i="1" dirty="0" smtClean="0">
                  <a:solidFill>
                    <a:srgbClr val="C00000"/>
                  </a:solidFill>
                  <a:latin typeface="Arial Unicode MS"/>
                  <a:ea typeface="Arial Unicode MS"/>
                  <a:cs typeface="Arial Unicode MS"/>
                </a:rPr>
                <a:t>∝ </a:t>
              </a:r>
              <a:r>
                <a:rPr lang="en-US" sz="1100" b="1" i="1" dirty="0" smtClean="0">
                  <a:solidFill>
                    <a:srgbClr val="C00000"/>
                  </a:solidFill>
                  <a:cs typeface="Arial"/>
                </a:rPr>
                <a:t>P</a:t>
              </a:r>
              <a:endParaRPr lang="en-US" sz="1100" b="1" i="1" dirty="0" smtClean="0">
                <a:solidFill>
                  <a:srgbClr val="C00000"/>
                </a:solidFill>
              </a:endParaRPr>
            </a:p>
          </p:txBody>
        </p:sp>
        <p:sp>
          <p:nvSpPr>
            <p:cNvPr id="47" name="TextBox 46"/>
            <p:cNvSpPr txBox="1"/>
            <p:nvPr/>
          </p:nvSpPr>
          <p:spPr>
            <a:xfrm>
              <a:off x="1826648" y="6169223"/>
              <a:ext cx="2211952" cy="307777"/>
            </a:xfrm>
            <a:prstGeom prst="rect">
              <a:avLst/>
            </a:prstGeom>
            <a:noFill/>
          </p:spPr>
          <p:txBody>
            <a:bodyPr wrap="none" rtlCol="0">
              <a:spAutoFit/>
            </a:bodyPr>
            <a:lstStyle/>
            <a:p>
              <a:r>
                <a:rPr lang="en-US" sz="1400" b="1" dirty="0" smtClean="0"/>
                <a:t>Collected Optical Power (P)</a:t>
              </a:r>
              <a:endParaRPr lang="en-US" sz="1400" b="1" dirty="0"/>
            </a:p>
          </p:txBody>
        </p:sp>
        <p:sp>
          <p:nvSpPr>
            <p:cNvPr id="48" name="TextBox 47"/>
            <p:cNvSpPr txBox="1"/>
            <p:nvPr/>
          </p:nvSpPr>
          <p:spPr>
            <a:xfrm rot="16200000">
              <a:off x="437225" y="5174500"/>
              <a:ext cx="2204258" cy="307777"/>
            </a:xfrm>
            <a:prstGeom prst="rect">
              <a:avLst/>
            </a:prstGeom>
            <a:noFill/>
          </p:spPr>
          <p:txBody>
            <a:bodyPr wrap="none" rtlCol="0">
              <a:spAutoFit/>
            </a:bodyPr>
            <a:lstStyle/>
            <a:p>
              <a:r>
                <a:rPr lang="en-US" sz="1400" b="1" dirty="0" smtClean="0"/>
                <a:t>Signal-to-Noise Ratio (SNR)</a:t>
              </a:r>
              <a:endParaRPr lang="en-US" sz="1400" b="1" dirty="0"/>
            </a:p>
          </p:txBody>
        </p:sp>
        <p:cxnSp>
          <p:nvCxnSpPr>
            <p:cNvPr id="49" name="Straight Arrow Connector 48"/>
            <p:cNvCxnSpPr/>
            <p:nvPr/>
          </p:nvCxnSpPr>
          <p:spPr>
            <a:xfrm>
              <a:off x="1659109" y="6177668"/>
              <a:ext cx="2680430" cy="116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flipH="1" flipV="1">
              <a:off x="794717" y="5290010"/>
              <a:ext cx="1761356" cy="1395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1178796" y="4296428"/>
              <a:ext cx="167527" cy="167527"/>
            </a:xfrm>
            <a:prstGeom prst="round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lvl="0" algn="ctr">
                <a:spcBef>
                  <a:spcPct val="50000"/>
                </a:spcBef>
              </a:pPr>
              <a:r>
                <a:rPr lang="en-US" sz="1600" b="1" dirty="0" smtClean="0">
                  <a:solidFill>
                    <a:prstClr val="white"/>
                  </a:solidFill>
                </a:rPr>
                <a:t>i</a:t>
              </a:r>
              <a:endParaRPr lang="en-US" sz="1600" b="1" dirty="0">
                <a:solidFill>
                  <a:prstClr val="white"/>
                </a:solidFill>
              </a:endParaRPr>
            </a:p>
          </p:txBody>
        </p:sp>
      </p:grpSp>
      <p:grpSp>
        <p:nvGrpSpPr>
          <p:cNvPr id="78" name="Group 77"/>
          <p:cNvGrpSpPr/>
          <p:nvPr/>
        </p:nvGrpSpPr>
        <p:grpSpPr>
          <a:xfrm>
            <a:off x="1712196" y="5313341"/>
            <a:ext cx="855802" cy="865190"/>
            <a:chOff x="1712196" y="5313341"/>
            <a:chExt cx="855802" cy="865190"/>
          </a:xfrm>
        </p:grpSpPr>
        <p:cxnSp>
          <p:nvCxnSpPr>
            <p:cNvPr id="67" name="Straight Connector 66"/>
            <p:cNvCxnSpPr/>
            <p:nvPr/>
          </p:nvCxnSpPr>
          <p:spPr>
            <a:xfrm rot="16200000" flipH="1">
              <a:off x="1901827" y="5939608"/>
              <a:ext cx="477844" cy="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1748261" y="5939607"/>
              <a:ext cx="477844" cy="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994163" y="5756527"/>
              <a:ext cx="153566" cy="0"/>
            </a:xfrm>
            <a:prstGeom prst="line">
              <a:avLst/>
            </a:prstGeom>
            <a:ln w="38100">
              <a:solidFill>
                <a:srgbClr val="00B050"/>
              </a:solidFill>
              <a:headEnd type="triangle" w="med" len="sm"/>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1712196" y="5313341"/>
              <a:ext cx="855802" cy="430887"/>
            </a:xfrm>
            <a:prstGeom prst="rect">
              <a:avLst/>
            </a:prstGeom>
            <a:noFill/>
          </p:spPr>
          <p:txBody>
            <a:bodyPr wrap="square" lIns="0" rIns="0" rtlCol="0">
              <a:spAutoFit/>
            </a:bodyPr>
            <a:lstStyle/>
            <a:p>
              <a:r>
                <a:rPr lang="en-US" sz="1100" b="1" dirty="0" smtClean="0">
                  <a:solidFill>
                    <a:srgbClr val="00B050"/>
                  </a:solidFill>
                </a:rPr>
                <a:t>Sensitivity Improvement</a:t>
              </a:r>
              <a:endParaRPr lang="en-US" sz="1100" b="1" i="1" baseline="30000" dirty="0" smtClean="0">
                <a:solidFill>
                  <a:srgbClr val="00B050"/>
                </a:solidFill>
              </a:endParaRPr>
            </a:p>
          </p:txBody>
        </p:sp>
      </p:grpSp>
      <p:grpSp>
        <p:nvGrpSpPr>
          <p:cNvPr id="75" name="Group 74"/>
          <p:cNvGrpSpPr/>
          <p:nvPr/>
        </p:nvGrpSpPr>
        <p:grpSpPr>
          <a:xfrm>
            <a:off x="4302996" y="4225855"/>
            <a:ext cx="3149753" cy="2250740"/>
            <a:chOff x="4302996" y="4225855"/>
            <a:chExt cx="3149753" cy="2250740"/>
          </a:xfrm>
        </p:grpSpPr>
        <p:cxnSp>
          <p:nvCxnSpPr>
            <p:cNvPr id="6" name="Straight Arrow Connector 5"/>
            <p:cNvCxnSpPr/>
            <p:nvPr/>
          </p:nvCxnSpPr>
          <p:spPr>
            <a:xfrm rot="5400000" flipH="1" flipV="1">
              <a:off x="3905600" y="5290010"/>
              <a:ext cx="1761356" cy="1395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4" name="Rounded Rectangle 53"/>
            <p:cNvSpPr/>
            <p:nvPr/>
          </p:nvSpPr>
          <p:spPr>
            <a:xfrm>
              <a:off x="4302996" y="4296428"/>
              <a:ext cx="167527" cy="167527"/>
            </a:xfrm>
            <a:prstGeom prst="round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lvl="0" algn="ctr">
                <a:spcBef>
                  <a:spcPct val="50000"/>
                </a:spcBef>
              </a:pPr>
              <a:r>
                <a:rPr lang="en-US" sz="1600" b="1" dirty="0" smtClean="0">
                  <a:solidFill>
                    <a:prstClr val="white"/>
                  </a:solidFill>
                </a:rPr>
                <a:t>ii</a:t>
              </a:r>
              <a:endParaRPr lang="en-US" sz="1600" b="1" dirty="0">
                <a:solidFill>
                  <a:prstClr val="white"/>
                </a:solidFill>
              </a:endParaRPr>
            </a:p>
          </p:txBody>
        </p:sp>
        <p:sp>
          <p:nvSpPr>
            <p:cNvPr id="55" name="TextBox 54"/>
            <p:cNvSpPr txBox="1"/>
            <p:nvPr/>
          </p:nvSpPr>
          <p:spPr>
            <a:xfrm>
              <a:off x="4884021" y="4372628"/>
              <a:ext cx="744564" cy="938719"/>
            </a:xfrm>
            <a:prstGeom prst="rect">
              <a:avLst/>
            </a:prstGeom>
            <a:noFill/>
          </p:spPr>
          <p:txBody>
            <a:bodyPr wrap="square" lIns="0" rIns="0" rtlCol="0">
              <a:spAutoFit/>
            </a:bodyPr>
            <a:lstStyle/>
            <a:p>
              <a:r>
                <a:rPr lang="en-US" sz="1100" b="1" dirty="0" smtClean="0">
                  <a:solidFill>
                    <a:srgbClr val="C00000"/>
                  </a:solidFill>
                </a:rPr>
                <a:t>Thermal or</a:t>
              </a:r>
              <a:br>
                <a:rPr lang="en-US" sz="1100" b="1" dirty="0" smtClean="0">
                  <a:solidFill>
                    <a:srgbClr val="C00000"/>
                  </a:solidFill>
                </a:rPr>
              </a:br>
              <a:r>
                <a:rPr lang="en-US" sz="1100" b="1" dirty="0" smtClean="0">
                  <a:solidFill>
                    <a:srgbClr val="C00000"/>
                  </a:solidFill>
                </a:rPr>
                <a:t>ASE-ASE Noise Limited</a:t>
              </a:r>
            </a:p>
            <a:p>
              <a:r>
                <a:rPr lang="en-US" sz="1100" b="1" i="1" dirty="0" smtClean="0">
                  <a:solidFill>
                    <a:srgbClr val="C00000"/>
                  </a:solidFill>
                  <a:cs typeface="Arial"/>
                </a:rPr>
                <a:t>SNR </a:t>
              </a:r>
              <a:r>
                <a:rPr lang="en-US" sz="1100" b="1" i="1" dirty="0" smtClean="0">
                  <a:solidFill>
                    <a:srgbClr val="C00000"/>
                  </a:solidFill>
                  <a:latin typeface="Arial Unicode MS"/>
                  <a:ea typeface="Arial Unicode MS"/>
                  <a:cs typeface="Arial Unicode MS"/>
                </a:rPr>
                <a:t>∝ </a:t>
              </a:r>
              <a:r>
                <a:rPr lang="en-US" sz="1100" b="1" i="1" dirty="0" smtClean="0">
                  <a:solidFill>
                    <a:srgbClr val="C00000"/>
                  </a:solidFill>
                  <a:cs typeface="Arial"/>
                </a:rPr>
                <a:t>P</a:t>
              </a:r>
              <a:r>
                <a:rPr lang="en-US" sz="1100" b="1" i="1" baseline="30000" dirty="0" smtClean="0">
                  <a:solidFill>
                    <a:srgbClr val="C00000"/>
                  </a:solidFill>
                  <a:cs typeface="Arial"/>
                </a:rPr>
                <a:t>2</a:t>
              </a:r>
              <a:endParaRPr lang="en-US" sz="1100" b="1" i="1" baseline="30000" dirty="0" smtClean="0">
                <a:solidFill>
                  <a:srgbClr val="C00000"/>
                </a:solidFill>
              </a:endParaRPr>
            </a:p>
          </p:txBody>
        </p:sp>
        <p:sp>
          <p:nvSpPr>
            <p:cNvPr id="56" name="TextBox 55"/>
            <p:cNvSpPr txBox="1"/>
            <p:nvPr/>
          </p:nvSpPr>
          <p:spPr>
            <a:xfrm>
              <a:off x="5653943" y="5477316"/>
              <a:ext cx="893477" cy="600164"/>
            </a:xfrm>
            <a:prstGeom prst="rect">
              <a:avLst/>
            </a:prstGeom>
            <a:noFill/>
          </p:spPr>
          <p:txBody>
            <a:bodyPr wrap="square" lIns="0" rIns="91440" rtlCol="0">
              <a:spAutoFit/>
            </a:bodyPr>
            <a:lstStyle/>
            <a:p>
              <a:r>
                <a:rPr lang="en-US" sz="1100" b="1" dirty="0" smtClean="0">
                  <a:solidFill>
                    <a:srgbClr val="C00000"/>
                  </a:solidFill>
                </a:rPr>
                <a:t>ASE-S Noise Limited</a:t>
              </a:r>
            </a:p>
            <a:p>
              <a:r>
                <a:rPr lang="en-US" sz="1100" b="1" i="1" dirty="0" smtClean="0">
                  <a:solidFill>
                    <a:srgbClr val="C00000"/>
                  </a:solidFill>
                  <a:cs typeface="Arial"/>
                </a:rPr>
                <a:t>SNR </a:t>
              </a:r>
              <a:r>
                <a:rPr lang="en-US" sz="1100" b="1" i="1" dirty="0" smtClean="0">
                  <a:solidFill>
                    <a:srgbClr val="C00000"/>
                  </a:solidFill>
                  <a:latin typeface="Arial Unicode MS"/>
                  <a:ea typeface="Arial Unicode MS"/>
                  <a:cs typeface="Arial Unicode MS"/>
                </a:rPr>
                <a:t>∝ </a:t>
              </a:r>
              <a:r>
                <a:rPr lang="en-US" sz="1100" b="1" i="1" dirty="0" smtClean="0">
                  <a:solidFill>
                    <a:srgbClr val="C00000"/>
                  </a:solidFill>
                  <a:cs typeface="Arial"/>
                </a:rPr>
                <a:t>P</a:t>
              </a:r>
              <a:endParaRPr lang="en-US" sz="1100" b="1" i="1" dirty="0" smtClean="0">
                <a:solidFill>
                  <a:srgbClr val="C00000"/>
                </a:solidFill>
              </a:endParaRPr>
            </a:p>
          </p:txBody>
        </p:sp>
        <p:sp>
          <p:nvSpPr>
            <p:cNvPr id="57" name="TextBox 56"/>
            <p:cNvSpPr txBox="1"/>
            <p:nvPr/>
          </p:nvSpPr>
          <p:spPr>
            <a:xfrm>
              <a:off x="6398724" y="5086420"/>
              <a:ext cx="1005161" cy="769441"/>
            </a:xfrm>
            <a:prstGeom prst="rect">
              <a:avLst/>
            </a:prstGeom>
            <a:noFill/>
          </p:spPr>
          <p:txBody>
            <a:bodyPr wrap="square" rtlCol="0">
              <a:spAutoFit/>
            </a:bodyPr>
            <a:lstStyle/>
            <a:p>
              <a:r>
                <a:rPr lang="en-US" sz="1100" b="1" dirty="0" smtClean="0">
                  <a:solidFill>
                    <a:srgbClr val="C00000"/>
                  </a:solidFill>
                </a:rPr>
                <a:t>RIN or DRB Noise Limited</a:t>
              </a:r>
            </a:p>
            <a:p>
              <a:r>
                <a:rPr lang="en-US" sz="1100" b="1" i="1" dirty="0" smtClean="0">
                  <a:solidFill>
                    <a:srgbClr val="C00000"/>
                  </a:solidFill>
                  <a:cs typeface="Arial"/>
                </a:rPr>
                <a:t>SNR </a:t>
              </a:r>
              <a:r>
                <a:rPr lang="en-US" sz="1100" b="1" i="1" dirty="0" smtClean="0">
                  <a:solidFill>
                    <a:srgbClr val="C00000"/>
                  </a:solidFill>
                  <a:latin typeface="Arial Unicode MS"/>
                  <a:ea typeface="Arial Unicode MS"/>
                  <a:cs typeface="Arial Unicode MS"/>
                </a:rPr>
                <a:t>∝ </a:t>
              </a:r>
              <a:r>
                <a:rPr lang="en-US" sz="1100" b="1" i="1" dirty="0" smtClean="0">
                  <a:solidFill>
                    <a:srgbClr val="C00000"/>
                  </a:solidFill>
                  <a:cs typeface="Arial"/>
                </a:rPr>
                <a:t>c</a:t>
              </a:r>
              <a:r>
                <a:rPr lang="en-US" sz="1100" b="1" i="1" dirty="0" smtClean="0">
                  <a:solidFill>
                    <a:srgbClr val="C00000"/>
                  </a:solidFill>
                </a:rPr>
                <a:t>onstant</a:t>
              </a:r>
            </a:p>
          </p:txBody>
        </p:sp>
        <p:sp>
          <p:nvSpPr>
            <p:cNvPr id="58" name="TextBox 57"/>
            <p:cNvSpPr txBox="1"/>
            <p:nvPr/>
          </p:nvSpPr>
          <p:spPr>
            <a:xfrm>
              <a:off x="4950848" y="6168818"/>
              <a:ext cx="2211952" cy="307777"/>
            </a:xfrm>
            <a:prstGeom prst="rect">
              <a:avLst/>
            </a:prstGeom>
            <a:noFill/>
          </p:spPr>
          <p:txBody>
            <a:bodyPr wrap="none" rtlCol="0">
              <a:spAutoFit/>
            </a:bodyPr>
            <a:lstStyle/>
            <a:p>
              <a:r>
                <a:rPr lang="en-US" sz="1400" b="1" dirty="0" smtClean="0"/>
                <a:t>Collected Optical Power (P)</a:t>
              </a:r>
              <a:endParaRPr lang="en-US" sz="1400" b="1" dirty="0"/>
            </a:p>
          </p:txBody>
        </p:sp>
        <p:sp>
          <p:nvSpPr>
            <p:cNvPr id="59" name="TextBox 58"/>
            <p:cNvSpPr txBox="1"/>
            <p:nvPr/>
          </p:nvSpPr>
          <p:spPr>
            <a:xfrm rot="16200000">
              <a:off x="3550435" y="5174095"/>
              <a:ext cx="2204258" cy="307777"/>
            </a:xfrm>
            <a:prstGeom prst="rect">
              <a:avLst/>
            </a:prstGeom>
            <a:noFill/>
          </p:spPr>
          <p:txBody>
            <a:bodyPr wrap="none" rtlCol="0">
              <a:spAutoFit/>
            </a:bodyPr>
            <a:lstStyle/>
            <a:p>
              <a:r>
                <a:rPr lang="en-US" sz="1400" b="1" dirty="0" smtClean="0"/>
                <a:t>Signal-to-Noise Ratio (SNR)</a:t>
              </a:r>
              <a:endParaRPr lang="en-US" sz="1400" b="1" dirty="0"/>
            </a:p>
          </p:txBody>
        </p:sp>
        <p:cxnSp>
          <p:nvCxnSpPr>
            <p:cNvPr id="60" name="Straight Arrow Connector 59"/>
            <p:cNvCxnSpPr/>
            <p:nvPr/>
          </p:nvCxnSpPr>
          <p:spPr>
            <a:xfrm>
              <a:off x="4772319" y="6177263"/>
              <a:ext cx="2680430" cy="116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5400000" flipH="1" flipV="1">
              <a:off x="4954794" y="5541126"/>
              <a:ext cx="775164" cy="47466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5579706" y="4937508"/>
              <a:ext cx="791099" cy="45604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361498" y="4937507"/>
              <a:ext cx="83763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4803300" y="5409105"/>
              <a:ext cx="1538848" cy="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5601378" y="5409105"/>
              <a:ext cx="1538848" cy="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4875429" y="5939607"/>
              <a:ext cx="477844" cy="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5121332" y="5756527"/>
              <a:ext cx="153566" cy="0"/>
            </a:xfrm>
            <a:prstGeom prst="line">
              <a:avLst/>
            </a:prstGeom>
            <a:ln w="38100">
              <a:solidFill>
                <a:srgbClr val="00B050"/>
              </a:solidFill>
              <a:headEnd type="triangle" w="med" len="sm"/>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4814198" y="5318239"/>
              <a:ext cx="860397" cy="430887"/>
            </a:xfrm>
            <a:prstGeom prst="rect">
              <a:avLst/>
            </a:prstGeom>
            <a:noFill/>
          </p:spPr>
          <p:txBody>
            <a:bodyPr wrap="square" lIns="0" rIns="0" rtlCol="0">
              <a:spAutoFit/>
            </a:bodyPr>
            <a:lstStyle/>
            <a:p>
              <a:r>
                <a:rPr lang="en-US" sz="1100" b="1" dirty="0" smtClean="0">
                  <a:solidFill>
                    <a:srgbClr val="00B050"/>
                  </a:solidFill>
                </a:rPr>
                <a:t>Sensitivity Improvement</a:t>
              </a:r>
              <a:endParaRPr lang="en-US" sz="1100" b="1" i="1" baseline="30000" dirty="0" smtClean="0">
                <a:solidFill>
                  <a:srgbClr val="00B050"/>
                </a:solidFill>
              </a:endParaRPr>
            </a:p>
          </p:txBody>
        </p:sp>
        <p:cxnSp>
          <p:nvCxnSpPr>
            <p:cNvPr id="73" name="Straight Connector 72"/>
            <p:cNvCxnSpPr/>
            <p:nvPr/>
          </p:nvCxnSpPr>
          <p:spPr>
            <a:xfrm rot="16200000" flipH="1">
              <a:off x="5028996" y="5939607"/>
              <a:ext cx="477844" cy="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97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55690" r="36363"/>
          <a:stretch/>
        </p:blipFill>
        <p:spPr>
          <a:xfrm>
            <a:off x="914400" y="2057400"/>
            <a:ext cx="7153827" cy="4098760"/>
          </a:xfrm>
        </p:spPr>
      </p:pic>
      <p:sp>
        <p:nvSpPr>
          <p:cNvPr id="3" name="Title 2"/>
          <p:cNvSpPr>
            <a:spLocks noGrp="1"/>
          </p:cNvSpPr>
          <p:nvPr>
            <p:ph type="title"/>
          </p:nvPr>
        </p:nvSpPr>
        <p:spPr/>
        <p:txBody>
          <a:bodyPr/>
          <a:lstStyle/>
          <a:p>
            <a:r>
              <a:rPr lang="en-US" dirty="0" smtClean="0"/>
              <a:t>Fiber optics of Coherent STEAM</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60</a:t>
            </a:fld>
            <a:endParaRPr lang="en-US" dirty="0"/>
          </a:p>
        </p:txBody>
      </p:sp>
    </p:spTree>
    <p:extLst>
      <p:ext uri="{BB962C8B-B14F-4D97-AF65-F5344CB8AC3E}">
        <p14:creationId xmlns:p14="http://schemas.microsoft.com/office/powerpoint/2010/main" val="250789716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Microfluidic channel mask</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61</a:t>
            </a:fld>
            <a:endParaRPr lang="en-US" dirty="0"/>
          </a:p>
        </p:txBody>
      </p:sp>
      <p:sp>
        <p:nvSpPr>
          <p:cNvPr id="5" name="Rectangle 4"/>
          <p:cNvSpPr/>
          <p:nvPr/>
        </p:nvSpPr>
        <p:spPr>
          <a:xfrm>
            <a:off x="2514600" y="2971800"/>
            <a:ext cx="3557714" cy="19250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b="21238"/>
          <a:stretch/>
        </p:blipFill>
        <p:spPr>
          <a:xfrm>
            <a:off x="2870964" y="3245060"/>
            <a:ext cx="2818432" cy="1085724"/>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72967" t="79069"/>
          <a:stretch/>
        </p:blipFill>
        <p:spPr>
          <a:xfrm>
            <a:off x="5200109" y="4513566"/>
            <a:ext cx="761913" cy="288528"/>
          </a:xfrm>
          <a:prstGeom prst="rect">
            <a:avLst/>
          </a:prstGeom>
        </p:spPr>
      </p:pic>
      <p:sp>
        <p:nvSpPr>
          <p:cNvPr id="8" name="TextBox 7"/>
          <p:cNvSpPr txBox="1"/>
          <p:nvPr/>
        </p:nvSpPr>
        <p:spPr>
          <a:xfrm>
            <a:off x="2542040" y="3298372"/>
            <a:ext cx="800112" cy="461665"/>
          </a:xfrm>
          <a:prstGeom prst="rect">
            <a:avLst/>
          </a:prstGeom>
          <a:noFill/>
        </p:spPr>
        <p:txBody>
          <a:bodyPr wrap="square" rtlCol="0">
            <a:spAutoFit/>
          </a:bodyPr>
          <a:lstStyle/>
          <a:p>
            <a:r>
              <a:rPr lang="en-US" sz="1200" dirty="0" smtClean="0">
                <a:solidFill>
                  <a:srgbClr val="FF0000"/>
                </a:solidFill>
              </a:rPr>
              <a:t>Sample Inlet</a:t>
            </a:r>
          </a:p>
        </p:txBody>
      </p:sp>
      <p:sp>
        <p:nvSpPr>
          <p:cNvPr id="9" name="TextBox 8"/>
          <p:cNvSpPr txBox="1"/>
          <p:nvPr/>
        </p:nvSpPr>
        <p:spPr>
          <a:xfrm>
            <a:off x="5310162" y="3097585"/>
            <a:ext cx="651860" cy="276999"/>
          </a:xfrm>
          <a:prstGeom prst="rect">
            <a:avLst/>
          </a:prstGeom>
          <a:noFill/>
        </p:spPr>
        <p:txBody>
          <a:bodyPr wrap="square" rtlCol="0">
            <a:spAutoFit/>
          </a:bodyPr>
          <a:lstStyle/>
          <a:p>
            <a:r>
              <a:rPr lang="en-US" sz="1200" dirty="0" smtClean="0">
                <a:solidFill>
                  <a:srgbClr val="FF0000"/>
                </a:solidFill>
              </a:rPr>
              <a:t>Outlet</a:t>
            </a:r>
          </a:p>
        </p:txBody>
      </p:sp>
      <p:sp>
        <p:nvSpPr>
          <p:cNvPr id="10" name="TextBox 9"/>
          <p:cNvSpPr txBox="1"/>
          <p:nvPr/>
        </p:nvSpPr>
        <p:spPr>
          <a:xfrm>
            <a:off x="5515512" y="3548618"/>
            <a:ext cx="800112" cy="461665"/>
          </a:xfrm>
          <a:prstGeom prst="rect">
            <a:avLst/>
          </a:prstGeom>
          <a:noFill/>
        </p:spPr>
        <p:txBody>
          <a:bodyPr wrap="square" rtlCol="0">
            <a:spAutoFit/>
          </a:bodyPr>
          <a:lstStyle/>
          <a:p>
            <a:r>
              <a:rPr lang="en-US" sz="1200" dirty="0" smtClean="0">
                <a:solidFill>
                  <a:srgbClr val="FF0000"/>
                </a:solidFill>
              </a:rPr>
              <a:t>Sheath</a:t>
            </a:r>
          </a:p>
          <a:p>
            <a:r>
              <a:rPr lang="en-US" sz="1200" dirty="0" smtClean="0">
                <a:solidFill>
                  <a:srgbClr val="FF0000"/>
                </a:solidFill>
              </a:rPr>
              <a:t>Inlet</a:t>
            </a:r>
          </a:p>
        </p:txBody>
      </p:sp>
      <p:cxnSp>
        <p:nvCxnSpPr>
          <p:cNvPr id="11" name="Straight Arrow Connector 10"/>
          <p:cNvCxnSpPr/>
          <p:nvPr/>
        </p:nvCxnSpPr>
        <p:spPr>
          <a:xfrm flipH="1">
            <a:off x="5130683" y="3801617"/>
            <a:ext cx="437728" cy="1286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367752" y="3330871"/>
            <a:ext cx="149011" cy="4326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967494" y="3632758"/>
            <a:ext cx="126763" cy="3210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3263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Protein concentration calculation from </a:t>
            </a:r>
            <a:br>
              <a:rPr lang="en-US" dirty="0" smtClean="0"/>
            </a:br>
            <a:r>
              <a:rPr lang="en-US" dirty="0" smtClean="0"/>
              <a:t>optical path difference (OPD)</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62</a:t>
            </a:fld>
            <a:endParaRPr lang="en-US" dirty="0"/>
          </a:p>
        </p:txBody>
      </p:sp>
      <p:graphicFrame>
        <p:nvGraphicFramePr>
          <p:cNvPr id="8" name="Object 7"/>
          <p:cNvGraphicFramePr>
            <a:graphicFrameLocks noChangeAspect="1"/>
          </p:cNvGraphicFramePr>
          <p:nvPr>
            <p:extLst/>
          </p:nvPr>
        </p:nvGraphicFramePr>
        <p:xfrm>
          <a:off x="2604027" y="2958230"/>
          <a:ext cx="3982720" cy="533400"/>
        </p:xfrm>
        <a:graphic>
          <a:graphicData uri="http://schemas.openxmlformats.org/presentationml/2006/ole">
            <mc:AlternateContent xmlns:mc="http://schemas.openxmlformats.org/markup-compatibility/2006">
              <mc:Choice xmlns:v="urn:schemas-microsoft-com:vml" Requires="v">
                <p:oleObj spid="_x0000_s42046" name="Equation" r:id="rId3" imgW="1422400" imgH="190500" progId="Equation.DSMT4">
                  <p:embed/>
                </p:oleObj>
              </mc:Choice>
              <mc:Fallback>
                <p:oleObj name="Equation" r:id="rId3" imgW="1422400" imgH="1905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4027" y="2958230"/>
                        <a:ext cx="3982720" cy="533400"/>
                      </a:xfrm>
                      <a:prstGeom prst="rect">
                        <a:avLst/>
                      </a:prstGeom>
                      <a:noFill/>
                    </p:spPr>
                  </p:pic>
                </p:oleObj>
              </mc:Fallback>
            </mc:AlternateContent>
          </a:graphicData>
        </a:graphic>
      </p:graphicFrame>
      <p:graphicFrame>
        <p:nvGraphicFramePr>
          <p:cNvPr id="10" name="Object 9"/>
          <p:cNvGraphicFramePr>
            <a:graphicFrameLocks noChangeAspect="1"/>
          </p:cNvGraphicFramePr>
          <p:nvPr>
            <p:extLst/>
          </p:nvPr>
        </p:nvGraphicFramePr>
        <p:xfrm>
          <a:off x="2562628" y="3644030"/>
          <a:ext cx="4065519" cy="1156570"/>
        </p:xfrm>
        <a:graphic>
          <a:graphicData uri="http://schemas.openxmlformats.org/presentationml/2006/ole">
            <mc:AlternateContent xmlns:mc="http://schemas.openxmlformats.org/markup-compatibility/2006">
              <mc:Choice xmlns:v="urn:schemas-microsoft-com:vml" Requires="v">
                <p:oleObj spid="_x0000_s42047" name="Equation" r:id="rId5" imgW="1473200" imgH="419100" progId="Equation.DSMT4">
                  <p:embed/>
                </p:oleObj>
              </mc:Choice>
              <mc:Fallback>
                <p:oleObj name="Equation" r:id="rId5" imgW="1473200" imgH="419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2628" y="3644030"/>
                        <a:ext cx="4065519" cy="1156570"/>
                      </a:xfrm>
                      <a:prstGeom prst="rect">
                        <a:avLst/>
                      </a:prstGeom>
                      <a:noFill/>
                    </p:spPr>
                  </p:pic>
                </p:oleObj>
              </mc:Fallback>
            </mc:AlternateContent>
          </a:graphicData>
        </a:graphic>
      </p:graphicFrame>
    </p:spTree>
    <p:extLst>
      <p:ext uri="{BB962C8B-B14F-4D97-AF65-F5344CB8AC3E}">
        <p14:creationId xmlns:p14="http://schemas.microsoft.com/office/powerpoint/2010/main" val="25924870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STEAM vibrometry &amp; velocimetry resolution</a:t>
            </a:r>
            <a:endParaRPr lang="en-US" dirty="0"/>
          </a:p>
        </p:txBody>
      </p:sp>
      <p:sp>
        <p:nvSpPr>
          <p:cNvPr id="3" name="Content Placeholder 2"/>
          <p:cNvSpPr>
            <a:spLocks noGrp="1"/>
          </p:cNvSpPr>
          <p:nvPr>
            <p:ph idx="1"/>
          </p:nvPr>
        </p:nvSpPr>
        <p:spPr/>
        <p:txBody>
          <a:bodyPr/>
          <a:lstStyle/>
          <a:p>
            <a:r>
              <a:rPr lang="en-US" dirty="0" smtClean="0"/>
              <a:t>The number of image pixels on the target : D = -1200 </a:t>
            </a:r>
            <a:r>
              <a:rPr lang="en-US" dirty="0" err="1" smtClean="0"/>
              <a:t>ps</a:t>
            </a:r>
            <a:r>
              <a:rPr lang="en-US" dirty="0" smtClean="0"/>
              <a:t>/nm, </a:t>
            </a:r>
            <a:r>
              <a:rPr lang="el-GR" dirty="0" smtClean="0"/>
              <a:t>Δλ</a:t>
            </a:r>
            <a:r>
              <a:rPr lang="en-US" dirty="0" smtClean="0"/>
              <a:t> = 20 nm, </a:t>
            </a:r>
            <a:r>
              <a:rPr lang="en-US" dirty="0" err="1" smtClean="0"/>
              <a:t>f</a:t>
            </a:r>
            <a:r>
              <a:rPr lang="en-US" baseline="-25000" dirty="0" err="1" smtClean="0"/>
              <a:t>dig</a:t>
            </a:r>
            <a:r>
              <a:rPr lang="en-US" dirty="0" smtClean="0"/>
              <a:t> = 50 GS/s:</a:t>
            </a:r>
          </a:p>
          <a:p>
            <a:endParaRPr lang="en-US" dirty="0" smtClean="0"/>
          </a:p>
          <a:p>
            <a:endParaRPr lang="en-US" dirty="0" smtClean="0"/>
          </a:p>
          <a:p>
            <a:r>
              <a:rPr lang="en-US" dirty="0" smtClean="0"/>
              <a:t>The number of resolvable points is limited by the spectral resolution of the ADFT process:</a:t>
            </a:r>
          </a:p>
          <a:p>
            <a:endParaRPr lang="en-US" dirty="0" smtClean="0"/>
          </a:p>
          <a:p>
            <a:endParaRPr lang="en-US" dirty="0" smtClean="0"/>
          </a:p>
          <a:p>
            <a:r>
              <a:rPr lang="en-US" dirty="0" smtClean="0"/>
              <a:t>The axial resolution is given by the bit depth of the digitizer (n = 8):</a:t>
            </a:r>
          </a:p>
          <a:p>
            <a:endParaRPr lang="en-US" dirty="0" smtClean="0"/>
          </a:p>
          <a:p>
            <a:endParaRPr lang="en-US" dirty="0" smtClean="0"/>
          </a:p>
        </p:txBody>
      </p:sp>
      <p:sp>
        <p:nvSpPr>
          <p:cNvPr id="4" name="Slide Number Placeholder 3"/>
          <p:cNvSpPr>
            <a:spLocks noGrp="1"/>
          </p:cNvSpPr>
          <p:nvPr>
            <p:ph type="sldNum" sz="quarter" idx="4294967295"/>
          </p:nvPr>
        </p:nvSpPr>
        <p:spPr>
          <a:xfrm>
            <a:off x="8686800" y="6481432"/>
            <a:ext cx="457200" cy="288925"/>
          </a:xfrm>
          <a:prstGeom prst="rect">
            <a:avLst/>
          </a:prstGeom>
        </p:spPr>
        <p:txBody>
          <a:bodyPr/>
          <a:lstStyle/>
          <a:p>
            <a:fld id="{3AC49A51-9E5C-41E6-BCEA-0352F10A8BB3}" type="slidenum">
              <a:rPr lang="en-US" smtClean="0"/>
              <a:pPr/>
              <a:t>63</a:t>
            </a:fld>
            <a:endParaRPr lang="en-US" dirty="0"/>
          </a:p>
        </p:txBody>
      </p:sp>
      <p:graphicFrame>
        <p:nvGraphicFramePr>
          <p:cNvPr id="11265" name="Object 1"/>
          <p:cNvGraphicFramePr>
            <a:graphicFrameLocks noChangeAspect="1"/>
          </p:cNvGraphicFramePr>
          <p:nvPr/>
        </p:nvGraphicFramePr>
        <p:xfrm>
          <a:off x="1944688" y="5413157"/>
          <a:ext cx="5254625" cy="485775"/>
        </p:xfrm>
        <a:graphic>
          <a:graphicData uri="http://schemas.openxmlformats.org/presentationml/2006/ole">
            <mc:AlternateContent xmlns:mc="http://schemas.openxmlformats.org/markup-compatibility/2006">
              <mc:Choice xmlns:v="urn:schemas-microsoft-com:vml" Requires="v">
                <p:oleObj spid="_x0000_s25307" name="Equation" r:id="rId3" imgW="2514600" imgH="228600" progId="Equation.DSMT4">
                  <p:embed/>
                </p:oleObj>
              </mc:Choice>
              <mc:Fallback>
                <p:oleObj name="Equation" r:id="rId3" imgW="25146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4688" y="5413157"/>
                        <a:ext cx="5254625"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 name="Object 4"/>
          <p:cNvGraphicFramePr>
            <a:graphicFrameLocks noChangeAspect="1"/>
          </p:cNvGraphicFramePr>
          <p:nvPr>
            <p:extLst>
              <p:ext uri="{D42A27DB-BD31-4B8C-83A1-F6EECF244321}">
                <p14:modId xmlns:p14="http://schemas.microsoft.com/office/powerpoint/2010/main" val="411431957"/>
              </p:ext>
            </p:extLst>
          </p:nvPr>
        </p:nvGraphicFramePr>
        <p:xfrm>
          <a:off x="3175000" y="3886200"/>
          <a:ext cx="2794000" cy="869950"/>
        </p:xfrm>
        <a:graphic>
          <a:graphicData uri="http://schemas.openxmlformats.org/presentationml/2006/ole">
            <mc:AlternateContent xmlns:mc="http://schemas.openxmlformats.org/markup-compatibility/2006">
              <mc:Choice xmlns:v="urn:schemas-microsoft-com:vml" Requires="v">
                <p:oleObj spid="_x0000_s25308" name="Equation" r:id="rId5" imgW="1447560" imgH="444240" progId="Equation.DSMT4">
                  <p:embed/>
                </p:oleObj>
              </mc:Choice>
              <mc:Fallback>
                <p:oleObj name="Equation" r:id="rId5" imgW="1447560" imgH="444240" progId="Equation.DSMT4">
                  <p:embed/>
                  <p:pic>
                    <p:nvPicPr>
                      <p:cNvPr id="0" name=""/>
                      <p:cNvPicPr>
                        <a:picLocks noChangeAspect="1" noChangeArrowheads="1"/>
                      </p:cNvPicPr>
                      <p:nvPr/>
                    </p:nvPicPr>
                    <p:blipFill>
                      <a:blip r:embed="rId6"/>
                      <a:srcRect/>
                      <a:stretch>
                        <a:fillRect/>
                      </a:stretch>
                    </p:blipFill>
                    <p:spPr bwMode="auto">
                      <a:xfrm>
                        <a:off x="3175000" y="3886200"/>
                        <a:ext cx="2794000"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 name="Straight Arrow Connector 6"/>
          <p:cNvCxnSpPr/>
          <p:nvPr/>
        </p:nvCxnSpPr>
        <p:spPr>
          <a:xfrm rot="5400000">
            <a:off x="4072051" y="2634500"/>
            <a:ext cx="272534" cy="1870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886200" y="2342553"/>
            <a:ext cx="1295400" cy="369332"/>
          </a:xfrm>
          <a:prstGeom prst="rect">
            <a:avLst/>
          </a:prstGeom>
          <a:solidFill>
            <a:srgbClr val="00B0F0"/>
          </a:solidFill>
        </p:spPr>
        <p:txBody>
          <a:bodyPr wrap="square" rtlCol="0">
            <a:spAutoFit/>
          </a:bodyPr>
          <a:lstStyle/>
          <a:p>
            <a:pPr algn="ctr"/>
            <a:r>
              <a:rPr lang="en-US" b="1" dirty="0" smtClean="0"/>
              <a:t>Dispersion</a:t>
            </a:r>
            <a:endParaRPr lang="en-US" b="1" dirty="0"/>
          </a:p>
        </p:txBody>
      </p:sp>
      <p:sp>
        <p:nvSpPr>
          <p:cNvPr id="10" name="TextBox 9"/>
          <p:cNvSpPr txBox="1"/>
          <p:nvPr/>
        </p:nvSpPr>
        <p:spPr>
          <a:xfrm>
            <a:off x="6399213" y="3898707"/>
            <a:ext cx="1600200" cy="369332"/>
          </a:xfrm>
          <a:prstGeom prst="rect">
            <a:avLst/>
          </a:prstGeom>
          <a:solidFill>
            <a:srgbClr val="00B0F0"/>
          </a:solidFill>
        </p:spPr>
        <p:txBody>
          <a:bodyPr wrap="square" rtlCol="0">
            <a:spAutoFit/>
          </a:bodyPr>
          <a:lstStyle/>
          <a:p>
            <a:pPr algn="ctr"/>
            <a:r>
              <a:rPr lang="en-US" b="1" dirty="0" smtClean="0"/>
              <a:t>Speed of light</a:t>
            </a:r>
            <a:endParaRPr lang="en-US" b="1" dirty="0"/>
          </a:p>
        </p:txBody>
      </p:sp>
      <p:cxnSp>
        <p:nvCxnSpPr>
          <p:cNvPr id="11" name="Straight Arrow Connector 10"/>
          <p:cNvCxnSpPr>
            <a:stCxn id="10" idx="1"/>
          </p:cNvCxnSpPr>
          <p:nvPr/>
        </p:nvCxnSpPr>
        <p:spPr>
          <a:xfrm flipH="1">
            <a:off x="5181600" y="4083373"/>
            <a:ext cx="1217613" cy="711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62000" y="2819400"/>
            <a:ext cx="1905000" cy="646331"/>
          </a:xfrm>
          <a:prstGeom prst="rect">
            <a:avLst/>
          </a:prstGeom>
          <a:solidFill>
            <a:srgbClr val="00B0F0"/>
          </a:solidFill>
        </p:spPr>
        <p:txBody>
          <a:bodyPr wrap="square" rtlCol="0">
            <a:spAutoFit/>
          </a:bodyPr>
          <a:lstStyle/>
          <a:p>
            <a:pPr algn="ctr"/>
            <a:r>
              <a:rPr lang="en-US" b="1" dirty="0" smtClean="0"/>
              <a:t>Optical bandwidth</a:t>
            </a:r>
            <a:endParaRPr lang="en-US" b="1" dirty="0"/>
          </a:p>
        </p:txBody>
      </p:sp>
      <p:cxnSp>
        <p:nvCxnSpPr>
          <p:cNvPr id="18" name="Straight Arrow Connector 17"/>
          <p:cNvCxnSpPr/>
          <p:nvPr/>
        </p:nvCxnSpPr>
        <p:spPr>
          <a:xfrm flipV="1">
            <a:off x="2667000" y="3124200"/>
            <a:ext cx="16764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267200" y="6031468"/>
            <a:ext cx="2590800" cy="369332"/>
          </a:xfrm>
          <a:prstGeom prst="rect">
            <a:avLst/>
          </a:prstGeom>
          <a:solidFill>
            <a:srgbClr val="00B0F0"/>
          </a:solidFill>
        </p:spPr>
        <p:txBody>
          <a:bodyPr wrap="square" rtlCol="0">
            <a:spAutoFit/>
          </a:bodyPr>
          <a:lstStyle/>
          <a:p>
            <a:pPr algn="ctr"/>
            <a:r>
              <a:rPr lang="en-US" b="1" dirty="0" smtClean="0"/>
              <a:t>Bit depth of the digitizer</a:t>
            </a:r>
            <a:endParaRPr lang="en-US" b="1" dirty="0"/>
          </a:p>
        </p:txBody>
      </p:sp>
      <p:cxnSp>
        <p:nvCxnSpPr>
          <p:cNvPr id="24" name="Straight Arrow Connector 23"/>
          <p:cNvCxnSpPr/>
          <p:nvPr/>
        </p:nvCxnSpPr>
        <p:spPr>
          <a:xfrm flipH="1" flipV="1">
            <a:off x="4890655" y="5638799"/>
            <a:ext cx="138545" cy="3926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1270" name="Object 6"/>
          <p:cNvGraphicFramePr>
            <a:graphicFrameLocks noChangeAspect="1"/>
          </p:cNvGraphicFramePr>
          <p:nvPr>
            <p:extLst>
              <p:ext uri="{D42A27DB-BD31-4B8C-83A1-F6EECF244321}">
                <p14:modId xmlns:p14="http://schemas.microsoft.com/office/powerpoint/2010/main" val="2148206469"/>
              </p:ext>
            </p:extLst>
          </p:nvPr>
        </p:nvGraphicFramePr>
        <p:xfrm>
          <a:off x="3064729" y="2759075"/>
          <a:ext cx="3014543" cy="517525"/>
        </p:xfrm>
        <a:graphic>
          <a:graphicData uri="http://schemas.openxmlformats.org/presentationml/2006/ole">
            <mc:AlternateContent xmlns:mc="http://schemas.openxmlformats.org/markup-compatibility/2006">
              <mc:Choice xmlns:v="urn:schemas-microsoft-com:vml" Requires="v">
                <p:oleObj spid="_x0000_s25309" name="Equation" r:id="rId7" imgW="1422360" imgH="241200" progId="Equation.DSMT4">
                  <p:embed/>
                </p:oleObj>
              </mc:Choice>
              <mc:Fallback>
                <p:oleObj name="Equation" r:id="rId7" imgW="1422360" imgH="241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4729" y="2759075"/>
                        <a:ext cx="3014543"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2" name="Straight Arrow Connector 31"/>
          <p:cNvCxnSpPr>
            <a:stCxn id="33" idx="1"/>
          </p:cNvCxnSpPr>
          <p:nvPr/>
        </p:nvCxnSpPr>
        <p:spPr>
          <a:xfrm flipH="1">
            <a:off x="4890655" y="2724835"/>
            <a:ext cx="1586345" cy="1255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477000" y="2401669"/>
            <a:ext cx="1981200" cy="646331"/>
          </a:xfrm>
          <a:prstGeom prst="rect">
            <a:avLst/>
          </a:prstGeom>
          <a:solidFill>
            <a:srgbClr val="00B0F0"/>
          </a:solidFill>
        </p:spPr>
        <p:txBody>
          <a:bodyPr wrap="square" rtlCol="0">
            <a:spAutoFit/>
          </a:bodyPr>
          <a:lstStyle/>
          <a:p>
            <a:pPr algn="ctr"/>
            <a:r>
              <a:rPr lang="en-US" b="1" dirty="0" smtClean="0"/>
              <a:t>Sampling rate of the digitizer</a:t>
            </a:r>
            <a:endParaRPr lang="en-US" b="1" dirty="0"/>
          </a:p>
        </p:txBody>
      </p:sp>
    </p:spTree>
    <p:extLst>
      <p:ext uri="{BB962C8B-B14F-4D97-AF65-F5344CB8AC3E}">
        <p14:creationId xmlns:p14="http://schemas.microsoft.com/office/powerpoint/2010/main" val="12365925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9400" y="762000"/>
            <a:ext cx="8588829" cy="609600"/>
          </a:xfrm>
        </p:spPr>
        <p:txBody>
          <a:bodyPr>
            <a:normAutofit/>
          </a:bodyPr>
          <a:lstStyle/>
          <a:p>
            <a:r>
              <a:rPr lang="en-US" sz="2400" dirty="0" smtClean="0"/>
              <a:t>Signal-to-Noise ratio of 3 dB is used for detection limit calculations.</a:t>
            </a:r>
            <a:endParaRPr lang="en-US" sz="2400"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64</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499" y="1336946"/>
            <a:ext cx="3588487" cy="246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2" y="1245506"/>
            <a:ext cx="3657598" cy="256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2" y="3817330"/>
            <a:ext cx="3657598" cy="256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465" y="3810580"/>
            <a:ext cx="3861935" cy="256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863107" y="4191000"/>
            <a:ext cx="2137893" cy="707886"/>
          </a:xfrm>
          <a:prstGeom prst="rect">
            <a:avLst/>
          </a:prstGeom>
          <a:noFill/>
        </p:spPr>
        <p:txBody>
          <a:bodyPr wrap="none" rtlCol="0">
            <a:spAutoFit/>
          </a:bodyPr>
          <a:lstStyle/>
          <a:p>
            <a:r>
              <a:rPr lang="en-US" sz="2000" b="1" dirty="0" smtClean="0">
                <a:solidFill>
                  <a:srgbClr val="7030A0"/>
                </a:solidFill>
              </a:rPr>
              <a:t>36 Million Frames </a:t>
            </a:r>
          </a:p>
          <a:p>
            <a:r>
              <a:rPr lang="en-US" sz="2000" b="1" dirty="0" smtClean="0">
                <a:solidFill>
                  <a:srgbClr val="7030A0"/>
                </a:solidFill>
              </a:rPr>
              <a:t>per Second</a:t>
            </a:r>
            <a:endParaRPr lang="en-US" sz="2000" b="1" dirty="0">
              <a:solidFill>
                <a:srgbClr val="7030A0"/>
              </a:solidFill>
            </a:endParaRPr>
          </a:p>
        </p:txBody>
      </p:sp>
    </p:spTree>
    <p:extLst>
      <p:ext uri="{BB962C8B-B14F-4D97-AF65-F5344CB8AC3E}">
        <p14:creationId xmlns:p14="http://schemas.microsoft.com/office/powerpoint/2010/main" val="140554355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526" y="3840480"/>
            <a:ext cx="3657600" cy="256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279400" y="762000"/>
            <a:ext cx="8588829" cy="609600"/>
          </a:xfrm>
        </p:spPr>
        <p:txBody>
          <a:bodyPr>
            <a:normAutofit/>
          </a:bodyPr>
          <a:lstStyle/>
          <a:p>
            <a:r>
              <a:rPr lang="en-US" sz="2400" dirty="0" smtClean="0"/>
              <a:t>Signal-to-Noise ratio of 3 dB is used for detection limit calculations.</a:t>
            </a:r>
            <a:endParaRPr lang="en-US" sz="2400"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65</a:t>
            </a:fld>
            <a:endParaRPr lang="en-US" dirty="0"/>
          </a:p>
        </p:txBody>
      </p:sp>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327" y="1234205"/>
            <a:ext cx="3657598" cy="256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2526" y="1234205"/>
            <a:ext cx="3657600" cy="256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6326" y="3771721"/>
            <a:ext cx="3657600" cy="256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828800" y="1447800"/>
            <a:ext cx="2137893" cy="707886"/>
          </a:xfrm>
          <a:prstGeom prst="rect">
            <a:avLst/>
          </a:prstGeom>
          <a:noFill/>
        </p:spPr>
        <p:txBody>
          <a:bodyPr wrap="none" rtlCol="0">
            <a:spAutoFit/>
          </a:bodyPr>
          <a:lstStyle/>
          <a:p>
            <a:r>
              <a:rPr lang="en-US" sz="2000" b="1" dirty="0" smtClean="0">
                <a:solidFill>
                  <a:srgbClr val="7030A0"/>
                </a:solidFill>
              </a:rPr>
              <a:t>36 Million Frames </a:t>
            </a:r>
          </a:p>
          <a:p>
            <a:r>
              <a:rPr lang="en-US" sz="2000" b="1" dirty="0" smtClean="0">
                <a:solidFill>
                  <a:srgbClr val="7030A0"/>
                </a:solidFill>
              </a:rPr>
              <a:t>per Second</a:t>
            </a:r>
            <a:endParaRPr lang="en-US" sz="2000" b="1" dirty="0">
              <a:solidFill>
                <a:srgbClr val="7030A0"/>
              </a:solidFill>
            </a:endParaRPr>
          </a:p>
        </p:txBody>
      </p:sp>
      <p:sp>
        <p:nvSpPr>
          <p:cNvPr id="12" name="TextBox 11"/>
          <p:cNvSpPr txBox="1"/>
          <p:nvPr/>
        </p:nvSpPr>
        <p:spPr>
          <a:xfrm>
            <a:off x="5851075" y="1447800"/>
            <a:ext cx="2206823" cy="707886"/>
          </a:xfrm>
          <a:prstGeom prst="rect">
            <a:avLst/>
          </a:prstGeom>
          <a:noFill/>
        </p:spPr>
        <p:txBody>
          <a:bodyPr wrap="none" rtlCol="0">
            <a:spAutoFit/>
          </a:bodyPr>
          <a:lstStyle/>
          <a:p>
            <a:r>
              <a:rPr lang="en-US" sz="2000" b="1" dirty="0" smtClean="0">
                <a:solidFill>
                  <a:srgbClr val="7030A0"/>
                </a:solidFill>
              </a:rPr>
              <a:t>3.6 Million Frames </a:t>
            </a:r>
          </a:p>
          <a:p>
            <a:r>
              <a:rPr lang="en-US" sz="2000" b="1" dirty="0" smtClean="0">
                <a:solidFill>
                  <a:srgbClr val="7030A0"/>
                </a:solidFill>
              </a:rPr>
              <a:t>per Second</a:t>
            </a:r>
            <a:endParaRPr lang="en-US" sz="2000" b="1" dirty="0">
              <a:solidFill>
                <a:srgbClr val="7030A0"/>
              </a:solidFill>
            </a:endParaRPr>
          </a:p>
        </p:txBody>
      </p:sp>
      <p:sp>
        <p:nvSpPr>
          <p:cNvPr id="13" name="TextBox 12"/>
          <p:cNvSpPr txBox="1"/>
          <p:nvPr/>
        </p:nvSpPr>
        <p:spPr>
          <a:xfrm>
            <a:off x="1832810" y="3974432"/>
            <a:ext cx="2336665" cy="707886"/>
          </a:xfrm>
          <a:prstGeom prst="rect">
            <a:avLst/>
          </a:prstGeom>
          <a:noFill/>
        </p:spPr>
        <p:txBody>
          <a:bodyPr wrap="none" rtlCol="0">
            <a:spAutoFit/>
          </a:bodyPr>
          <a:lstStyle/>
          <a:p>
            <a:r>
              <a:rPr lang="en-US" sz="2000" b="1" dirty="0" smtClean="0">
                <a:solidFill>
                  <a:srgbClr val="7030A0"/>
                </a:solidFill>
              </a:rPr>
              <a:t>0.36 Million Frames </a:t>
            </a:r>
          </a:p>
          <a:p>
            <a:r>
              <a:rPr lang="en-US" sz="2000" b="1" dirty="0" smtClean="0">
                <a:solidFill>
                  <a:srgbClr val="7030A0"/>
                </a:solidFill>
              </a:rPr>
              <a:t>per Second</a:t>
            </a:r>
            <a:endParaRPr lang="en-US" sz="2000" b="1" dirty="0">
              <a:solidFill>
                <a:srgbClr val="7030A0"/>
              </a:solidFill>
            </a:endParaRPr>
          </a:p>
        </p:txBody>
      </p:sp>
      <p:sp>
        <p:nvSpPr>
          <p:cNvPr id="16" name="TextBox 15"/>
          <p:cNvSpPr txBox="1"/>
          <p:nvPr/>
        </p:nvSpPr>
        <p:spPr>
          <a:xfrm>
            <a:off x="6142404" y="4197079"/>
            <a:ext cx="1624163" cy="400110"/>
          </a:xfrm>
          <a:prstGeom prst="rect">
            <a:avLst/>
          </a:prstGeom>
          <a:noFill/>
        </p:spPr>
        <p:txBody>
          <a:bodyPr wrap="none" rtlCol="0">
            <a:spAutoFit/>
          </a:bodyPr>
          <a:lstStyle/>
          <a:p>
            <a:r>
              <a:rPr lang="en-US" sz="2000" b="1" dirty="0" smtClean="0">
                <a:solidFill>
                  <a:srgbClr val="7030A0"/>
                </a:solidFill>
              </a:rPr>
              <a:t>ENOB = 9 Bits</a:t>
            </a:r>
            <a:endParaRPr lang="en-US" sz="2000" b="1" dirty="0">
              <a:solidFill>
                <a:srgbClr val="7030A0"/>
              </a:solidFill>
            </a:endParaRPr>
          </a:p>
        </p:txBody>
      </p:sp>
    </p:spTree>
    <p:extLst>
      <p:ext uri="{BB962C8B-B14F-4D97-AF65-F5344CB8AC3E}">
        <p14:creationId xmlns:p14="http://schemas.microsoft.com/office/powerpoint/2010/main" val="400490791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b="1" dirty="0" smtClean="0"/>
              <a:t>Hybrid dispersion laser scanner (HDLS)</a:t>
            </a:r>
            <a:r>
              <a:rPr lang="en-US" dirty="0" smtClean="0"/>
              <a:t> is based on probing with spatially-dispersed chirped optical pulses.</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66</a:t>
            </a:fld>
            <a:endParaRPr lang="en-US" dirty="0"/>
          </a:p>
        </p:txBody>
      </p:sp>
      <p:grpSp>
        <p:nvGrpSpPr>
          <p:cNvPr id="156" name="Group 155"/>
          <p:cNvGrpSpPr/>
          <p:nvPr/>
        </p:nvGrpSpPr>
        <p:grpSpPr>
          <a:xfrm>
            <a:off x="1291182" y="2057401"/>
            <a:ext cx="1555636" cy="2114972"/>
            <a:chOff x="1291182" y="2057401"/>
            <a:chExt cx="1555636" cy="2114972"/>
          </a:xfrm>
        </p:grpSpPr>
        <p:sp>
          <p:nvSpPr>
            <p:cNvPr id="5" name="Freeform 4"/>
            <p:cNvSpPr/>
            <p:nvPr/>
          </p:nvSpPr>
          <p:spPr>
            <a:xfrm>
              <a:off x="1291182" y="3235794"/>
              <a:ext cx="856664" cy="290842"/>
            </a:xfrm>
            <a:custGeom>
              <a:avLst/>
              <a:gdLst>
                <a:gd name="connsiteX0" fmla="*/ 0 w 1122218"/>
                <a:gd name="connsiteY0" fmla="*/ 692775 h 692775"/>
                <a:gd name="connsiteX1" fmla="*/ 623454 w 1122218"/>
                <a:gd name="connsiteY1" fmla="*/ 47 h 692775"/>
                <a:gd name="connsiteX2" fmla="*/ 1122218 w 1122218"/>
                <a:gd name="connsiteY2" fmla="*/ 665065 h 692775"/>
                <a:gd name="connsiteX0" fmla="*/ 0 w 1122218"/>
                <a:gd name="connsiteY0" fmla="*/ 763286 h 763286"/>
                <a:gd name="connsiteX1" fmla="*/ 623454 w 1122218"/>
                <a:gd name="connsiteY1" fmla="*/ 70558 h 763286"/>
                <a:gd name="connsiteX2" fmla="*/ 748145 w 1122218"/>
                <a:gd name="connsiteY2" fmla="*/ 98267 h 763286"/>
                <a:gd name="connsiteX3" fmla="*/ 1122218 w 1122218"/>
                <a:gd name="connsiteY3"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8173 h 768173"/>
                <a:gd name="connsiteX1" fmla="*/ 498763 w 1122218"/>
                <a:gd name="connsiteY1" fmla="*/ 89300 h 768173"/>
                <a:gd name="connsiteX2" fmla="*/ 623454 w 1122218"/>
                <a:gd name="connsiteY2" fmla="*/ 75445 h 768173"/>
                <a:gd name="connsiteX3" fmla="*/ 817418 w 1122218"/>
                <a:gd name="connsiteY3" fmla="*/ 712754 h 768173"/>
                <a:gd name="connsiteX4" fmla="*/ 1122218 w 1122218"/>
                <a:gd name="connsiteY4" fmla="*/ 740463 h 768173"/>
                <a:gd name="connsiteX0" fmla="*/ 0 w 1122218"/>
                <a:gd name="connsiteY0" fmla="*/ 692758 h 692758"/>
                <a:gd name="connsiteX1" fmla="*/ 429490 w 1122218"/>
                <a:gd name="connsiteY1" fmla="*/ 665049 h 692758"/>
                <a:gd name="connsiteX2" fmla="*/ 623454 w 1122218"/>
                <a:gd name="connsiteY2" fmla="*/ 30 h 692758"/>
                <a:gd name="connsiteX3" fmla="*/ 817418 w 1122218"/>
                <a:gd name="connsiteY3" fmla="*/ 637339 h 692758"/>
                <a:gd name="connsiteX4" fmla="*/ 1122218 w 1122218"/>
                <a:gd name="connsiteY4" fmla="*/ 665048 h 692758"/>
                <a:gd name="connsiteX0" fmla="*/ 0 w 1122218"/>
                <a:gd name="connsiteY0" fmla="*/ 692758 h 692758"/>
                <a:gd name="connsiteX1" fmla="*/ 429490 w 1122218"/>
                <a:gd name="connsiteY1" fmla="*/ 665049 h 692758"/>
                <a:gd name="connsiteX2" fmla="*/ 623454 w 1122218"/>
                <a:gd name="connsiteY2" fmla="*/ 30 h 692758"/>
                <a:gd name="connsiteX3" fmla="*/ 817418 w 1122218"/>
                <a:gd name="connsiteY3" fmla="*/ 637339 h 692758"/>
                <a:gd name="connsiteX4" fmla="*/ 1122218 w 1122218"/>
                <a:gd name="connsiteY4" fmla="*/ 665048 h 692758"/>
                <a:gd name="connsiteX0" fmla="*/ 0 w 1122218"/>
                <a:gd name="connsiteY0" fmla="*/ 692758 h 692758"/>
                <a:gd name="connsiteX1" fmla="*/ 429490 w 1122218"/>
                <a:gd name="connsiteY1" fmla="*/ 665049 h 692758"/>
                <a:gd name="connsiteX2" fmla="*/ 623454 w 1122218"/>
                <a:gd name="connsiteY2" fmla="*/ 30 h 692758"/>
                <a:gd name="connsiteX3" fmla="*/ 817418 w 1122218"/>
                <a:gd name="connsiteY3" fmla="*/ 637339 h 692758"/>
                <a:gd name="connsiteX4" fmla="*/ 1122218 w 1122218"/>
                <a:gd name="connsiteY4" fmla="*/ 665048 h 692758"/>
                <a:gd name="connsiteX0" fmla="*/ 0 w 1122218"/>
                <a:gd name="connsiteY0" fmla="*/ 692758 h 692758"/>
                <a:gd name="connsiteX1" fmla="*/ 429490 w 1122218"/>
                <a:gd name="connsiteY1" fmla="*/ 665049 h 692758"/>
                <a:gd name="connsiteX2" fmla="*/ 623454 w 1122218"/>
                <a:gd name="connsiteY2" fmla="*/ 30 h 692758"/>
                <a:gd name="connsiteX3" fmla="*/ 817418 w 1122218"/>
                <a:gd name="connsiteY3" fmla="*/ 637339 h 692758"/>
                <a:gd name="connsiteX4" fmla="*/ 1122218 w 1122218"/>
                <a:gd name="connsiteY4" fmla="*/ 665048 h 692758"/>
                <a:gd name="connsiteX0" fmla="*/ 0 w 1122218"/>
                <a:gd name="connsiteY0" fmla="*/ 692753 h 692753"/>
                <a:gd name="connsiteX1" fmla="*/ 429490 w 1122218"/>
                <a:gd name="connsiteY1" fmla="*/ 665044 h 692753"/>
                <a:gd name="connsiteX2" fmla="*/ 623454 w 1122218"/>
                <a:gd name="connsiteY2" fmla="*/ 25 h 692753"/>
                <a:gd name="connsiteX3" fmla="*/ 817418 w 1122218"/>
                <a:gd name="connsiteY3" fmla="*/ 637334 h 692753"/>
                <a:gd name="connsiteX4" fmla="*/ 1122218 w 1122218"/>
                <a:gd name="connsiteY4" fmla="*/ 665043 h 692753"/>
                <a:gd name="connsiteX0" fmla="*/ 0 w 1122218"/>
                <a:gd name="connsiteY0" fmla="*/ 692753 h 724023"/>
                <a:gd name="connsiteX1" fmla="*/ 429490 w 1122218"/>
                <a:gd name="connsiteY1" fmla="*/ 665044 h 724023"/>
                <a:gd name="connsiteX2" fmla="*/ 623454 w 1122218"/>
                <a:gd name="connsiteY2" fmla="*/ 25 h 724023"/>
                <a:gd name="connsiteX3" fmla="*/ 817418 w 1122218"/>
                <a:gd name="connsiteY3" fmla="*/ 637334 h 724023"/>
                <a:gd name="connsiteX4" fmla="*/ 1122218 w 1122218"/>
                <a:gd name="connsiteY4" fmla="*/ 665043 h 724023"/>
                <a:gd name="connsiteX0" fmla="*/ 0 w 1122218"/>
                <a:gd name="connsiteY0" fmla="*/ 692753 h 692753"/>
                <a:gd name="connsiteX1" fmla="*/ 429490 w 1122218"/>
                <a:gd name="connsiteY1" fmla="*/ 665044 h 692753"/>
                <a:gd name="connsiteX2" fmla="*/ 623454 w 1122218"/>
                <a:gd name="connsiteY2" fmla="*/ 25 h 692753"/>
                <a:gd name="connsiteX3" fmla="*/ 817418 w 1122218"/>
                <a:gd name="connsiteY3" fmla="*/ 637334 h 692753"/>
                <a:gd name="connsiteX4" fmla="*/ 1122218 w 1122218"/>
                <a:gd name="connsiteY4" fmla="*/ 665043 h 692753"/>
                <a:gd name="connsiteX0" fmla="*/ 0 w 1122218"/>
                <a:gd name="connsiteY0" fmla="*/ 692753 h 692753"/>
                <a:gd name="connsiteX1" fmla="*/ 429490 w 1122218"/>
                <a:gd name="connsiteY1" fmla="*/ 665044 h 692753"/>
                <a:gd name="connsiteX2" fmla="*/ 623454 w 1122218"/>
                <a:gd name="connsiteY2" fmla="*/ 25 h 692753"/>
                <a:gd name="connsiteX3" fmla="*/ 817418 w 1122218"/>
                <a:gd name="connsiteY3" fmla="*/ 637334 h 692753"/>
                <a:gd name="connsiteX4" fmla="*/ 1122218 w 1122218"/>
                <a:gd name="connsiteY4" fmla="*/ 665043 h 692753"/>
                <a:gd name="connsiteX0" fmla="*/ 0 w 1122218"/>
                <a:gd name="connsiteY0" fmla="*/ 692735 h 692735"/>
                <a:gd name="connsiteX1" fmla="*/ 429490 w 1122218"/>
                <a:gd name="connsiteY1" fmla="*/ 665026 h 692735"/>
                <a:gd name="connsiteX2" fmla="*/ 623454 w 1122218"/>
                <a:gd name="connsiteY2" fmla="*/ 7 h 692735"/>
                <a:gd name="connsiteX3" fmla="*/ 817418 w 1122218"/>
                <a:gd name="connsiteY3" fmla="*/ 678880 h 692735"/>
                <a:gd name="connsiteX4" fmla="*/ 1122218 w 1122218"/>
                <a:gd name="connsiteY4" fmla="*/ 665025 h 692735"/>
                <a:gd name="connsiteX0" fmla="*/ 0 w 1122218"/>
                <a:gd name="connsiteY0" fmla="*/ 692735 h 692735"/>
                <a:gd name="connsiteX1" fmla="*/ 429490 w 1122218"/>
                <a:gd name="connsiteY1" fmla="*/ 665026 h 692735"/>
                <a:gd name="connsiteX2" fmla="*/ 623454 w 1122218"/>
                <a:gd name="connsiteY2" fmla="*/ 7 h 692735"/>
                <a:gd name="connsiteX3" fmla="*/ 817418 w 1122218"/>
                <a:gd name="connsiteY3" fmla="*/ 678880 h 692735"/>
                <a:gd name="connsiteX4" fmla="*/ 1122218 w 1122218"/>
                <a:gd name="connsiteY4" fmla="*/ 665025 h 692735"/>
                <a:gd name="connsiteX0" fmla="*/ 0 w 1122218"/>
                <a:gd name="connsiteY0" fmla="*/ 692735 h 692735"/>
                <a:gd name="connsiteX1" fmla="*/ 429490 w 1122218"/>
                <a:gd name="connsiteY1" fmla="*/ 665026 h 692735"/>
                <a:gd name="connsiteX2" fmla="*/ 623454 w 1122218"/>
                <a:gd name="connsiteY2" fmla="*/ 7 h 692735"/>
                <a:gd name="connsiteX3" fmla="*/ 817418 w 1122218"/>
                <a:gd name="connsiteY3" fmla="*/ 678880 h 692735"/>
                <a:gd name="connsiteX4" fmla="*/ 1122218 w 1122218"/>
                <a:gd name="connsiteY4" fmla="*/ 665025 h 692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218" h="692735">
                  <a:moveTo>
                    <a:pt x="0" y="692735"/>
                  </a:moveTo>
                  <a:cubicBezTo>
                    <a:pt x="263236" y="690427"/>
                    <a:pt x="270163" y="697354"/>
                    <a:pt x="429490" y="665026"/>
                  </a:cubicBezTo>
                  <a:cubicBezTo>
                    <a:pt x="588817" y="632698"/>
                    <a:pt x="558799" y="-2302"/>
                    <a:pt x="623454" y="7"/>
                  </a:cubicBezTo>
                  <a:cubicBezTo>
                    <a:pt x="688109" y="2316"/>
                    <a:pt x="651164" y="678882"/>
                    <a:pt x="817418" y="678880"/>
                  </a:cubicBezTo>
                  <a:cubicBezTo>
                    <a:pt x="983672" y="678878"/>
                    <a:pt x="921327" y="669643"/>
                    <a:pt x="1122218" y="665025"/>
                  </a:cubicBezTo>
                </a:path>
              </a:pathLst>
            </a:custGeom>
            <a:noFill/>
            <a:ln w="6350">
              <a:solidFill>
                <a:schemeClr val="bg1">
                  <a:lumMod val="50000"/>
                </a:schemeClr>
              </a:solidFill>
            </a:ln>
            <a:scene3d>
              <a:camera prst="orthographicFront">
                <a:rot lat="19572269" lon="19680000" rev="249958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p:cNvSpPr/>
            <p:nvPr/>
          </p:nvSpPr>
          <p:spPr>
            <a:xfrm>
              <a:off x="1418093" y="3579519"/>
              <a:ext cx="428332" cy="528810"/>
            </a:xfrm>
            <a:custGeom>
              <a:avLst/>
              <a:gdLst>
                <a:gd name="connsiteX0" fmla="*/ 0 w 1122218"/>
                <a:gd name="connsiteY0" fmla="*/ 692775 h 692775"/>
                <a:gd name="connsiteX1" fmla="*/ 623454 w 1122218"/>
                <a:gd name="connsiteY1" fmla="*/ 47 h 692775"/>
                <a:gd name="connsiteX2" fmla="*/ 1122218 w 1122218"/>
                <a:gd name="connsiteY2" fmla="*/ 665065 h 692775"/>
                <a:gd name="connsiteX0" fmla="*/ 0 w 1122218"/>
                <a:gd name="connsiteY0" fmla="*/ 763286 h 763286"/>
                <a:gd name="connsiteX1" fmla="*/ 623454 w 1122218"/>
                <a:gd name="connsiteY1" fmla="*/ 70558 h 763286"/>
                <a:gd name="connsiteX2" fmla="*/ 748145 w 1122218"/>
                <a:gd name="connsiteY2" fmla="*/ 98267 h 763286"/>
                <a:gd name="connsiteX3" fmla="*/ 1122218 w 1122218"/>
                <a:gd name="connsiteY3"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8173 h 768173"/>
                <a:gd name="connsiteX1" fmla="*/ 498763 w 1122218"/>
                <a:gd name="connsiteY1" fmla="*/ 89300 h 768173"/>
                <a:gd name="connsiteX2" fmla="*/ 623454 w 1122218"/>
                <a:gd name="connsiteY2" fmla="*/ 75445 h 768173"/>
                <a:gd name="connsiteX3" fmla="*/ 817418 w 1122218"/>
                <a:gd name="connsiteY3" fmla="*/ 712754 h 768173"/>
                <a:gd name="connsiteX4" fmla="*/ 1122218 w 1122218"/>
                <a:gd name="connsiteY4" fmla="*/ 740463 h 768173"/>
                <a:gd name="connsiteX0" fmla="*/ 0 w 1122218"/>
                <a:gd name="connsiteY0" fmla="*/ 692758 h 692758"/>
                <a:gd name="connsiteX1" fmla="*/ 429490 w 1122218"/>
                <a:gd name="connsiteY1" fmla="*/ 665049 h 692758"/>
                <a:gd name="connsiteX2" fmla="*/ 623454 w 1122218"/>
                <a:gd name="connsiteY2" fmla="*/ 30 h 692758"/>
                <a:gd name="connsiteX3" fmla="*/ 817418 w 1122218"/>
                <a:gd name="connsiteY3" fmla="*/ 637339 h 692758"/>
                <a:gd name="connsiteX4" fmla="*/ 1122218 w 1122218"/>
                <a:gd name="connsiteY4" fmla="*/ 665048 h 692758"/>
                <a:gd name="connsiteX0" fmla="*/ 0 w 1122218"/>
                <a:gd name="connsiteY0" fmla="*/ 692758 h 692758"/>
                <a:gd name="connsiteX1" fmla="*/ 429490 w 1122218"/>
                <a:gd name="connsiteY1" fmla="*/ 665049 h 692758"/>
                <a:gd name="connsiteX2" fmla="*/ 623454 w 1122218"/>
                <a:gd name="connsiteY2" fmla="*/ 30 h 692758"/>
                <a:gd name="connsiteX3" fmla="*/ 817418 w 1122218"/>
                <a:gd name="connsiteY3" fmla="*/ 637339 h 692758"/>
                <a:gd name="connsiteX4" fmla="*/ 1122218 w 1122218"/>
                <a:gd name="connsiteY4" fmla="*/ 665048 h 692758"/>
                <a:gd name="connsiteX0" fmla="*/ 0 w 1122218"/>
                <a:gd name="connsiteY0" fmla="*/ 692758 h 692758"/>
                <a:gd name="connsiteX1" fmla="*/ 429490 w 1122218"/>
                <a:gd name="connsiteY1" fmla="*/ 665049 h 692758"/>
                <a:gd name="connsiteX2" fmla="*/ 623454 w 1122218"/>
                <a:gd name="connsiteY2" fmla="*/ 30 h 692758"/>
                <a:gd name="connsiteX3" fmla="*/ 817418 w 1122218"/>
                <a:gd name="connsiteY3" fmla="*/ 637339 h 692758"/>
                <a:gd name="connsiteX4" fmla="*/ 1122218 w 1122218"/>
                <a:gd name="connsiteY4" fmla="*/ 665048 h 692758"/>
                <a:gd name="connsiteX0" fmla="*/ 0 w 1122218"/>
                <a:gd name="connsiteY0" fmla="*/ 692758 h 692758"/>
                <a:gd name="connsiteX1" fmla="*/ 429490 w 1122218"/>
                <a:gd name="connsiteY1" fmla="*/ 665049 h 692758"/>
                <a:gd name="connsiteX2" fmla="*/ 623454 w 1122218"/>
                <a:gd name="connsiteY2" fmla="*/ 30 h 692758"/>
                <a:gd name="connsiteX3" fmla="*/ 817418 w 1122218"/>
                <a:gd name="connsiteY3" fmla="*/ 637339 h 692758"/>
                <a:gd name="connsiteX4" fmla="*/ 1122218 w 1122218"/>
                <a:gd name="connsiteY4" fmla="*/ 665048 h 692758"/>
                <a:gd name="connsiteX0" fmla="*/ 0 w 1122218"/>
                <a:gd name="connsiteY0" fmla="*/ 692753 h 692753"/>
                <a:gd name="connsiteX1" fmla="*/ 429490 w 1122218"/>
                <a:gd name="connsiteY1" fmla="*/ 665044 h 692753"/>
                <a:gd name="connsiteX2" fmla="*/ 623454 w 1122218"/>
                <a:gd name="connsiteY2" fmla="*/ 25 h 692753"/>
                <a:gd name="connsiteX3" fmla="*/ 817418 w 1122218"/>
                <a:gd name="connsiteY3" fmla="*/ 637334 h 692753"/>
                <a:gd name="connsiteX4" fmla="*/ 1122218 w 1122218"/>
                <a:gd name="connsiteY4" fmla="*/ 665043 h 692753"/>
                <a:gd name="connsiteX0" fmla="*/ 0 w 1122218"/>
                <a:gd name="connsiteY0" fmla="*/ 692753 h 724023"/>
                <a:gd name="connsiteX1" fmla="*/ 429490 w 1122218"/>
                <a:gd name="connsiteY1" fmla="*/ 665044 h 724023"/>
                <a:gd name="connsiteX2" fmla="*/ 623454 w 1122218"/>
                <a:gd name="connsiteY2" fmla="*/ 25 h 724023"/>
                <a:gd name="connsiteX3" fmla="*/ 817418 w 1122218"/>
                <a:gd name="connsiteY3" fmla="*/ 637334 h 724023"/>
                <a:gd name="connsiteX4" fmla="*/ 1122218 w 1122218"/>
                <a:gd name="connsiteY4" fmla="*/ 665043 h 724023"/>
                <a:gd name="connsiteX0" fmla="*/ 0 w 1122218"/>
                <a:gd name="connsiteY0" fmla="*/ 692753 h 692753"/>
                <a:gd name="connsiteX1" fmla="*/ 429490 w 1122218"/>
                <a:gd name="connsiteY1" fmla="*/ 665044 h 692753"/>
                <a:gd name="connsiteX2" fmla="*/ 623454 w 1122218"/>
                <a:gd name="connsiteY2" fmla="*/ 25 h 692753"/>
                <a:gd name="connsiteX3" fmla="*/ 817418 w 1122218"/>
                <a:gd name="connsiteY3" fmla="*/ 637334 h 692753"/>
                <a:gd name="connsiteX4" fmla="*/ 1122218 w 1122218"/>
                <a:gd name="connsiteY4" fmla="*/ 665043 h 692753"/>
                <a:gd name="connsiteX0" fmla="*/ 0 w 1122218"/>
                <a:gd name="connsiteY0" fmla="*/ 692753 h 692753"/>
                <a:gd name="connsiteX1" fmla="*/ 429490 w 1122218"/>
                <a:gd name="connsiteY1" fmla="*/ 665044 h 692753"/>
                <a:gd name="connsiteX2" fmla="*/ 623454 w 1122218"/>
                <a:gd name="connsiteY2" fmla="*/ 25 h 692753"/>
                <a:gd name="connsiteX3" fmla="*/ 817418 w 1122218"/>
                <a:gd name="connsiteY3" fmla="*/ 637334 h 692753"/>
                <a:gd name="connsiteX4" fmla="*/ 1122218 w 1122218"/>
                <a:gd name="connsiteY4" fmla="*/ 665043 h 692753"/>
                <a:gd name="connsiteX0" fmla="*/ 0 w 1122218"/>
                <a:gd name="connsiteY0" fmla="*/ 692735 h 692735"/>
                <a:gd name="connsiteX1" fmla="*/ 429490 w 1122218"/>
                <a:gd name="connsiteY1" fmla="*/ 665026 h 692735"/>
                <a:gd name="connsiteX2" fmla="*/ 623454 w 1122218"/>
                <a:gd name="connsiteY2" fmla="*/ 7 h 692735"/>
                <a:gd name="connsiteX3" fmla="*/ 817418 w 1122218"/>
                <a:gd name="connsiteY3" fmla="*/ 678880 h 692735"/>
                <a:gd name="connsiteX4" fmla="*/ 1122218 w 1122218"/>
                <a:gd name="connsiteY4" fmla="*/ 665025 h 692735"/>
                <a:gd name="connsiteX0" fmla="*/ 0 w 1122218"/>
                <a:gd name="connsiteY0" fmla="*/ 692735 h 692735"/>
                <a:gd name="connsiteX1" fmla="*/ 429490 w 1122218"/>
                <a:gd name="connsiteY1" fmla="*/ 665026 h 692735"/>
                <a:gd name="connsiteX2" fmla="*/ 623454 w 1122218"/>
                <a:gd name="connsiteY2" fmla="*/ 7 h 692735"/>
                <a:gd name="connsiteX3" fmla="*/ 817418 w 1122218"/>
                <a:gd name="connsiteY3" fmla="*/ 678880 h 692735"/>
                <a:gd name="connsiteX4" fmla="*/ 1122218 w 1122218"/>
                <a:gd name="connsiteY4" fmla="*/ 665025 h 692735"/>
                <a:gd name="connsiteX0" fmla="*/ 0 w 1122218"/>
                <a:gd name="connsiteY0" fmla="*/ 692735 h 692735"/>
                <a:gd name="connsiteX1" fmla="*/ 429490 w 1122218"/>
                <a:gd name="connsiteY1" fmla="*/ 665026 h 692735"/>
                <a:gd name="connsiteX2" fmla="*/ 623454 w 1122218"/>
                <a:gd name="connsiteY2" fmla="*/ 7 h 692735"/>
                <a:gd name="connsiteX3" fmla="*/ 817418 w 1122218"/>
                <a:gd name="connsiteY3" fmla="*/ 678880 h 692735"/>
                <a:gd name="connsiteX4" fmla="*/ 1122218 w 1122218"/>
                <a:gd name="connsiteY4" fmla="*/ 665025 h 692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218" h="692735">
                  <a:moveTo>
                    <a:pt x="0" y="692735"/>
                  </a:moveTo>
                  <a:cubicBezTo>
                    <a:pt x="263236" y="690427"/>
                    <a:pt x="270163" y="697354"/>
                    <a:pt x="429490" y="665026"/>
                  </a:cubicBezTo>
                  <a:cubicBezTo>
                    <a:pt x="588817" y="632698"/>
                    <a:pt x="558799" y="-2302"/>
                    <a:pt x="623454" y="7"/>
                  </a:cubicBezTo>
                  <a:cubicBezTo>
                    <a:pt x="688109" y="2316"/>
                    <a:pt x="651164" y="678882"/>
                    <a:pt x="817418" y="678880"/>
                  </a:cubicBezTo>
                  <a:cubicBezTo>
                    <a:pt x="983672" y="678878"/>
                    <a:pt x="921327" y="669643"/>
                    <a:pt x="1122218" y="665025"/>
                  </a:cubicBezTo>
                </a:path>
              </a:pathLst>
            </a:custGeom>
            <a:noFill/>
            <a:ln w="6350">
              <a:solidFill>
                <a:schemeClr val="bg1">
                  <a:lumMod val="50000"/>
                </a:schemeClr>
              </a:solidFill>
            </a:ln>
            <a:scene3d>
              <a:camera prst="orthographicFront">
                <a:rot lat="18536328" lon="13714961" rev="6997072"/>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rot="1396202">
              <a:off x="2078492" y="3864596"/>
              <a:ext cx="546945" cy="307777"/>
            </a:xfrm>
            <a:prstGeom prst="rect">
              <a:avLst/>
            </a:prstGeom>
            <a:noFill/>
          </p:spPr>
          <p:txBody>
            <a:bodyPr wrap="none" rtlCol="0">
              <a:spAutoFit/>
            </a:bodyPr>
            <a:lstStyle/>
            <a:p>
              <a:r>
                <a:rPr lang="en-US" sz="1400" dirty="0" smtClean="0"/>
                <a:t>Time</a:t>
              </a:r>
              <a:endParaRPr lang="en-US" sz="1400" dirty="0"/>
            </a:p>
          </p:txBody>
        </p:sp>
        <p:sp>
          <p:nvSpPr>
            <p:cNvPr id="8" name="TextBox 7"/>
            <p:cNvSpPr txBox="1"/>
            <p:nvPr/>
          </p:nvSpPr>
          <p:spPr>
            <a:xfrm rot="20278328">
              <a:off x="2234150" y="3004496"/>
              <a:ext cx="612668" cy="307777"/>
            </a:xfrm>
            <a:prstGeom prst="rect">
              <a:avLst/>
            </a:prstGeom>
            <a:noFill/>
          </p:spPr>
          <p:txBody>
            <a:bodyPr wrap="none" rtlCol="0">
              <a:spAutoFit/>
            </a:bodyPr>
            <a:lstStyle/>
            <a:p>
              <a:r>
                <a:rPr lang="en-US" sz="1400" dirty="0" smtClean="0"/>
                <a:t>Space</a:t>
              </a:r>
              <a:endParaRPr lang="en-US" sz="1400" dirty="0"/>
            </a:p>
          </p:txBody>
        </p:sp>
        <p:sp>
          <p:nvSpPr>
            <p:cNvPr id="9" name="TextBox 8"/>
            <p:cNvSpPr txBox="1"/>
            <p:nvPr/>
          </p:nvSpPr>
          <p:spPr>
            <a:xfrm rot="16200000">
              <a:off x="1052248" y="2431477"/>
              <a:ext cx="1055930" cy="307777"/>
            </a:xfrm>
            <a:prstGeom prst="rect">
              <a:avLst/>
            </a:prstGeom>
            <a:noFill/>
          </p:spPr>
          <p:txBody>
            <a:bodyPr wrap="none" rtlCol="0">
              <a:spAutoFit/>
            </a:bodyPr>
            <a:lstStyle/>
            <a:p>
              <a:r>
                <a:rPr lang="en-US" sz="1400" dirty="0" smtClean="0"/>
                <a:t>Wavelength</a:t>
              </a:r>
              <a:endParaRPr lang="en-US" sz="1400" dirty="0"/>
            </a:p>
          </p:txBody>
        </p:sp>
        <p:sp>
          <p:nvSpPr>
            <p:cNvPr id="10" name="Arc 9"/>
            <p:cNvSpPr/>
            <p:nvPr/>
          </p:nvSpPr>
          <p:spPr>
            <a:xfrm rot="16200000">
              <a:off x="1001338" y="3126188"/>
              <a:ext cx="883105" cy="109045"/>
            </a:xfrm>
            <a:prstGeom prst="arc">
              <a:avLst>
                <a:gd name="adj1" fmla="val 10788266"/>
                <a:gd name="adj2" fmla="val 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1" name="Straight Arrow Connector 10"/>
            <p:cNvCxnSpPr/>
            <p:nvPr/>
          </p:nvCxnSpPr>
          <p:spPr>
            <a:xfrm>
              <a:off x="1439245" y="3627111"/>
              <a:ext cx="724461" cy="31048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439244" y="3253170"/>
              <a:ext cx="872527" cy="37394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449821" y="2525743"/>
              <a:ext cx="1808" cy="111194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087911" y="2707873"/>
              <a:ext cx="44068" cy="920120"/>
            </a:xfrm>
            <a:prstGeom prst="ellipse">
              <a:avLst/>
            </a:prstGeom>
            <a:gradFill>
              <a:gsLst>
                <a:gs pos="0">
                  <a:srgbClr val="FFF200"/>
                </a:gs>
                <a:gs pos="45000">
                  <a:srgbClr val="FF7A00"/>
                </a:gs>
                <a:gs pos="100000">
                  <a:srgbClr val="FF0300"/>
                </a:gs>
              </a:gsLst>
              <a:lin ang="16200000" scaled="0"/>
            </a:gradFill>
            <a:ln>
              <a:noFill/>
            </a:ln>
            <a:scene3d>
              <a:camera prst="orthographicFront">
                <a:rot lat="810907" lon="2583236" rev="21593945"/>
              </a:camera>
              <a:lightRig rig="threePt" dir="t">
                <a:rot lat="0" lon="0" rev="6600000"/>
              </a:lightRig>
            </a:scene3d>
            <a:sp3d extrusionH="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7" name="Group 156"/>
          <p:cNvGrpSpPr/>
          <p:nvPr/>
        </p:nvGrpSpPr>
        <p:grpSpPr>
          <a:xfrm>
            <a:off x="2155780" y="2058877"/>
            <a:ext cx="3250451" cy="2324424"/>
            <a:chOff x="2155780" y="2058877"/>
            <a:chExt cx="3250451" cy="2324424"/>
          </a:xfrm>
        </p:grpSpPr>
        <p:sp>
          <p:nvSpPr>
            <p:cNvPr id="15" name="Freeform 14"/>
            <p:cNvSpPr/>
            <p:nvPr/>
          </p:nvSpPr>
          <p:spPr>
            <a:xfrm>
              <a:off x="3850596" y="3237269"/>
              <a:ext cx="856664" cy="290842"/>
            </a:xfrm>
            <a:custGeom>
              <a:avLst/>
              <a:gdLst>
                <a:gd name="connsiteX0" fmla="*/ 0 w 1122218"/>
                <a:gd name="connsiteY0" fmla="*/ 692775 h 692775"/>
                <a:gd name="connsiteX1" fmla="*/ 623454 w 1122218"/>
                <a:gd name="connsiteY1" fmla="*/ 47 h 692775"/>
                <a:gd name="connsiteX2" fmla="*/ 1122218 w 1122218"/>
                <a:gd name="connsiteY2" fmla="*/ 665065 h 692775"/>
                <a:gd name="connsiteX0" fmla="*/ 0 w 1122218"/>
                <a:gd name="connsiteY0" fmla="*/ 763286 h 763286"/>
                <a:gd name="connsiteX1" fmla="*/ 623454 w 1122218"/>
                <a:gd name="connsiteY1" fmla="*/ 70558 h 763286"/>
                <a:gd name="connsiteX2" fmla="*/ 748145 w 1122218"/>
                <a:gd name="connsiteY2" fmla="*/ 98267 h 763286"/>
                <a:gd name="connsiteX3" fmla="*/ 1122218 w 1122218"/>
                <a:gd name="connsiteY3"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8173 h 768173"/>
                <a:gd name="connsiteX1" fmla="*/ 498763 w 1122218"/>
                <a:gd name="connsiteY1" fmla="*/ 89300 h 768173"/>
                <a:gd name="connsiteX2" fmla="*/ 623454 w 1122218"/>
                <a:gd name="connsiteY2" fmla="*/ 75445 h 768173"/>
                <a:gd name="connsiteX3" fmla="*/ 817418 w 1122218"/>
                <a:gd name="connsiteY3" fmla="*/ 712754 h 768173"/>
                <a:gd name="connsiteX4" fmla="*/ 1122218 w 1122218"/>
                <a:gd name="connsiteY4" fmla="*/ 740463 h 768173"/>
                <a:gd name="connsiteX0" fmla="*/ 0 w 1122218"/>
                <a:gd name="connsiteY0" fmla="*/ 692758 h 692758"/>
                <a:gd name="connsiteX1" fmla="*/ 429490 w 1122218"/>
                <a:gd name="connsiteY1" fmla="*/ 665049 h 692758"/>
                <a:gd name="connsiteX2" fmla="*/ 623454 w 1122218"/>
                <a:gd name="connsiteY2" fmla="*/ 30 h 692758"/>
                <a:gd name="connsiteX3" fmla="*/ 817418 w 1122218"/>
                <a:gd name="connsiteY3" fmla="*/ 637339 h 692758"/>
                <a:gd name="connsiteX4" fmla="*/ 1122218 w 1122218"/>
                <a:gd name="connsiteY4" fmla="*/ 665048 h 692758"/>
                <a:gd name="connsiteX0" fmla="*/ 0 w 1122218"/>
                <a:gd name="connsiteY0" fmla="*/ 692758 h 692758"/>
                <a:gd name="connsiteX1" fmla="*/ 429490 w 1122218"/>
                <a:gd name="connsiteY1" fmla="*/ 665049 h 692758"/>
                <a:gd name="connsiteX2" fmla="*/ 623454 w 1122218"/>
                <a:gd name="connsiteY2" fmla="*/ 30 h 692758"/>
                <a:gd name="connsiteX3" fmla="*/ 817418 w 1122218"/>
                <a:gd name="connsiteY3" fmla="*/ 637339 h 692758"/>
                <a:gd name="connsiteX4" fmla="*/ 1122218 w 1122218"/>
                <a:gd name="connsiteY4" fmla="*/ 665048 h 692758"/>
                <a:gd name="connsiteX0" fmla="*/ 0 w 1122218"/>
                <a:gd name="connsiteY0" fmla="*/ 692758 h 692758"/>
                <a:gd name="connsiteX1" fmla="*/ 429490 w 1122218"/>
                <a:gd name="connsiteY1" fmla="*/ 665049 h 692758"/>
                <a:gd name="connsiteX2" fmla="*/ 623454 w 1122218"/>
                <a:gd name="connsiteY2" fmla="*/ 30 h 692758"/>
                <a:gd name="connsiteX3" fmla="*/ 817418 w 1122218"/>
                <a:gd name="connsiteY3" fmla="*/ 637339 h 692758"/>
                <a:gd name="connsiteX4" fmla="*/ 1122218 w 1122218"/>
                <a:gd name="connsiteY4" fmla="*/ 665048 h 692758"/>
                <a:gd name="connsiteX0" fmla="*/ 0 w 1122218"/>
                <a:gd name="connsiteY0" fmla="*/ 692758 h 692758"/>
                <a:gd name="connsiteX1" fmla="*/ 429490 w 1122218"/>
                <a:gd name="connsiteY1" fmla="*/ 665049 h 692758"/>
                <a:gd name="connsiteX2" fmla="*/ 623454 w 1122218"/>
                <a:gd name="connsiteY2" fmla="*/ 30 h 692758"/>
                <a:gd name="connsiteX3" fmla="*/ 817418 w 1122218"/>
                <a:gd name="connsiteY3" fmla="*/ 637339 h 692758"/>
                <a:gd name="connsiteX4" fmla="*/ 1122218 w 1122218"/>
                <a:gd name="connsiteY4" fmla="*/ 665048 h 692758"/>
                <a:gd name="connsiteX0" fmla="*/ 0 w 1122218"/>
                <a:gd name="connsiteY0" fmla="*/ 692753 h 692753"/>
                <a:gd name="connsiteX1" fmla="*/ 429490 w 1122218"/>
                <a:gd name="connsiteY1" fmla="*/ 665044 h 692753"/>
                <a:gd name="connsiteX2" fmla="*/ 623454 w 1122218"/>
                <a:gd name="connsiteY2" fmla="*/ 25 h 692753"/>
                <a:gd name="connsiteX3" fmla="*/ 817418 w 1122218"/>
                <a:gd name="connsiteY3" fmla="*/ 637334 h 692753"/>
                <a:gd name="connsiteX4" fmla="*/ 1122218 w 1122218"/>
                <a:gd name="connsiteY4" fmla="*/ 665043 h 692753"/>
                <a:gd name="connsiteX0" fmla="*/ 0 w 1122218"/>
                <a:gd name="connsiteY0" fmla="*/ 692753 h 724023"/>
                <a:gd name="connsiteX1" fmla="*/ 429490 w 1122218"/>
                <a:gd name="connsiteY1" fmla="*/ 665044 h 724023"/>
                <a:gd name="connsiteX2" fmla="*/ 623454 w 1122218"/>
                <a:gd name="connsiteY2" fmla="*/ 25 h 724023"/>
                <a:gd name="connsiteX3" fmla="*/ 817418 w 1122218"/>
                <a:gd name="connsiteY3" fmla="*/ 637334 h 724023"/>
                <a:gd name="connsiteX4" fmla="*/ 1122218 w 1122218"/>
                <a:gd name="connsiteY4" fmla="*/ 665043 h 724023"/>
                <a:gd name="connsiteX0" fmla="*/ 0 w 1122218"/>
                <a:gd name="connsiteY0" fmla="*/ 692753 h 692753"/>
                <a:gd name="connsiteX1" fmla="*/ 429490 w 1122218"/>
                <a:gd name="connsiteY1" fmla="*/ 665044 h 692753"/>
                <a:gd name="connsiteX2" fmla="*/ 623454 w 1122218"/>
                <a:gd name="connsiteY2" fmla="*/ 25 h 692753"/>
                <a:gd name="connsiteX3" fmla="*/ 817418 w 1122218"/>
                <a:gd name="connsiteY3" fmla="*/ 637334 h 692753"/>
                <a:gd name="connsiteX4" fmla="*/ 1122218 w 1122218"/>
                <a:gd name="connsiteY4" fmla="*/ 665043 h 692753"/>
                <a:gd name="connsiteX0" fmla="*/ 0 w 1122218"/>
                <a:gd name="connsiteY0" fmla="*/ 692753 h 692753"/>
                <a:gd name="connsiteX1" fmla="*/ 429490 w 1122218"/>
                <a:gd name="connsiteY1" fmla="*/ 665044 h 692753"/>
                <a:gd name="connsiteX2" fmla="*/ 623454 w 1122218"/>
                <a:gd name="connsiteY2" fmla="*/ 25 h 692753"/>
                <a:gd name="connsiteX3" fmla="*/ 817418 w 1122218"/>
                <a:gd name="connsiteY3" fmla="*/ 637334 h 692753"/>
                <a:gd name="connsiteX4" fmla="*/ 1122218 w 1122218"/>
                <a:gd name="connsiteY4" fmla="*/ 665043 h 692753"/>
                <a:gd name="connsiteX0" fmla="*/ 0 w 1122218"/>
                <a:gd name="connsiteY0" fmla="*/ 692735 h 692735"/>
                <a:gd name="connsiteX1" fmla="*/ 429490 w 1122218"/>
                <a:gd name="connsiteY1" fmla="*/ 665026 h 692735"/>
                <a:gd name="connsiteX2" fmla="*/ 623454 w 1122218"/>
                <a:gd name="connsiteY2" fmla="*/ 7 h 692735"/>
                <a:gd name="connsiteX3" fmla="*/ 817418 w 1122218"/>
                <a:gd name="connsiteY3" fmla="*/ 678880 h 692735"/>
                <a:gd name="connsiteX4" fmla="*/ 1122218 w 1122218"/>
                <a:gd name="connsiteY4" fmla="*/ 665025 h 692735"/>
                <a:gd name="connsiteX0" fmla="*/ 0 w 1122218"/>
                <a:gd name="connsiteY0" fmla="*/ 692735 h 692735"/>
                <a:gd name="connsiteX1" fmla="*/ 429490 w 1122218"/>
                <a:gd name="connsiteY1" fmla="*/ 665026 h 692735"/>
                <a:gd name="connsiteX2" fmla="*/ 623454 w 1122218"/>
                <a:gd name="connsiteY2" fmla="*/ 7 h 692735"/>
                <a:gd name="connsiteX3" fmla="*/ 817418 w 1122218"/>
                <a:gd name="connsiteY3" fmla="*/ 678880 h 692735"/>
                <a:gd name="connsiteX4" fmla="*/ 1122218 w 1122218"/>
                <a:gd name="connsiteY4" fmla="*/ 665025 h 692735"/>
                <a:gd name="connsiteX0" fmla="*/ 0 w 1122218"/>
                <a:gd name="connsiteY0" fmla="*/ 692735 h 692735"/>
                <a:gd name="connsiteX1" fmla="*/ 429490 w 1122218"/>
                <a:gd name="connsiteY1" fmla="*/ 665026 h 692735"/>
                <a:gd name="connsiteX2" fmla="*/ 623454 w 1122218"/>
                <a:gd name="connsiteY2" fmla="*/ 7 h 692735"/>
                <a:gd name="connsiteX3" fmla="*/ 817418 w 1122218"/>
                <a:gd name="connsiteY3" fmla="*/ 678880 h 692735"/>
                <a:gd name="connsiteX4" fmla="*/ 1122218 w 1122218"/>
                <a:gd name="connsiteY4" fmla="*/ 665025 h 692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218" h="692735">
                  <a:moveTo>
                    <a:pt x="0" y="692735"/>
                  </a:moveTo>
                  <a:cubicBezTo>
                    <a:pt x="263236" y="690427"/>
                    <a:pt x="270163" y="697354"/>
                    <a:pt x="429490" y="665026"/>
                  </a:cubicBezTo>
                  <a:cubicBezTo>
                    <a:pt x="588817" y="632698"/>
                    <a:pt x="558799" y="-2302"/>
                    <a:pt x="623454" y="7"/>
                  </a:cubicBezTo>
                  <a:cubicBezTo>
                    <a:pt x="688109" y="2316"/>
                    <a:pt x="651164" y="678882"/>
                    <a:pt x="817418" y="678880"/>
                  </a:cubicBezTo>
                  <a:cubicBezTo>
                    <a:pt x="983672" y="678878"/>
                    <a:pt x="921327" y="669643"/>
                    <a:pt x="1122218" y="665025"/>
                  </a:cubicBezTo>
                </a:path>
              </a:pathLst>
            </a:custGeom>
            <a:noFill/>
            <a:ln w="6350">
              <a:solidFill>
                <a:schemeClr val="bg1">
                  <a:lumMod val="50000"/>
                </a:schemeClr>
              </a:solidFill>
            </a:ln>
            <a:scene3d>
              <a:camera prst="orthographicFront">
                <a:rot lat="19572269" lon="19680000" rev="249958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15"/>
            <p:cNvSpPr/>
            <p:nvPr/>
          </p:nvSpPr>
          <p:spPr>
            <a:xfrm>
              <a:off x="3929919" y="3741848"/>
              <a:ext cx="766761" cy="98548"/>
            </a:xfrm>
            <a:custGeom>
              <a:avLst/>
              <a:gdLst>
                <a:gd name="connsiteX0" fmla="*/ 0 w 1122218"/>
                <a:gd name="connsiteY0" fmla="*/ 692775 h 692775"/>
                <a:gd name="connsiteX1" fmla="*/ 623454 w 1122218"/>
                <a:gd name="connsiteY1" fmla="*/ 47 h 692775"/>
                <a:gd name="connsiteX2" fmla="*/ 1122218 w 1122218"/>
                <a:gd name="connsiteY2" fmla="*/ 665065 h 692775"/>
                <a:gd name="connsiteX0" fmla="*/ 0 w 1122218"/>
                <a:gd name="connsiteY0" fmla="*/ 763286 h 763286"/>
                <a:gd name="connsiteX1" fmla="*/ 623454 w 1122218"/>
                <a:gd name="connsiteY1" fmla="*/ 70558 h 763286"/>
                <a:gd name="connsiteX2" fmla="*/ 748145 w 1122218"/>
                <a:gd name="connsiteY2" fmla="*/ 98267 h 763286"/>
                <a:gd name="connsiteX3" fmla="*/ 1122218 w 1122218"/>
                <a:gd name="connsiteY3"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8173 h 768173"/>
                <a:gd name="connsiteX1" fmla="*/ 498763 w 1122218"/>
                <a:gd name="connsiteY1" fmla="*/ 89300 h 768173"/>
                <a:gd name="connsiteX2" fmla="*/ 623454 w 1122218"/>
                <a:gd name="connsiteY2" fmla="*/ 75445 h 768173"/>
                <a:gd name="connsiteX3" fmla="*/ 817418 w 1122218"/>
                <a:gd name="connsiteY3" fmla="*/ 712754 h 768173"/>
                <a:gd name="connsiteX4" fmla="*/ 1122218 w 1122218"/>
                <a:gd name="connsiteY4" fmla="*/ 740463 h 768173"/>
                <a:gd name="connsiteX0" fmla="*/ 0 w 1122218"/>
                <a:gd name="connsiteY0" fmla="*/ 692758 h 692758"/>
                <a:gd name="connsiteX1" fmla="*/ 429490 w 1122218"/>
                <a:gd name="connsiteY1" fmla="*/ 665049 h 692758"/>
                <a:gd name="connsiteX2" fmla="*/ 623454 w 1122218"/>
                <a:gd name="connsiteY2" fmla="*/ 30 h 692758"/>
                <a:gd name="connsiteX3" fmla="*/ 817418 w 1122218"/>
                <a:gd name="connsiteY3" fmla="*/ 637339 h 692758"/>
                <a:gd name="connsiteX4" fmla="*/ 1122218 w 1122218"/>
                <a:gd name="connsiteY4" fmla="*/ 665048 h 692758"/>
                <a:gd name="connsiteX0" fmla="*/ 0 w 1122218"/>
                <a:gd name="connsiteY0" fmla="*/ 692758 h 692758"/>
                <a:gd name="connsiteX1" fmla="*/ 429490 w 1122218"/>
                <a:gd name="connsiteY1" fmla="*/ 665049 h 692758"/>
                <a:gd name="connsiteX2" fmla="*/ 623454 w 1122218"/>
                <a:gd name="connsiteY2" fmla="*/ 30 h 692758"/>
                <a:gd name="connsiteX3" fmla="*/ 817418 w 1122218"/>
                <a:gd name="connsiteY3" fmla="*/ 637339 h 692758"/>
                <a:gd name="connsiteX4" fmla="*/ 1122218 w 1122218"/>
                <a:gd name="connsiteY4" fmla="*/ 665048 h 692758"/>
                <a:gd name="connsiteX0" fmla="*/ 0 w 1122218"/>
                <a:gd name="connsiteY0" fmla="*/ 692758 h 692758"/>
                <a:gd name="connsiteX1" fmla="*/ 429490 w 1122218"/>
                <a:gd name="connsiteY1" fmla="*/ 665049 h 692758"/>
                <a:gd name="connsiteX2" fmla="*/ 623454 w 1122218"/>
                <a:gd name="connsiteY2" fmla="*/ 30 h 692758"/>
                <a:gd name="connsiteX3" fmla="*/ 817418 w 1122218"/>
                <a:gd name="connsiteY3" fmla="*/ 637339 h 692758"/>
                <a:gd name="connsiteX4" fmla="*/ 1122218 w 1122218"/>
                <a:gd name="connsiteY4" fmla="*/ 665048 h 692758"/>
                <a:gd name="connsiteX0" fmla="*/ 0 w 1122218"/>
                <a:gd name="connsiteY0" fmla="*/ 692758 h 692758"/>
                <a:gd name="connsiteX1" fmla="*/ 429490 w 1122218"/>
                <a:gd name="connsiteY1" fmla="*/ 665049 h 692758"/>
                <a:gd name="connsiteX2" fmla="*/ 623454 w 1122218"/>
                <a:gd name="connsiteY2" fmla="*/ 30 h 692758"/>
                <a:gd name="connsiteX3" fmla="*/ 817418 w 1122218"/>
                <a:gd name="connsiteY3" fmla="*/ 637339 h 692758"/>
                <a:gd name="connsiteX4" fmla="*/ 1122218 w 1122218"/>
                <a:gd name="connsiteY4" fmla="*/ 665048 h 692758"/>
                <a:gd name="connsiteX0" fmla="*/ 0 w 1122218"/>
                <a:gd name="connsiteY0" fmla="*/ 692753 h 692753"/>
                <a:gd name="connsiteX1" fmla="*/ 429490 w 1122218"/>
                <a:gd name="connsiteY1" fmla="*/ 665044 h 692753"/>
                <a:gd name="connsiteX2" fmla="*/ 623454 w 1122218"/>
                <a:gd name="connsiteY2" fmla="*/ 25 h 692753"/>
                <a:gd name="connsiteX3" fmla="*/ 817418 w 1122218"/>
                <a:gd name="connsiteY3" fmla="*/ 637334 h 692753"/>
                <a:gd name="connsiteX4" fmla="*/ 1122218 w 1122218"/>
                <a:gd name="connsiteY4" fmla="*/ 665043 h 692753"/>
                <a:gd name="connsiteX0" fmla="*/ 0 w 1122218"/>
                <a:gd name="connsiteY0" fmla="*/ 692753 h 724023"/>
                <a:gd name="connsiteX1" fmla="*/ 429490 w 1122218"/>
                <a:gd name="connsiteY1" fmla="*/ 665044 h 724023"/>
                <a:gd name="connsiteX2" fmla="*/ 623454 w 1122218"/>
                <a:gd name="connsiteY2" fmla="*/ 25 h 724023"/>
                <a:gd name="connsiteX3" fmla="*/ 817418 w 1122218"/>
                <a:gd name="connsiteY3" fmla="*/ 637334 h 724023"/>
                <a:gd name="connsiteX4" fmla="*/ 1122218 w 1122218"/>
                <a:gd name="connsiteY4" fmla="*/ 665043 h 724023"/>
                <a:gd name="connsiteX0" fmla="*/ 0 w 1122218"/>
                <a:gd name="connsiteY0" fmla="*/ 692753 h 692753"/>
                <a:gd name="connsiteX1" fmla="*/ 429490 w 1122218"/>
                <a:gd name="connsiteY1" fmla="*/ 665044 h 692753"/>
                <a:gd name="connsiteX2" fmla="*/ 623454 w 1122218"/>
                <a:gd name="connsiteY2" fmla="*/ 25 h 692753"/>
                <a:gd name="connsiteX3" fmla="*/ 817418 w 1122218"/>
                <a:gd name="connsiteY3" fmla="*/ 637334 h 692753"/>
                <a:gd name="connsiteX4" fmla="*/ 1122218 w 1122218"/>
                <a:gd name="connsiteY4" fmla="*/ 665043 h 692753"/>
                <a:gd name="connsiteX0" fmla="*/ 0 w 1122218"/>
                <a:gd name="connsiteY0" fmla="*/ 692753 h 692753"/>
                <a:gd name="connsiteX1" fmla="*/ 429490 w 1122218"/>
                <a:gd name="connsiteY1" fmla="*/ 665044 h 692753"/>
                <a:gd name="connsiteX2" fmla="*/ 623454 w 1122218"/>
                <a:gd name="connsiteY2" fmla="*/ 25 h 692753"/>
                <a:gd name="connsiteX3" fmla="*/ 817418 w 1122218"/>
                <a:gd name="connsiteY3" fmla="*/ 637334 h 692753"/>
                <a:gd name="connsiteX4" fmla="*/ 1122218 w 1122218"/>
                <a:gd name="connsiteY4" fmla="*/ 665043 h 692753"/>
                <a:gd name="connsiteX0" fmla="*/ 0 w 1122218"/>
                <a:gd name="connsiteY0" fmla="*/ 692735 h 692735"/>
                <a:gd name="connsiteX1" fmla="*/ 429490 w 1122218"/>
                <a:gd name="connsiteY1" fmla="*/ 665026 h 692735"/>
                <a:gd name="connsiteX2" fmla="*/ 623454 w 1122218"/>
                <a:gd name="connsiteY2" fmla="*/ 7 h 692735"/>
                <a:gd name="connsiteX3" fmla="*/ 817418 w 1122218"/>
                <a:gd name="connsiteY3" fmla="*/ 678880 h 692735"/>
                <a:gd name="connsiteX4" fmla="*/ 1122218 w 1122218"/>
                <a:gd name="connsiteY4" fmla="*/ 665025 h 692735"/>
                <a:gd name="connsiteX0" fmla="*/ 0 w 1122218"/>
                <a:gd name="connsiteY0" fmla="*/ 692735 h 692735"/>
                <a:gd name="connsiteX1" fmla="*/ 429490 w 1122218"/>
                <a:gd name="connsiteY1" fmla="*/ 665026 h 692735"/>
                <a:gd name="connsiteX2" fmla="*/ 623454 w 1122218"/>
                <a:gd name="connsiteY2" fmla="*/ 7 h 692735"/>
                <a:gd name="connsiteX3" fmla="*/ 817418 w 1122218"/>
                <a:gd name="connsiteY3" fmla="*/ 678880 h 692735"/>
                <a:gd name="connsiteX4" fmla="*/ 1122218 w 1122218"/>
                <a:gd name="connsiteY4" fmla="*/ 665025 h 692735"/>
                <a:gd name="connsiteX0" fmla="*/ 0 w 1122218"/>
                <a:gd name="connsiteY0" fmla="*/ 692735 h 692735"/>
                <a:gd name="connsiteX1" fmla="*/ 429490 w 1122218"/>
                <a:gd name="connsiteY1" fmla="*/ 665026 h 692735"/>
                <a:gd name="connsiteX2" fmla="*/ 623454 w 1122218"/>
                <a:gd name="connsiteY2" fmla="*/ 7 h 692735"/>
                <a:gd name="connsiteX3" fmla="*/ 817418 w 1122218"/>
                <a:gd name="connsiteY3" fmla="*/ 678880 h 692735"/>
                <a:gd name="connsiteX4" fmla="*/ 1122218 w 1122218"/>
                <a:gd name="connsiteY4" fmla="*/ 665025 h 692735"/>
                <a:gd name="connsiteX0" fmla="*/ 0 w 1137606"/>
                <a:gd name="connsiteY0" fmla="*/ 692729 h 692729"/>
                <a:gd name="connsiteX1" fmla="*/ 429490 w 1137606"/>
                <a:gd name="connsiteY1" fmla="*/ 665020 h 692729"/>
                <a:gd name="connsiteX2" fmla="*/ 623454 w 1137606"/>
                <a:gd name="connsiteY2" fmla="*/ 1 h 692729"/>
                <a:gd name="connsiteX3" fmla="*/ 1089505 w 1137606"/>
                <a:gd name="connsiteY3" fmla="*/ 666174 h 692729"/>
                <a:gd name="connsiteX4" fmla="*/ 1122218 w 1137606"/>
                <a:gd name="connsiteY4" fmla="*/ 665019 h 692729"/>
                <a:gd name="connsiteX0" fmla="*/ 0 w 1137606"/>
                <a:gd name="connsiteY0" fmla="*/ 692737 h 700433"/>
                <a:gd name="connsiteX1" fmla="*/ 142752 w 1137606"/>
                <a:gd name="connsiteY1" fmla="*/ 684078 h 700433"/>
                <a:gd name="connsiteX2" fmla="*/ 623454 w 1137606"/>
                <a:gd name="connsiteY2" fmla="*/ 9 h 700433"/>
                <a:gd name="connsiteX3" fmla="*/ 1089505 w 1137606"/>
                <a:gd name="connsiteY3" fmla="*/ 666182 h 700433"/>
                <a:gd name="connsiteX4" fmla="*/ 1122218 w 1137606"/>
                <a:gd name="connsiteY4" fmla="*/ 665027 h 700433"/>
                <a:gd name="connsiteX0" fmla="*/ 0 w 1137606"/>
                <a:gd name="connsiteY0" fmla="*/ 692737 h 692737"/>
                <a:gd name="connsiteX1" fmla="*/ 142752 w 1137606"/>
                <a:gd name="connsiteY1" fmla="*/ 684078 h 692737"/>
                <a:gd name="connsiteX2" fmla="*/ 623454 w 1137606"/>
                <a:gd name="connsiteY2" fmla="*/ 9 h 692737"/>
                <a:gd name="connsiteX3" fmla="*/ 1089505 w 1137606"/>
                <a:gd name="connsiteY3" fmla="*/ 666182 h 692737"/>
                <a:gd name="connsiteX4" fmla="*/ 1122218 w 1137606"/>
                <a:gd name="connsiteY4" fmla="*/ 665027 h 692737"/>
                <a:gd name="connsiteX0" fmla="*/ 0 w 1137606"/>
                <a:gd name="connsiteY0" fmla="*/ 692737 h 692737"/>
                <a:gd name="connsiteX1" fmla="*/ 117636 w 1137606"/>
                <a:gd name="connsiteY1" fmla="*/ 684078 h 692737"/>
                <a:gd name="connsiteX2" fmla="*/ 623454 w 1137606"/>
                <a:gd name="connsiteY2" fmla="*/ 9 h 692737"/>
                <a:gd name="connsiteX3" fmla="*/ 1089505 w 1137606"/>
                <a:gd name="connsiteY3" fmla="*/ 666182 h 692737"/>
                <a:gd name="connsiteX4" fmla="*/ 1122218 w 1137606"/>
                <a:gd name="connsiteY4" fmla="*/ 665027 h 69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606" h="692737">
                  <a:moveTo>
                    <a:pt x="0" y="692737"/>
                  </a:moveTo>
                  <a:cubicBezTo>
                    <a:pt x="263236" y="690429"/>
                    <a:pt x="-41691" y="697356"/>
                    <a:pt x="117636" y="684078"/>
                  </a:cubicBezTo>
                  <a:cubicBezTo>
                    <a:pt x="276963" y="670800"/>
                    <a:pt x="461476" y="2992"/>
                    <a:pt x="623454" y="9"/>
                  </a:cubicBezTo>
                  <a:cubicBezTo>
                    <a:pt x="785432" y="-2974"/>
                    <a:pt x="923251" y="666184"/>
                    <a:pt x="1089505" y="666182"/>
                  </a:cubicBezTo>
                  <a:cubicBezTo>
                    <a:pt x="1255759" y="666180"/>
                    <a:pt x="921327" y="669645"/>
                    <a:pt x="1122218" y="665027"/>
                  </a:cubicBezTo>
                </a:path>
              </a:pathLst>
            </a:custGeom>
            <a:noFill/>
            <a:ln w="6350">
              <a:solidFill>
                <a:schemeClr val="bg1">
                  <a:lumMod val="50000"/>
                </a:schemeClr>
              </a:solidFill>
            </a:ln>
            <a:scene3d>
              <a:camera prst="orthographicFront">
                <a:rot lat="18536328" lon="13714961" rev="6997072"/>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rot="1396202">
              <a:off x="4637905" y="3866071"/>
              <a:ext cx="546945" cy="307777"/>
            </a:xfrm>
            <a:prstGeom prst="rect">
              <a:avLst/>
            </a:prstGeom>
            <a:noFill/>
          </p:spPr>
          <p:txBody>
            <a:bodyPr wrap="none" rtlCol="0">
              <a:spAutoFit/>
            </a:bodyPr>
            <a:lstStyle/>
            <a:p>
              <a:r>
                <a:rPr lang="en-US" sz="1400" dirty="0" smtClean="0"/>
                <a:t>Time</a:t>
              </a:r>
              <a:endParaRPr lang="en-US" sz="1400" dirty="0"/>
            </a:p>
          </p:txBody>
        </p:sp>
        <p:sp>
          <p:nvSpPr>
            <p:cNvPr id="18" name="TextBox 17"/>
            <p:cNvSpPr txBox="1"/>
            <p:nvPr/>
          </p:nvSpPr>
          <p:spPr>
            <a:xfrm rot="20278328">
              <a:off x="4793563" y="3005971"/>
              <a:ext cx="612668" cy="307777"/>
            </a:xfrm>
            <a:prstGeom prst="rect">
              <a:avLst/>
            </a:prstGeom>
            <a:noFill/>
          </p:spPr>
          <p:txBody>
            <a:bodyPr wrap="none" rtlCol="0">
              <a:spAutoFit/>
            </a:bodyPr>
            <a:lstStyle/>
            <a:p>
              <a:r>
                <a:rPr lang="en-US" sz="1400" dirty="0" smtClean="0"/>
                <a:t>Space</a:t>
              </a:r>
              <a:endParaRPr lang="en-US" sz="1400" dirty="0"/>
            </a:p>
          </p:txBody>
        </p:sp>
        <p:sp>
          <p:nvSpPr>
            <p:cNvPr id="19" name="TextBox 18"/>
            <p:cNvSpPr txBox="1"/>
            <p:nvPr/>
          </p:nvSpPr>
          <p:spPr>
            <a:xfrm rot="16200000">
              <a:off x="3611663" y="2432953"/>
              <a:ext cx="1055930" cy="307777"/>
            </a:xfrm>
            <a:prstGeom prst="rect">
              <a:avLst/>
            </a:prstGeom>
            <a:noFill/>
          </p:spPr>
          <p:txBody>
            <a:bodyPr wrap="none" rtlCol="0">
              <a:spAutoFit/>
            </a:bodyPr>
            <a:lstStyle/>
            <a:p>
              <a:r>
                <a:rPr lang="en-US" sz="1400" dirty="0" smtClean="0"/>
                <a:t>Wavelength</a:t>
              </a:r>
              <a:endParaRPr lang="en-US" sz="1400" dirty="0"/>
            </a:p>
          </p:txBody>
        </p:sp>
        <p:sp>
          <p:nvSpPr>
            <p:cNvPr id="20" name="Arc 19"/>
            <p:cNvSpPr/>
            <p:nvPr/>
          </p:nvSpPr>
          <p:spPr>
            <a:xfrm rot="16200000">
              <a:off x="3560752" y="3127664"/>
              <a:ext cx="883105" cy="109045"/>
            </a:xfrm>
            <a:prstGeom prst="arc">
              <a:avLst>
                <a:gd name="adj1" fmla="val 10788266"/>
                <a:gd name="adj2" fmla="val 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1" name="Straight Arrow Connector 20"/>
            <p:cNvCxnSpPr/>
            <p:nvPr/>
          </p:nvCxnSpPr>
          <p:spPr>
            <a:xfrm>
              <a:off x="3998659" y="3628587"/>
              <a:ext cx="724461" cy="31048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998658" y="3254646"/>
              <a:ext cx="872527" cy="37394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009235" y="2527218"/>
              <a:ext cx="1808" cy="111194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4661873" y="2618857"/>
              <a:ext cx="44068" cy="1333028"/>
            </a:xfrm>
            <a:prstGeom prst="ellipse">
              <a:avLst/>
            </a:prstGeom>
            <a:gradFill>
              <a:gsLst>
                <a:gs pos="0">
                  <a:srgbClr val="FFF200"/>
                </a:gs>
                <a:gs pos="45000">
                  <a:srgbClr val="FF7A00"/>
                </a:gs>
                <a:gs pos="100000">
                  <a:srgbClr val="FF0300"/>
                </a:gs>
              </a:gsLst>
              <a:lin ang="16200000" scaled="0"/>
            </a:gradFill>
            <a:ln>
              <a:noFill/>
            </a:ln>
            <a:scene3d>
              <a:camera prst="orthographicFront">
                <a:rot lat="3691683" lon="880857" rev="18565098"/>
              </a:camera>
              <a:lightRig rig="threePt" dir="t">
                <a:rot lat="0" lon="0" rev="4800000"/>
              </a:lightRig>
            </a:scene3d>
            <a:sp3d extrusionH="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Circular Arrow 34"/>
            <p:cNvSpPr/>
            <p:nvPr/>
          </p:nvSpPr>
          <p:spPr>
            <a:xfrm>
              <a:off x="2155780" y="2742911"/>
              <a:ext cx="1640390" cy="1640390"/>
            </a:xfrm>
            <a:prstGeom prst="circularArrow">
              <a:avLst>
                <a:gd name="adj1" fmla="val 8740"/>
                <a:gd name="adj2" fmla="val 1026451"/>
                <a:gd name="adj3" fmla="val 18596087"/>
                <a:gd name="adj4" fmla="val 16184247"/>
                <a:gd name="adj5" fmla="val 12129"/>
              </a:avLst>
            </a:prstGeom>
            <a:solidFill>
              <a:srgbClr val="00B050"/>
            </a:solidFill>
            <a:ln>
              <a:noFill/>
            </a:ln>
            <a:scene3d>
              <a:camera prst="orthographicFront">
                <a:rot lat="810000" lon="2586000" rev="21594000"/>
              </a:camera>
              <a:lightRig rig="threePt" dir="t">
                <a:rot lat="0" lon="0" rev="6600000"/>
              </a:lightRig>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TextBox 35"/>
            <p:cNvSpPr txBox="1"/>
            <p:nvPr/>
          </p:nvSpPr>
          <p:spPr>
            <a:xfrm>
              <a:off x="2540485" y="3302097"/>
              <a:ext cx="1461820" cy="523220"/>
            </a:xfrm>
            <a:prstGeom prst="rect">
              <a:avLst/>
            </a:prstGeom>
            <a:noFill/>
            <a:scene3d>
              <a:camera prst="orthographicFront">
                <a:rot lat="0" lon="0" rev="0"/>
              </a:camera>
              <a:lightRig rig="threePt" dir="t"/>
            </a:scene3d>
          </p:spPr>
          <p:txBody>
            <a:bodyPr wrap="square" rtlCol="0">
              <a:spAutoFit/>
            </a:bodyPr>
            <a:lstStyle/>
            <a:p>
              <a:pPr algn="ctr"/>
              <a:r>
                <a:rPr lang="en-US" sz="1400" b="1" dirty="0" smtClean="0">
                  <a:solidFill>
                    <a:srgbClr val="00B050"/>
                  </a:solidFill>
                </a:rPr>
                <a:t>Wavelength-to-</a:t>
              </a:r>
            </a:p>
            <a:p>
              <a:pPr algn="ctr"/>
              <a:r>
                <a:rPr lang="en-US" sz="1400" b="1" dirty="0" smtClean="0">
                  <a:solidFill>
                    <a:srgbClr val="00B050"/>
                  </a:solidFill>
                </a:rPr>
                <a:t>Time Mapping</a:t>
              </a:r>
              <a:endParaRPr lang="en-US" sz="1400" b="1" dirty="0">
                <a:solidFill>
                  <a:srgbClr val="00B050"/>
                </a:solidFill>
              </a:endParaRPr>
            </a:p>
          </p:txBody>
        </p:sp>
      </p:grpSp>
      <p:grpSp>
        <p:nvGrpSpPr>
          <p:cNvPr id="158" name="Group 157"/>
          <p:cNvGrpSpPr/>
          <p:nvPr/>
        </p:nvGrpSpPr>
        <p:grpSpPr>
          <a:xfrm>
            <a:off x="4819858" y="2059048"/>
            <a:ext cx="3145786" cy="2324253"/>
            <a:chOff x="4819858" y="2059048"/>
            <a:chExt cx="3145786" cy="2324253"/>
          </a:xfrm>
        </p:grpSpPr>
        <p:sp>
          <p:nvSpPr>
            <p:cNvPr id="25" name="Freeform 24"/>
            <p:cNvSpPr/>
            <p:nvPr/>
          </p:nvSpPr>
          <p:spPr>
            <a:xfrm>
              <a:off x="6468178" y="3433380"/>
              <a:ext cx="856664" cy="56552"/>
            </a:xfrm>
            <a:custGeom>
              <a:avLst/>
              <a:gdLst>
                <a:gd name="connsiteX0" fmla="*/ 0 w 1122218"/>
                <a:gd name="connsiteY0" fmla="*/ 692775 h 692775"/>
                <a:gd name="connsiteX1" fmla="*/ 623454 w 1122218"/>
                <a:gd name="connsiteY1" fmla="*/ 47 h 692775"/>
                <a:gd name="connsiteX2" fmla="*/ 1122218 w 1122218"/>
                <a:gd name="connsiteY2" fmla="*/ 665065 h 692775"/>
                <a:gd name="connsiteX0" fmla="*/ 0 w 1122218"/>
                <a:gd name="connsiteY0" fmla="*/ 763286 h 763286"/>
                <a:gd name="connsiteX1" fmla="*/ 623454 w 1122218"/>
                <a:gd name="connsiteY1" fmla="*/ 70558 h 763286"/>
                <a:gd name="connsiteX2" fmla="*/ 748145 w 1122218"/>
                <a:gd name="connsiteY2" fmla="*/ 98267 h 763286"/>
                <a:gd name="connsiteX3" fmla="*/ 1122218 w 1122218"/>
                <a:gd name="connsiteY3"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8173 h 768173"/>
                <a:gd name="connsiteX1" fmla="*/ 498763 w 1122218"/>
                <a:gd name="connsiteY1" fmla="*/ 89300 h 768173"/>
                <a:gd name="connsiteX2" fmla="*/ 623454 w 1122218"/>
                <a:gd name="connsiteY2" fmla="*/ 75445 h 768173"/>
                <a:gd name="connsiteX3" fmla="*/ 817418 w 1122218"/>
                <a:gd name="connsiteY3" fmla="*/ 712754 h 768173"/>
                <a:gd name="connsiteX4" fmla="*/ 1122218 w 1122218"/>
                <a:gd name="connsiteY4" fmla="*/ 740463 h 768173"/>
                <a:gd name="connsiteX0" fmla="*/ 0 w 1122218"/>
                <a:gd name="connsiteY0" fmla="*/ 692758 h 692758"/>
                <a:gd name="connsiteX1" fmla="*/ 429490 w 1122218"/>
                <a:gd name="connsiteY1" fmla="*/ 665049 h 692758"/>
                <a:gd name="connsiteX2" fmla="*/ 623454 w 1122218"/>
                <a:gd name="connsiteY2" fmla="*/ 30 h 692758"/>
                <a:gd name="connsiteX3" fmla="*/ 817418 w 1122218"/>
                <a:gd name="connsiteY3" fmla="*/ 637339 h 692758"/>
                <a:gd name="connsiteX4" fmla="*/ 1122218 w 1122218"/>
                <a:gd name="connsiteY4" fmla="*/ 665048 h 692758"/>
                <a:gd name="connsiteX0" fmla="*/ 0 w 1122218"/>
                <a:gd name="connsiteY0" fmla="*/ 692758 h 692758"/>
                <a:gd name="connsiteX1" fmla="*/ 429490 w 1122218"/>
                <a:gd name="connsiteY1" fmla="*/ 665049 h 692758"/>
                <a:gd name="connsiteX2" fmla="*/ 623454 w 1122218"/>
                <a:gd name="connsiteY2" fmla="*/ 30 h 692758"/>
                <a:gd name="connsiteX3" fmla="*/ 817418 w 1122218"/>
                <a:gd name="connsiteY3" fmla="*/ 637339 h 692758"/>
                <a:gd name="connsiteX4" fmla="*/ 1122218 w 1122218"/>
                <a:gd name="connsiteY4" fmla="*/ 665048 h 692758"/>
                <a:gd name="connsiteX0" fmla="*/ 0 w 1122218"/>
                <a:gd name="connsiteY0" fmla="*/ 692758 h 692758"/>
                <a:gd name="connsiteX1" fmla="*/ 429490 w 1122218"/>
                <a:gd name="connsiteY1" fmla="*/ 665049 h 692758"/>
                <a:gd name="connsiteX2" fmla="*/ 623454 w 1122218"/>
                <a:gd name="connsiteY2" fmla="*/ 30 h 692758"/>
                <a:gd name="connsiteX3" fmla="*/ 817418 w 1122218"/>
                <a:gd name="connsiteY3" fmla="*/ 637339 h 692758"/>
                <a:gd name="connsiteX4" fmla="*/ 1122218 w 1122218"/>
                <a:gd name="connsiteY4" fmla="*/ 665048 h 692758"/>
                <a:gd name="connsiteX0" fmla="*/ 0 w 1122218"/>
                <a:gd name="connsiteY0" fmla="*/ 692758 h 692758"/>
                <a:gd name="connsiteX1" fmla="*/ 429490 w 1122218"/>
                <a:gd name="connsiteY1" fmla="*/ 665049 h 692758"/>
                <a:gd name="connsiteX2" fmla="*/ 623454 w 1122218"/>
                <a:gd name="connsiteY2" fmla="*/ 30 h 692758"/>
                <a:gd name="connsiteX3" fmla="*/ 817418 w 1122218"/>
                <a:gd name="connsiteY3" fmla="*/ 637339 h 692758"/>
                <a:gd name="connsiteX4" fmla="*/ 1122218 w 1122218"/>
                <a:gd name="connsiteY4" fmla="*/ 665048 h 692758"/>
                <a:gd name="connsiteX0" fmla="*/ 0 w 1122218"/>
                <a:gd name="connsiteY0" fmla="*/ 692753 h 692753"/>
                <a:gd name="connsiteX1" fmla="*/ 429490 w 1122218"/>
                <a:gd name="connsiteY1" fmla="*/ 665044 h 692753"/>
                <a:gd name="connsiteX2" fmla="*/ 623454 w 1122218"/>
                <a:gd name="connsiteY2" fmla="*/ 25 h 692753"/>
                <a:gd name="connsiteX3" fmla="*/ 817418 w 1122218"/>
                <a:gd name="connsiteY3" fmla="*/ 637334 h 692753"/>
                <a:gd name="connsiteX4" fmla="*/ 1122218 w 1122218"/>
                <a:gd name="connsiteY4" fmla="*/ 665043 h 692753"/>
                <a:gd name="connsiteX0" fmla="*/ 0 w 1122218"/>
                <a:gd name="connsiteY0" fmla="*/ 692753 h 724023"/>
                <a:gd name="connsiteX1" fmla="*/ 429490 w 1122218"/>
                <a:gd name="connsiteY1" fmla="*/ 665044 h 724023"/>
                <a:gd name="connsiteX2" fmla="*/ 623454 w 1122218"/>
                <a:gd name="connsiteY2" fmla="*/ 25 h 724023"/>
                <a:gd name="connsiteX3" fmla="*/ 817418 w 1122218"/>
                <a:gd name="connsiteY3" fmla="*/ 637334 h 724023"/>
                <a:gd name="connsiteX4" fmla="*/ 1122218 w 1122218"/>
                <a:gd name="connsiteY4" fmla="*/ 665043 h 724023"/>
                <a:gd name="connsiteX0" fmla="*/ 0 w 1122218"/>
                <a:gd name="connsiteY0" fmla="*/ 692753 h 692753"/>
                <a:gd name="connsiteX1" fmla="*/ 429490 w 1122218"/>
                <a:gd name="connsiteY1" fmla="*/ 665044 h 692753"/>
                <a:gd name="connsiteX2" fmla="*/ 623454 w 1122218"/>
                <a:gd name="connsiteY2" fmla="*/ 25 h 692753"/>
                <a:gd name="connsiteX3" fmla="*/ 817418 w 1122218"/>
                <a:gd name="connsiteY3" fmla="*/ 637334 h 692753"/>
                <a:gd name="connsiteX4" fmla="*/ 1122218 w 1122218"/>
                <a:gd name="connsiteY4" fmla="*/ 665043 h 692753"/>
                <a:gd name="connsiteX0" fmla="*/ 0 w 1122218"/>
                <a:gd name="connsiteY0" fmla="*/ 692753 h 692753"/>
                <a:gd name="connsiteX1" fmla="*/ 429490 w 1122218"/>
                <a:gd name="connsiteY1" fmla="*/ 665044 h 692753"/>
                <a:gd name="connsiteX2" fmla="*/ 623454 w 1122218"/>
                <a:gd name="connsiteY2" fmla="*/ 25 h 692753"/>
                <a:gd name="connsiteX3" fmla="*/ 817418 w 1122218"/>
                <a:gd name="connsiteY3" fmla="*/ 637334 h 692753"/>
                <a:gd name="connsiteX4" fmla="*/ 1122218 w 1122218"/>
                <a:gd name="connsiteY4" fmla="*/ 665043 h 692753"/>
                <a:gd name="connsiteX0" fmla="*/ 0 w 1122218"/>
                <a:gd name="connsiteY0" fmla="*/ 692735 h 692735"/>
                <a:gd name="connsiteX1" fmla="*/ 429490 w 1122218"/>
                <a:gd name="connsiteY1" fmla="*/ 665026 h 692735"/>
                <a:gd name="connsiteX2" fmla="*/ 623454 w 1122218"/>
                <a:gd name="connsiteY2" fmla="*/ 7 h 692735"/>
                <a:gd name="connsiteX3" fmla="*/ 817418 w 1122218"/>
                <a:gd name="connsiteY3" fmla="*/ 678880 h 692735"/>
                <a:gd name="connsiteX4" fmla="*/ 1122218 w 1122218"/>
                <a:gd name="connsiteY4" fmla="*/ 665025 h 692735"/>
                <a:gd name="connsiteX0" fmla="*/ 0 w 1122218"/>
                <a:gd name="connsiteY0" fmla="*/ 692735 h 692735"/>
                <a:gd name="connsiteX1" fmla="*/ 429490 w 1122218"/>
                <a:gd name="connsiteY1" fmla="*/ 665026 h 692735"/>
                <a:gd name="connsiteX2" fmla="*/ 623454 w 1122218"/>
                <a:gd name="connsiteY2" fmla="*/ 7 h 692735"/>
                <a:gd name="connsiteX3" fmla="*/ 817418 w 1122218"/>
                <a:gd name="connsiteY3" fmla="*/ 678880 h 692735"/>
                <a:gd name="connsiteX4" fmla="*/ 1122218 w 1122218"/>
                <a:gd name="connsiteY4" fmla="*/ 665025 h 692735"/>
                <a:gd name="connsiteX0" fmla="*/ 0 w 1122218"/>
                <a:gd name="connsiteY0" fmla="*/ 692735 h 692735"/>
                <a:gd name="connsiteX1" fmla="*/ 429490 w 1122218"/>
                <a:gd name="connsiteY1" fmla="*/ 665026 h 692735"/>
                <a:gd name="connsiteX2" fmla="*/ 623454 w 1122218"/>
                <a:gd name="connsiteY2" fmla="*/ 7 h 692735"/>
                <a:gd name="connsiteX3" fmla="*/ 817418 w 1122218"/>
                <a:gd name="connsiteY3" fmla="*/ 678880 h 692735"/>
                <a:gd name="connsiteX4" fmla="*/ 1122218 w 1122218"/>
                <a:gd name="connsiteY4" fmla="*/ 665025 h 692735"/>
                <a:gd name="connsiteX0" fmla="*/ 0 w 1122218"/>
                <a:gd name="connsiteY0" fmla="*/ 692735 h 692735"/>
                <a:gd name="connsiteX1" fmla="*/ 429490 w 1122218"/>
                <a:gd name="connsiteY1" fmla="*/ 665026 h 692735"/>
                <a:gd name="connsiteX2" fmla="*/ 623454 w 1122218"/>
                <a:gd name="connsiteY2" fmla="*/ 7 h 692735"/>
                <a:gd name="connsiteX3" fmla="*/ 1058718 w 1122218"/>
                <a:gd name="connsiteY3" fmla="*/ 678880 h 692735"/>
                <a:gd name="connsiteX4" fmla="*/ 1122218 w 1122218"/>
                <a:gd name="connsiteY4" fmla="*/ 665025 h 692735"/>
                <a:gd name="connsiteX0" fmla="*/ 0 w 1122218"/>
                <a:gd name="connsiteY0" fmla="*/ 692759 h 721695"/>
                <a:gd name="connsiteX1" fmla="*/ 73890 w 1122218"/>
                <a:gd name="connsiteY1" fmla="*/ 711232 h 721695"/>
                <a:gd name="connsiteX2" fmla="*/ 623454 w 1122218"/>
                <a:gd name="connsiteY2" fmla="*/ 31 h 721695"/>
                <a:gd name="connsiteX3" fmla="*/ 1058718 w 1122218"/>
                <a:gd name="connsiteY3" fmla="*/ 678904 h 721695"/>
                <a:gd name="connsiteX4" fmla="*/ 1122218 w 1122218"/>
                <a:gd name="connsiteY4" fmla="*/ 665049 h 721695"/>
                <a:gd name="connsiteX0" fmla="*/ 0 w 1122218"/>
                <a:gd name="connsiteY0" fmla="*/ 207939 h 237832"/>
                <a:gd name="connsiteX1" fmla="*/ 73890 w 1122218"/>
                <a:gd name="connsiteY1" fmla="*/ 226412 h 237832"/>
                <a:gd name="connsiteX2" fmla="*/ 572654 w 1122218"/>
                <a:gd name="connsiteY2" fmla="*/ 125 h 237832"/>
                <a:gd name="connsiteX3" fmla="*/ 1058718 w 1122218"/>
                <a:gd name="connsiteY3" fmla="*/ 194084 h 237832"/>
                <a:gd name="connsiteX4" fmla="*/ 1122218 w 1122218"/>
                <a:gd name="connsiteY4" fmla="*/ 180229 h 237832"/>
                <a:gd name="connsiteX0" fmla="*/ 0 w 1122218"/>
                <a:gd name="connsiteY0" fmla="*/ 208730 h 238621"/>
                <a:gd name="connsiteX1" fmla="*/ 73890 w 1122218"/>
                <a:gd name="connsiteY1" fmla="*/ 227203 h 238621"/>
                <a:gd name="connsiteX2" fmla="*/ 572654 w 1122218"/>
                <a:gd name="connsiteY2" fmla="*/ 916 h 238621"/>
                <a:gd name="connsiteX3" fmla="*/ 1046018 w 1122218"/>
                <a:gd name="connsiteY3" fmla="*/ 148693 h 238621"/>
                <a:gd name="connsiteX4" fmla="*/ 1122218 w 1122218"/>
                <a:gd name="connsiteY4" fmla="*/ 181020 h 2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218" h="238621">
                  <a:moveTo>
                    <a:pt x="0" y="208730"/>
                  </a:moveTo>
                  <a:cubicBezTo>
                    <a:pt x="263236" y="206422"/>
                    <a:pt x="-21552" y="261839"/>
                    <a:pt x="73890" y="227203"/>
                  </a:cubicBezTo>
                  <a:cubicBezTo>
                    <a:pt x="169332" y="192567"/>
                    <a:pt x="410633" y="14001"/>
                    <a:pt x="572654" y="916"/>
                  </a:cubicBezTo>
                  <a:cubicBezTo>
                    <a:pt x="734675" y="-12169"/>
                    <a:pt x="954424" y="118676"/>
                    <a:pt x="1046018" y="148693"/>
                  </a:cubicBezTo>
                  <a:cubicBezTo>
                    <a:pt x="1137612" y="178710"/>
                    <a:pt x="921327" y="185638"/>
                    <a:pt x="1122218" y="181020"/>
                  </a:cubicBezTo>
                </a:path>
              </a:pathLst>
            </a:custGeom>
            <a:noFill/>
            <a:ln w="6350">
              <a:solidFill>
                <a:schemeClr val="bg1">
                  <a:lumMod val="50000"/>
                </a:schemeClr>
              </a:solidFill>
            </a:ln>
            <a:scene3d>
              <a:camera prst="orthographicFront">
                <a:rot lat="19572269" lon="19680000" rev="249958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25"/>
            <p:cNvSpPr/>
            <p:nvPr/>
          </p:nvSpPr>
          <p:spPr>
            <a:xfrm>
              <a:off x="6489332" y="3742018"/>
              <a:ext cx="766761" cy="98548"/>
            </a:xfrm>
            <a:custGeom>
              <a:avLst/>
              <a:gdLst>
                <a:gd name="connsiteX0" fmla="*/ 0 w 1122218"/>
                <a:gd name="connsiteY0" fmla="*/ 692775 h 692775"/>
                <a:gd name="connsiteX1" fmla="*/ 623454 w 1122218"/>
                <a:gd name="connsiteY1" fmla="*/ 47 h 692775"/>
                <a:gd name="connsiteX2" fmla="*/ 1122218 w 1122218"/>
                <a:gd name="connsiteY2" fmla="*/ 665065 h 692775"/>
                <a:gd name="connsiteX0" fmla="*/ 0 w 1122218"/>
                <a:gd name="connsiteY0" fmla="*/ 763286 h 763286"/>
                <a:gd name="connsiteX1" fmla="*/ 623454 w 1122218"/>
                <a:gd name="connsiteY1" fmla="*/ 70558 h 763286"/>
                <a:gd name="connsiteX2" fmla="*/ 748145 w 1122218"/>
                <a:gd name="connsiteY2" fmla="*/ 98267 h 763286"/>
                <a:gd name="connsiteX3" fmla="*/ 1122218 w 1122218"/>
                <a:gd name="connsiteY3"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3286 h 763286"/>
                <a:gd name="connsiteX1" fmla="*/ 498763 w 1122218"/>
                <a:gd name="connsiteY1" fmla="*/ 84413 h 763286"/>
                <a:gd name="connsiteX2" fmla="*/ 623454 w 1122218"/>
                <a:gd name="connsiteY2" fmla="*/ 70558 h 763286"/>
                <a:gd name="connsiteX3" fmla="*/ 748145 w 1122218"/>
                <a:gd name="connsiteY3" fmla="*/ 98267 h 763286"/>
                <a:gd name="connsiteX4" fmla="*/ 1122218 w 1122218"/>
                <a:gd name="connsiteY4" fmla="*/ 735576 h 763286"/>
                <a:gd name="connsiteX0" fmla="*/ 0 w 1122218"/>
                <a:gd name="connsiteY0" fmla="*/ 768173 h 768173"/>
                <a:gd name="connsiteX1" fmla="*/ 498763 w 1122218"/>
                <a:gd name="connsiteY1" fmla="*/ 89300 h 768173"/>
                <a:gd name="connsiteX2" fmla="*/ 623454 w 1122218"/>
                <a:gd name="connsiteY2" fmla="*/ 75445 h 768173"/>
                <a:gd name="connsiteX3" fmla="*/ 817418 w 1122218"/>
                <a:gd name="connsiteY3" fmla="*/ 712754 h 768173"/>
                <a:gd name="connsiteX4" fmla="*/ 1122218 w 1122218"/>
                <a:gd name="connsiteY4" fmla="*/ 740463 h 768173"/>
                <a:gd name="connsiteX0" fmla="*/ 0 w 1122218"/>
                <a:gd name="connsiteY0" fmla="*/ 692758 h 692758"/>
                <a:gd name="connsiteX1" fmla="*/ 429490 w 1122218"/>
                <a:gd name="connsiteY1" fmla="*/ 665049 h 692758"/>
                <a:gd name="connsiteX2" fmla="*/ 623454 w 1122218"/>
                <a:gd name="connsiteY2" fmla="*/ 30 h 692758"/>
                <a:gd name="connsiteX3" fmla="*/ 817418 w 1122218"/>
                <a:gd name="connsiteY3" fmla="*/ 637339 h 692758"/>
                <a:gd name="connsiteX4" fmla="*/ 1122218 w 1122218"/>
                <a:gd name="connsiteY4" fmla="*/ 665048 h 692758"/>
                <a:gd name="connsiteX0" fmla="*/ 0 w 1122218"/>
                <a:gd name="connsiteY0" fmla="*/ 692758 h 692758"/>
                <a:gd name="connsiteX1" fmla="*/ 429490 w 1122218"/>
                <a:gd name="connsiteY1" fmla="*/ 665049 h 692758"/>
                <a:gd name="connsiteX2" fmla="*/ 623454 w 1122218"/>
                <a:gd name="connsiteY2" fmla="*/ 30 h 692758"/>
                <a:gd name="connsiteX3" fmla="*/ 817418 w 1122218"/>
                <a:gd name="connsiteY3" fmla="*/ 637339 h 692758"/>
                <a:gd name="connsiteX4" fmla="*/ 1122218 w 1122218"/>
                <a:gd name="connsiteY4" fmla="*/ 665048 h 692758"/>
                <a:gd name="connsiteX0" fmla="*/ 0 w 1122218"/>
                <a:gd name="connsiteY0" fmla="*/ 692758 h 692758"/>
                <a:gd name="connsiteX1" fmla="*/ 429490 w 1122218"/>
                <a:gd name="connsiteY1" fmla="*/ 665049 h 692758"/>
                <a:gd name="connsiteX2" fmla="*/ 623454 w 1122218"/>
                <a:gd name="connsiteY2" fmla="*/ 30 h 692758"/>
                <a:gd name="connsiteX3" fmla="*/ 817418 w 1122218"/>
                <a:gd name="connsiteY3" fmla="*/ 637339 h 692758"/>
                <a:gd name="connsiteX4" fmla="*/ 1122218 w 1122218"/>
                <a:gd name="connsiteY4" fmla="*/ 665048 h 692758"/>
                <a:gd name="connsiteX0" fmla="*/ 0 w 1122218"/>
                <a:gd name="connsiteY0" fmla="*/ 692758 h 692758"/>
                <a:gd name="connsiteX1" fmla="*/ 429490 w 1122218"/>
                <a:gd name="connsiteY1" fmla="*/ 665049 h 692758"/>
                <a:gd name="connsiteX2" fmla="*/ 623454 w 1122218"/>
                <a:gd name="connsiteY2" fmla="*/ 30 h 692758"/>
                <a:gd name="connsiteX3" fmla="*/ 817418 w 1122218"/>
                <a:gd name="connsiteY3" fmla="*/ 637339 h 692758"/>
                <a:gd name="connsiteX4" fmla="*/ 1122218 w 1122218"/>
                <a:gd name="connsiteY4" fmla="*/ 665048 h 692758"/>
                <a:gd name="connsiteX0" fmla="*/ 0 w 1122218"/>
                <a:gd name="connsiteY0" fmla="*/ 692753 h 692753"/>
                <a:gd name="connsiteX1" fmla="*/ 429490 w 1122218"/>
                <a:gd name="connsiteY1" fmla="*/ 665044 h 692753"/>
                <a:gd name="connsiteX2" fmla="*/ 623454 w 1122218"/>
                <a:gd name="connsiteY2" fmla="*/ 25 h 692753"/>
                <a:gd name="connsiteX3" fmla="*/ 817418 w 1122218"/>
                <a:gd name="connsiteY3" fmla="*/ 637334 h 692753"/>
                <a:gd name="connsiteX4" fmla="*/ 1122218 w 1122218"/>
                <a:gd name="connsiteY4" fmla="*/ 665043 h 692753"/>
                <a:gd name="connsiteX0" fmla="*/ 0 w 1122218"/>
                <a:gd name="connsiteY0" fmla="*/ 692753 h 724023"/>
                <a:gd name="connsiteX1" fmla="*/ 429490 w 1122218"/>
                <a:gd name="connsiteY1" fmla="*/ 665044 h 724023"/>
                <a:gd name="connsiteX2" fmla="*/ 623454 w 1122218"/>
                <a:gd name="connsiteY2" fmla="*/ 25 h 724023"/>
                <a:gd name="connsiteX3" fmla="*/ 817418 w 1122218"/>
                <a:gd name="connsiteY3" fmla="*/ 637334 h 724023"/>
                <a:gd name="connsiteX4" fmla="*/ 1122218 w 1122218"/>
                <a:gd name="connsiteY4" fmla="*/ 665043 h 724023"/>
                <a:gd name="connsiteX0" fmla="*/ 0 w 1122218"/>
                <a:gd name="connsiteY0" fmla="*/ 692753 h 692753"/>
                <a:gd name="connsiteX1" fmla="*/ 429490 w 1122218"/>
                <a:gd name="connsiteY1" fmla="*/ 665044 h 692753"/>
                <a:gd name="connsiteX2" fmla="*/ 623454 w 1122218"/>
                <a:gd name="connsiteY2" fmla="*/ 25 h 692753"/>
                <a:gd name="connsiteX3" fmla="*/ 817418 w 1122218"/>
                <a:gd name="connsiteY3" fmla="*/ 637334 h 692753"/>
                <a:gd name="connsiteX4" fmla="*/ 1122218 w 1122218"/>
                <a:gd name="connsiteY4" fmla="*/ 665043 h 692753"/>
                <a:gd name="connsiteX0" fmla="*/ 0 w 1122218"/>
                <a:gd name="connsiteY0" fmla="*/ 692753 h 692753"/>
                <a:gd name="connsiteX1" fmla="*/ 429490 w 1122218"/>
                <a:gd name="connsiteY1" fmla="*/ 665044 h 692753"/>
                <a:gd name="connsiteX2" fmla="*/ 623454 w 1122218"/>
                <a:gd name="connsiteY2" fmla="*/ 25 h 692753"/>
                <a:gd name="connsiteX3" fmla="*/ 817418 w 1122218"/>
                <a:gd name="connsiteY3" fmla="*/ 637334 h 692753"/>
                <a:gd name="connsiteX4" fmla="*/ 1122218 w 1122218"/>
                <a:gd name="connsiteY4" fmla="*/ 665043 h 692753"/>
                <a:gd name="connsiteX0" fmla="*/ 0 w 1122218"/>
                <a:gd name="connsiteY0" fmla="*/ 692735 h 692735"/>
                <a:gd name="connsiteX1" fmla="*/ 429490 w 1122218"/>
                <a:gd name="connsiteY1" fmla="*/ 665026 h 692735"/>
                <a:gd name="connsiteX2" fmla="*/ 623454 w 1122218"/>
                <a:gd name="connsiteY2" fmla="*/ 7 h 692735"/>
                <a:gd name="connsiteX3" fmla="*/ 817418 w 1122218"/>
                <a:gd name="connsiteY3" fmla="*/ 678880 h 692735"/>
                <a:gd name="connsiteX4" fmla="*/ 1122218 w 1122218"/>
                <a:gd name="connsiteY4" fmla="*/ 665025 h 692735"/>
                <a:gd name="connsiteX0" fmla="*/ 0 w 1122218"/>
                <a:gd name="connsiteY0" fmla="*/ 692735 h 692735"/>
                <a:gd name="connsiteX1" fmla="*/ 429490 w 1122218"/>
                <a:gd name="connsiteY1" fmla="*/ 665026 h 692735"/>
                <a:gd name="connsiteX2" fmla="*/ 623454 w 1122218"/>
                <a:gd name="connsiteY2" fmla="*/ 7 h 692735"/>
                <a:gd name="connsiteX3" fmla="*/ 817418 w 1122218"/>
                <a:gd name="connsiteY3" fmla="*/ 678880 h 692735"/>
                <a:gd name="connsiteX4" fmla="*/ 1122218 w 1122218"/>
                <a:gd name="connsiteY4" fmla="*/ 665025 h 692735"/>
                <a:gd name="connsiteX0" fmla="*/ 0 w 1122218"/>
                <a:gd name="connsiteY0" fmla="*/ 692735 h 692735"/>
                <a:gd name="connsiteX1" fmla="*/ 429490 w 1122218"/>
                <a:gd name="connsiteY1" fmla="*/ 665026 h 692735"/>
                <a:gd name="connsiteX2" fmla="*/ 623454 w 1122218"/>
                <a:gd name="connsiteY2" fmla="*/ 7 h 692735"/>
                <a:gd name="connsiteX3" fmla="*/ 817418 w 1122218"/>
                <a:gd name="connsiteY3" fmla="*/ 678880 h 692735"/>
                <a:gd name="connsiteX4" fmla="*/ 1122218 w 1122218"/>
                <a:gd name="connsiteY4" fmla="*/ 665025 h 692735"/>
                <a:gd name="connsiteX0" fmla="*/ 0 w 1137606"/>
                <a:gd name="connsiteY0" fmla="*/ 692729 h 692729"/>
                <a:gd name="connsiteX1" fmla="*/ 429490 w 1137606"/>
                <a:gd name="connsiteY1" fmla="*/ 665020 h 692729"/>
                <a:gd name="connsiteX2" fmla="*/ 623454 w 1137606"/>
                <a:gd name="connsiteY2" fmla="*/ 1 h 692729"/>
                <a:gd name="connsiteX3" fmla="*/ 1089505 w 1137606"/>
                <a:gd name="connsiteY3" fmla="*/ 666174 h 692729"/>
                <a:gd name="connsiteX4" fmla="*/ 1122218 w 1137606"/>
                <a:gd name="connsiteY4" fmla="*/ 665019 h 692729"/>
                <a:gd name="connsiteX0" fmla="*/ 0 w 1137606"/>
                <a:gd name="connsiteY0" fmla="*/ 692737 h 700433"/>
                <a:gd name="connsiteX1" fmla="*/ 142752 w 1137606"/>
                <a:gd name="connsiteY1" fmla="*/ 684078 h 700433"/>
                <a:gd name="connsiteX2" fmla="*/ 623454 w 1137606"/>
                <a:gd name="connsiteY2" fmla="*/ 9 h 700433"/>
                <a:gd name="connsiteX3" fmla="*/ 1089505 w 1137606"/>
                <a:gd name="connsiteY3" fmla="*/ 666182 h 700433"/>
                <a:gd name="connsiteX4" fmla="*/ 1122218 w 1137606"/>
                <a:gd name="connsiteY4" fmla="*/ 665027 h 700433"/>
                <a:gd name="connsiteX0" fmla="*/ 0 w 1137606"/>
                <a:gd name="connsiteY0" fmla="*/ 692737 h 692737"/>
                <a:gd name="connsiteX1" fmla="*/ 142752 w 1137606"/>
                <a:gd name="connsiteY1" fmla="*/ 684078 h 692737"/>
                <a:gd name="connsiteX2" fmla="*/ 623454 w 1137606"/>
                <a:gd name="connsiteY2" fmla="*/ 9 h 692737"/>
                <a:gd name="connsiteX3" fmla="*/ 1089505 w 1137606"/>
                <a:gd name="connsiteY3" fmla="*/ 666182 h 692737"/>
                <a:gd name="connsiteX4" fmla="*/ 1122218 w 1137606"/>
                <a:gd name="connsiteY4" fmla="*/ 665027 h 692737"/>
                <a:gd name="connsiteX0" fmla="*/ 0 w 1137606"/>
                <a:gd name="connsiteY0" fmla="*/ 692737 h 692737"/>
                <a:gd name="connsiteX1" fmla="*/ 117636 w 1137606"/>
                <a:gd name="connsiteY1" fmla="*/ 684078 h 692737"/>
                <a:gd name="connsiteX2" fmla="*/ 623454 w 1137606"/>
                <a:gd name="connsiteY2" fmla="*/ 9 h 692737"/>
                <a:gd name="connsiteX3" fmla="*/ 1089505 w 1137606"/>
                <a:gd name="connsiteY3" fmla="*/ 666182 h 692737"/>
                <a:gd name="connsiteX4" fmla="*/ 1122218 w 1137606"/>
                <a:gd name="connsiteY4" fmla="*/ 665027 h 69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606" h="692737">
                  <a:moveTo>
                    <a:pt x="0" y="692737"/>
                  </a:moveTo>
                  <a:cubicBezTo>
                    <a:pt x="263236" y="690429"/>
                    <a:pt x="-41691" y="697356"/>
                    <a:pt x="117636" y="684078"/>
                  </a:cubicBezTo>
                  <a:cubicBezTo>
                    <a:pt x="276963" y="670800"/>
                    <a:pt x="461476" y="2992"/>
                    <a:pt x="623454" y="9"/>
                  </a:cubicBezTo>
                  <a:cubicBezTo>
                    <a:pt x="785432" y="-2974"/>
                    <a:pt x="923251" y="666184"/>
                    <a:pt x="1089505" y="666182"/>
                  </a:cubicBezTo>
                  <a:cubicBezTo>
                    <a:pt x="1255759" y="666180"/>
                    <a:pt x="921327" y="669645"/>
                    <a:pt x="1122218" y="665027"/>
                  </a:cubicBezTo>
                </a:path>
              </a:pathLst>
            </a:custGeom>
            <a:noFill/>
            <a:ln w="6350">
              <a:solidFill>
                <a:schemeClr val="bg1">
                  <a:lumMod val="50000"/>
                </a:schemeClr>
              </a:solidFill>
            </a:ln>
            <a:scene3d>
              <a:camera prst="orthographicFront">
                <a:rot lat="18536328" lon="13714961" rev="6997072"/>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rot="1396202">
              <a:off x="7197318" y="3866242"/>
              <a:ext cx="546945" cy="307777"/>
            </a:xfrm>
            <a:prstGeom prst="rect">
              <a:avLst/>
            </a:prstGeom>
            <a:noFill/>
          </p:spPr>
          <p:txBody>
            <a:bodyPr wrap="none" rtlCol="0">
              <a:spAutoFit/>
            </a:bodyPr>
            <a:lstStyle/>
            <a:p>
              <a:r>
                <a:rPr lang="en-US" sz="1400" dirty="0" smtClean="0"/>
                <a:t>Time</a:t>
              </a:r>
              <a:endParaRPr lang="en-US" sz="1400" dirty="0"/>
            </a:p>
          </p:txBody>
        </p:sp>
        <p:sp>
          <p:nvSpPr>
            <p:cNvPr id="28" name="TextBox 27"/>
            <p:cNvSpPr txBox="1"/>
            <p:nvPr/>
          </p:nvSpPr>
          <p:spPr>
            <a:xfrm rot="20278328">
              <a:off x="7352976" y="3006142"/>
              <a:ext cx="612668" cy="307777"/>
            </a:xfrm>
            <a:prstGeom prst="rect">
              <a:avLst/>
            </a:prstGeom>
            <a:noFill/>
          </p:spPr>
          <p:txBody>
            <a:bodyPr wrap="none" rtlCol="0">
              <a:spAutoFit/>
            </a:bodyPr>
            <a:lstStyle/>
            <a:p>
              <a:r>
                <a:rPr lang="en-US" sz="1400" dirty="0" smtClean="0"/>
                <a:t>Space</a:t>
              </a:r>
              <a:endParaRPr lang="en-US" sz="1400" dirty="0"/>
            </a:p>
          </p:txBody>
        </p:sp>
        <p:sp>
          <p:nvSpPr>
            <p:cNvPr id="29" name="TextBox 28"/>
            <p:cNvSpPr txBox="1"/>
            <p:nvPr/>
          </p:nvSpPr>
          <p:spPr>
            <a:xfrm rot="16200000">
              <a:off x="6171077" y="2433124"/>
              <a:ext cx="1055930" cy="307777"/>
            </a:xfrm>
            <a:prstGeom prst="rect">
              <a:avLst/>
            </a:prstGeom>
            <a:noFill/>
          </p:spPr>
          <p:txBody>
            <a:bodyPr wrap="none" rtlCol="0">
              <a:spAutoFit/>
            </a:bodyPr>
            <a:lstStyle/>
            <a:p>
              <a:r>
                <a:rPr lang="en-US" sz="1400" dirty="0" smtClean="0"/>
                <a:t>Wavelength</a:t>
              </a:r>
              <a:endParaRPr lang="en-US" sz="1400" dirty="0"/>
            </a:p>
          </p:txBody>
        </p:sp>
        <p:sp>
          <p:nvSpPr>
            <p:cNvPr id="30" name="Arc 29"/>
            <p:cNvSpPr/>
            <p:nvPr/>
          </p:nvSpPr>
          <p:spPr>
            <a:xfrm rot="16200000">
              <a:off x="6120166" y="3127835"/>
              <a:ext cx="883105" cy="109045"/>
            </a:xfrm>
            <a:prstGeom prst="arc">
              <a:avLst>
                <a:gd name="adj1" fmla="val 10788266"/>
                <a:gd name="adj2" fmla="val 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1" name="Straight Arrow Connector 30"/>
            <p:cNvCxnSpPr/>
            <p:nvPr/>
          </p:nvCxnSpPr>
          <p:spPr>
            <a:xfrm>
              <a:off x="6558073" y="3628758"/>
              <a:ext cx="724461" cy="31048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58072" y="3254817"/>
              <a:ext cx="872527" cy="37394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6568648" y="2527389"/>
              <a:ext cx="1808" cy="111194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7025185" y="2754584"/>
              <a:ext cx="44068" cy="1122033"/>
            </a:xfrm>
            <a:prstGeom prst="ellipse">
              <a:avLst/>
            </a:prstGeom>
            <a:gradFill>
              <a:gsLst>
                <a:gs pos="0">
                  <a:srgbClr val="FFF200"/>
                </a:gs>
                <a:gs pos="45000">
                  <a:srgbClr val="FF7A00"/>
                </a:gs>
                <a:gs pos="100000">
                  <a:srgbClr val="FF0300"/>
                </a:gs>
              </a:gsLst>
              <a:lin ang="16200000" scaled="0"/>
            </a:gradFill>
            <a:ln>
              <a:noFill/>
            </a:ln>
            <a:scene3d>
              <a:camera prst="orthographicFront">
                <a:rot lat="19580126" lon="18221734" rev="18801807"/>
              </a:camera>
              <a:lightRig rig="threePt" dir="t">
                <a:rot lat="0" lon="0" rev="4800000"/>
              </a:lightRig>
            </a:scene3d>
            <a:sp3d extrusionH="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5207390" y="3302097"/>
              <a:ext cx="1338727" cy="523220"/>
            </a:xfrm>
            <a:prstGeom prst="rect">
              <a:avLst/>
            </a:prstGeom>
            <a:noFill/>
          </p:spPr>
          <p:txBody>
            <a:bodyPr wrap="square" rtlCol="0">
              <a:spAutoFit/>
            </a:bodyPr>
            <a:lstStyle/>
            <a:p>
              <a:pPr algn="ctr"/>
              <a:r>
                <a:rPr lang="en-US" sz="1400" b="1" dirty="0" smtClean="0">
                  <a:solidFill>
                    <a:srgbClr val="00B050"/>
                  </a:solidFill>
                </a:rPr>
                <a:t>Wavelength-to-Space Mapping</a:t>
              </a:r>
              <a:endParaRPr lang="en-US" sz="1400" b="1" dirty="0">
                <a:solidFill>
                  <a:srgbClr val="00B050"/>
                </a:solidFill>
              </a:endParaRPr>
            </a:p>
          </p:txBody>
        </p:sp>
        <p:sp>
          <p:nvSpPr>
            <p:cNvPr id="38" name="Circular Arrow 37"/>
            <p:cNvSpPr/>
            <p:nvPr/>
          </p:nvSpPr>
          <p:spPr>
            <a:xfrm>
              <a:off x="4819858" y="2742911"/>
              <a:ext cx="1640390" cy="1640390"/>
            </a:xfrm>
            <a:prstGeom prst="circularArrow">
              <a:avLst>
                <a:gd name="adj1" fmla="val 8740"/>
                <a:gd name="adj2" fmla="val 1026451"/>
                <a:gd name="adj3" fmla="val 18596087"/>
                <a:gd name="adj4" fmla="val 16184247"/>
                <a:gd name="adj5" fmla="val 12129"/>
              </a:avLst>
            </a:prstGeom>
            <a:solidFill>
              <a:srgbClr val="00B050"/>
            </a:solidFill>
            <a:ln>
              <a:noFill/>
            </a:ln>
            <a:scene3d>
              <a:camera prst="orthographicFront">
                <a:rot lat="806337" lon="18786000" rev="21522094"/>
              </a:camera>
              <a:lightRig rig="threePt" dir="t">
                <a:rot lat="0" lon="0" rev="3600000"/>
              </a:lightRig>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55" name="Group 154"/>
          <p:cNvGrpSpPr/>
          <p:nvPr/>
        </p:nvGrpSpPr>
        <p:grpSpPr>
          <a:xfrm>
            <a:off x="4607144" y="3876617"/>
            <a:ext cx="4067623" cy="2350181"/>
            <a:chOff x="4607144" y="3876617"/>
            <a:chExt cx="4067623" cy="2350181"/>
          </a:xfrm>
        </p:grpSpPr>
        <p:grpSp>
          <p:nvGrpSpPr>
            <p:cNvPr id="68" name="Group 67"/>
            <p:cNvGrpSpPr/>
            <p:nvPr/>
          </p:nvGrpSpPr>
          <p:grpSpPr>
            <a:xfrm>
              <a:off x="4607144" y="4809455"/>
              <a:ext cx="2337948" cy="1417343"/>
              <a:chOff x="1524000" y="4340514"/>
              <a:chExt cx="2337948" cy="1417343"/>
            </a:xfrm>
          </p:grpSpPr>
          <p:grpSp>
            <p:nvGrpSpPr>
              <p:cNvPr id="69" name="Group 235"/>
              <p:cNvGrpSpPr>
                <a:grpSpLocks/>
              </p:cNvGrpSpPr>
              <p:nvPr/>
            </p:nvGrpSpPr>
            <p:grpSpPr bwMode="auto">
              <a:xfrm>
                <a:off x="1773237" y="4675182"/>
                <a:ext cx="1052513" cy="1082675"/>
                <a:chOff x="1104900" y="1422471"/>
                <a:chExt cx="1052513" cy="1082996"/>
              </a:xfrm>
            </p:grpSpPr>
            <p:grpSp>
              <p:nvGrpSpPr>
                <p:cNvPr id="74" name="Group 232"/>
                <p:cNvGrpSpPr>
                  <a:grpSpLocks/>
                </p:cNvGrpSpPr>
                <p:nvPr/>
              </p:nvGrpSpPr>
              <p:grpSpPr bwMode="auto">
                <a:xfrm>
                  <a:off x="1695450" y="1422471"/>
                  <a:ext cx="461963" cy="1082996"/>
                  <a:chOff x="1695450" y="1422471"/>
                  <a:chExt cx="461963" cy="1082996"/>
                </a:xfrm>
              </p:grpSpPr>
              <p:grpSp>
                <p:nvGrpSpPr>
                  <p:cNvPr id="77" name="Group 168"/>
                  <p:cNvGrpSpPr>
                    <a:grpSpLocks/>
                  </p:cNvGrpSpPr>
                  <p:nvPr/>
                </p:nvGrpSpPr>
                <p:grpSpPr bwMode="auto">
                  <a:xfrm>
                    <a:off x="1695450" y="1422471"/>
                    <a:ext cx="320675" cy="1082996"/>
                    <a:chOff x="1695450" y="1422867"/>
                    <a:chExt cx="320675" cy="1082600"/>
                  </a:xfrm>
                </p:grpSpPr>
                <p:sp>
                  <p:nvSpPr>
                    <p:cNvPr id="96" name="Cube 95"/>
                    <p:cNvSpPr/>
                    <p:nvPr/>
                  </p:nvSpPr>
                  <p:spPr bwMode="auto">
                    <a:xfrm rot="17485314">
                      <a:off x="1320837" y="1810179"/>
                      <a:ext cx="1069901" cy="320675"/>
                    </a:xfrm>
                    <a:prstGeom prst="cube">
                      <a:avLst>
                        <a:gd name="adj" fmla="val 57487"/>
                      </a:avLst>
                    </a:prstGeom>
                    <a:solidFill>
                      <a:schemeClr val="bg2">
                        <a:lumMod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7" name="Parallelogram 96"/>
                    <p:cNvSpPr/>
                    <p:nvPr/>
                  </p:nvSpPr>
                  <p:spPr bwMode="auto">
                    <a:xfrm rot="6692216">
                      <a:off x="1416873" y="1745894"/>
                      <a:ext cx="833380" cy="187325"/>
                    </a:xfrm>
                    <a:prstGeom prst="parallelogram">
                      <a:avLst>
                        <a:gd name="adj" fmla="val 97697"/>
                      </a:avLst>
                    </a:prstGeom>
                    <a:solidFill>
                      <a:schemeClr val="tx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nvGrpSpPr>
                  <p:cNvPr id="78" name="Group 216"/>
                  <p:cNvGrpSpPr>
                    <a:grpSpLocks/>
                  </p:cNvGrpSpPr>
                  <p:nvPr/>
                </p:nvGrpSpPr>
                <p:grpSpPr bwMode="auto">
                  <a:xfrm>
                    <a:off x="1843088" y="2095771"/>
                    <a:ext cx="233362" cy="57167"/>
                    <a:chOff x="1662113" y="2781571"/>
                    <a:chExt cx="233362" cy="57167"/>
                  </a:xfrm>
                </p:grpSpPr>
                <p:cxnSp>
                  <p:nvCxnSpPr>
                    <p:cNvPr id="94" name="Straight Arrow Connector 93"/>
                    <p:cNvCxnSpPr/>
                    <p:nvPr/>
                  </p:nvCxnSpPr>
                  <p:spPr>
                    <a:xfrm flipV="1">
                      <a:off x="1662113" y="2781571"/>
                      <a:ext cx="233362" cy="0"/>
                    </a:xfrm>
                    <a:prstGeom prst="straightConnector1">
                      <a:avLst/>
                    </a:prstGeom>
                    <a:ln w="19050">
                      <a:solidFill>
                        <a:srgbClr val="FF0000">
                          <a:alpha val="70000"/>
                        </a:srgb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1666875" y="2786335"/>
                      <a:ext cx="104775" cy="52403"/>
                    </a:xfrm>
                    <a:prstGeom prst="straightConnector1">
                      <a:avLst/>
                    </a:prstGeom>
                    <a:ln w="19050">
                      <a:solidFill>
                        <a:srgbClr val="FF0000">
                          <a:alpha val="70000"/>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9" name="Group 217"/>
                  <p:cNvGrpSpPr>
                    <a:grpSpLocks/>
                  </p:cNvGrpSpPr>
                  <p:nvPr/>
                </p:nvGrpSpPr>
                <p:grpSpPr bwMode="auto">
                  <a:xfrm>
                    <a:off x="1814513" y="2162465"/>
                    <a:ext cx="233362" cy="57168"/>
                    <a:chOff x="1662113" y="2781590"/>
                    <a:chExt cx="233362" cy="57168"/>
                  </a:xfrm>
                </p:grpSpPr>
                <p:cxnSp>
                  <p:nvCxnSpPr>
                    <p:cNvPr id="92" name="Straight Arrow Connector 91"/>
                    <p:cNvCxnSpPr/>
                    <p:nvPr/>
                  </p:nvCxnSpPr>
                  <p:spPr>
                    <a:xfrm flipV="1">
                      <a:off x="1662113" y="2781590"/>
                      <a:ext cx="233362" cy="0"/>
                    </a:xfrm>
                    <a:prstGeom prst="straightConnector1">
                      <a:avLst/>
                    </a:prstGeom>
                    <a:ln w="19050">
                      <a:solidFill>
                        <a:srgbClr val="FF0000">
                          <a:alpha val="70000"/>
                        </a:srgb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1666875" y="2786355"/>
                      <a:ext cx="104775" cy="52403"/>
                    </a:xfrm>
                    <a:prstGeom prst="straightConnector1">
                      <a:avLst/>
                    </a:prstGeom>
                    <a:ln w="19050">
                      <a:solidFill>
                        <a:srgbClr val="FF0000">
                          <a:alpha val="70000"/>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0" name="Group 220"/>
                  <p:cNvGrpSpPr>
                    <a:grpSpLocks/>
                  </p:cNvGrpSpPr>
                  <p:nvPr/>
                </p:nvGrpSpPr>
                <p:grpSpPr bwMode="auto">
                  <a:xfrm>
                    <a:off x="1785938" y="2229160"/>
                    <a:ext cx="233362" cy="57168"/>
                    <a:chOff x="1662113" y="2781610"/>
                    <a:chExt cx="233362" cy="57168"/>
                  </a:xfrm>
                </p:grpSpPr>
                <p:cxnSp>
                  <p:nvCxnSpPr>
                    <p:cNvPr id="90" name="Straight Arrow Connector 89"/>
                    <p:cNvCxnSpPr/>
                    <p:nvPr/>
                  </p:nvCxnSpPr>
                  <p:spPr>
                    <a:xfrm flipV="1">
                      <a:off x="1662113" y="2781610"/>
                      <a:ext cx="233362" cy="0"/>
                    </a:xfrm>
                    <a:prstGeom prst="straightConnector1">
                      <a:avLst/>
                    </a:prstGeom>
                    <a:ln w="19050">
                      <a:solidFill>
                        <a:srgbClr val="FF0000">
                          <a:alpha val="70000"/>
                        </a:srgb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1666875" y="2786375"/>
                      <a:ext cx="104775" cy="52403"/>
                    </a:xfrm>
                    <a:prstGeom prst="straightConnector1">
                      <a:avLst/>
                    </a:prstGeom>
                    <a:ln w="19050">
                      <a:solidFill>
                        <a:srgbClr val="FF0000">
                          <a:alpha val="70000"/>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1" name="Group 223"/>
                  <p:cNvGrpSpPr>
                    <a:grpSpLocks/>
                  </p:cNvGrpSpPr>
                  <p:nvPr/>
                </p:nvGrpSpPr>
                <p:grpSpPr bwMode="auto">
                  <a:xfrm>
                    <a:off x="1866900" y="2024312"/>
                    <a:ext cx="233363" cy="57167"/>
                    <a:chOff x="1662112" y="2781550"/>
                    <a:chExt cx="233363" cy="57167"/>
                  </a:xfrm>
                </p:grpSpPr>
                <p:cxnSp>
                  <p:nvCxnSpPr>
                    <p:cNvPr id="88" name="Straight Arrow Connector 87"/>
                    <p:cNvCxnSpPr/>
                    <p:nvPr/>
                  </p:nvCxnSpPr>
                  <p:spPr>
                    <a:xfrm flipV="1">
                      <a:off x="1662112" y="2781550"/>
                      <a:ext cx="233363" cy="0"/>
                    </a:xfrm>
                    <a:prstGeom prst="straightConnector1">
                      <a:avLst/>
                    </a:prstGeom>
                    <a:ln w="19050">
                      <a:solidFill>
                        <a:srgbClr val="FF0000">
                          <a:alpha val="70000"/>
                        </a:srgb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1666875" y="2786313"/>
                      <a:ext cx="104775" cy="52404"/>
                    </a:xfrm>
                    <a:prstGeom prst="straightConnector1">
                      <a:avLst/>
                    </a:prstGeom>
                    <a:ln w="19050">
                      <a:solidFill>
                        <a:srgbClr val="FF0000">
                          <a:alpha val="70000"/>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2" name="Group 226"/>
                  <p:cNvGrpSpPr>
                    <a:grpSpLocks/>
                  </p:cNvGrpSpPr>
                  <p:nvPr/>
                </p:nvGrpSpPr>
                <p:grpSpPr bwMode="auto">
                  <a:xfrm>
                    <a:off x="1895475" y="1952853"/>
                    <a:ext cx="233363" cy="57167"/>
                    <a:chOff x="1662115" y="2781525"/>
                    <a:chExt cx="233363" cy="57167"/>
                  </a:xfrm>
                </p:grpSpPr>
                <p:cxnSp>
                  <p:nvCxnSpPr>
                    <p:cNvPr id="86" name="Straight Arrow Connector 85"/>
                    <p:cNvCxnSpPr/>
                    <p:nvPr/>
                  </p:nvCxnSpPr>
                  <p:spPr>
                    <a:xfrm flipV="1">
                      <a:off x="1662115" y="2781525"/>
                      <a:ext cx="233363" cy="0"/>
                    </a:xfrm>
                    <a:prstGeom prst="straightConnector1">
                      <a:avLst/>
                    </a:prstGeom>
                    <a:ln w="19050">
                      <a:solidFill>
                        <a:srgbClr val="FF0000">
                          <a:alpha val="70000"/>
                        </a:srgb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1666878" y="2786289"/>
                      <a:ext cx="104775" cy="52403"/>
                    </a:xfrm>
                    <a:prstGeom prst="straightConnector1">
                      <a:avLst/>
                    </a:prstGeom>
                    <a:ln w="19050">
                      <a:solidFill>
                        <a:srgbClr val="FF0000">
                          <a:alpha val="70000"/>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3" name="Group 229"/>
                  <p:cNvGrpSpPr>
                    <a:grpSpLocks/>
                  </p:cNvGrpSpPr>
                  <p:nvPr/>
                </p:nvGrpSpPr>
                <p:grpSpPr bwMode="auto">
                  <a:xfrm>
                    <a:off x="1924050" y="1886158"/>
                    <a:ext cx="233363" cy="57167"/>
                    <a:chOff x="1662120" y="2781546"/>
                    <a:chExt cx="233363" cy="57167"/>
                  </a:xfrm>
                </p:grpSpPr>
                <p:cxnSp>
                  <p:nvCxnSpPr>
                    <p:cNvPr id="84" name="Straight Arrow Connector 83"/>
                    <p:cNvCxnSpPr/>
                    <p:nvPr/>
                  </p:nvCxnSpPr>
                  <p:spPr>
                    <a:xfrm flipV="1">
                      <a:off x="1662120" y="2781546"/>
                      <a:ext cx="233363" cy="0"/>
                    </a:xfrm>
                    <a:prstGeom prst="straightConnector1">
                      <a:avLst/>
                    </a:prstGeom>
                    <a:ln w="19050">
                      <a:solidFill>
                        <a:srgbClr val="FF0000">
                          <a:alpha val="70000"/>
                        </a:srgb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1666883" y="2786310"/>
                      <a:ext cx="104775" cy="52403"/>
                    </a:xfrm>
                    <a:prstGeom prst="straightConnector1">
                      <a:avLst/>
                    </a:prstGeom>
                    <a:ln w="19050">
                      <a:solidFill>
                        <a:srgbClr val="FF0000">
                          <a:alpha val="70000"/>
                        </a:srgb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75" name="Isosceles Triangle 74"/>
                <p:cNvSpPr/>
                <p:nvPr/>
              </p:nvSpPr>
              <p:spPr>
                <a:xfrm rot="5400000">
                  <a:off x="1395379" y="1891042"/>
                  <a:ext cx="228668" cy="809625"/>
                </a:xfrm>
                <a:prstGeom prst="triangle">
                  <a:avLst/>
                </a:prstGeom>
                <a:solidFill>
                  <a:srgbClr val="FF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76" name="Straight Arrow Connector 75"/>
                <p:cNvCxnSpPr/>
                <p:nvPr/>
              </p:nvCxnSpPr>
              <p:spPr>
                <a:xfrm>
                  <a:off x="1857375" y="2297443"/>
                  <a:ext cx="141288" cy="1587"/>
                </a:xfrm>
                <a:prstGeom prst="straightConnector1">
                  <a:avLst/>
                </a:prstGeom>
                <a:ln w="19050">
                  <a:solidFill>
                    <a:srgbClr val="FF0000">
                      <a:alpha val="70000"/>
                    </a:srgbClr>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sp>
            <p:nvSpPr>
              <p:cNvPr id="70" name="Parallelogram 69"/>
              <p:cNvSpPr/>
              <p:nvPr/>
            </p:nvSpPr>
            <p:spPr bwMode="auto">
              <a:xfrm rot="480000" flipV="1">
                <a:off x="1676400" y="5303832"/>
                <a:ext cx="766762" cy="169863"/>
              </a:xfrm>
              <a:prstGeom prst="parallelogram">
                <a:avLst>
                  <a:gd name="adj" fmla="val 62832"/>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1" name="Parallelogram 70"/>
              <p:cNvSpPr/>
              <p:nvPr/>
            </p:nvSpPr>
            <p:spPr bwMode="auto">
              <a:xfrm>
                <a:off x="2825750" y="5162545"/>
                <a:ext cx="809625" cy="390525"/>
              </a:xfrm>
              <a:prstGeom prst="parallelogram">
                <a:avLst>
                  <a:gd name="adj" fmla="val 10574"/>
                </a:avLst>
              </a:prstGeom>
              <a:solidFill>
                <a:srgbClr val="FF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2" name="TextBox 256"/>
              <p:cNvSpPr txBox="1">
                <a:spLocks noChangeArrowheads="1"/>
              </p:cNvSpPr>
              <p:nvPr/>
            </p:nvSpPr>
            <p:spPr bwMode="auto">
              <a:xfrm>
                <a:off x="1524000" y="4340514"/>
                <a:ext cx="2337948" cy="307777"/>
              </a:xfrm>
              <a:prstGeom prst="rect">
                <a:avLst/>
              </a:prstGeom>
              <a:noFill/>
              <a:ln w="9525">
                <a:noFill/>
                <a:miter lim="800000"/>
                <a:headEnd/>
                <a:tailEnd/>
              </a:ln>
            </p:spPr>
            <p:txBody>
              <a:bodyPr wrap="none">
                <a:spAutoFit/>
              </a:bodyPr>
              <a:lstStyle/>
              <a:p>
                <a:r>
                  <a:rPr lang="en-US" sz="1400" b="1" dirty="0" smtClean="0"/>
                  <a:t>Virtually Imaged Phase Array</a:t>
                </a:r>
                <a:endParaRPr lang="en-US" sz="1400" b="1" dirty="0"/>
              </a:p>
            </p:txBody>
          </p:sp>
          <p:sp>
            <p:nvSpPr>
              <p:cNvPr id="73" name="Parallelogram 72"/>
              <p:cNvSpPr/>
              <p:nvPr/>
            </p:nvSpPr>
            <p:spPr bwMode="auto">
              <a:xfrm rot="5400000">
                <a:off x="1528760" y="5419727"/>
                <a:ext cx="409577" cy="80963"/>
              </a:xfrm>
              <a:prstGeom prst="parallelogram">
                <a:avLst>
                  <a:gd name="adj" fmla="val 220846"/>
                </a:avLst>
              </a:prstGeom>
              <a:solidFill>
                <a:srgbClr val="FF000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nvGrpSpPr>
            <p:cNvPr id="98" name="Group 97"/>
            <p:cNvGrpSpPr/>
            <p:nvPr/>
          </p:nvGrpSpPr>
          <p:grpSpPr>
            <a:xfrm>
              <a:off x="7106709" y="4809455"/>
              <a:ext cx="1568058" cy="1371600"/>
              <a:chOff x="3603978" y="5086350"/>
              <a:chExt cx="1568058" cy="1371600"/>
            </a:xfrm>
          </p:grpSpPr>
          <p:pic>
            <p:nvPicPr>
              <p:cNvPr id="99" name="Picture 2"/>
              <p:cNvPicPr>
                <a:picLocks noChangeAspect="1" noChangeArrowheads="1"/>
              </p:cNvPicPr>
              <p:nvPr/>
            </p:nvPicPr>
            <p:blipFill>
              <a:blip r:embed="rId2" cstate="print"/>
              <a:srcRect/>
              <a:stretch>
                <a:fillRect/>
              </a:stretch>
            </p:blipFill>
            <p:spPr bwMode="auto">
              <a:xfrm>
                <a:off x="3657600" y="5410200"/>
                <a:ext cx="1498283" cy="1047750"/>
              </a:xfrm>
              <a:prstGeom prst="rect">
                <a:avLst/>
              </a:prstGeom>
              <a:noFill/>
              <a:ln w="9525">
                <a:noFill/>
                <a:miter lim="800000"/>
                <a:headEnd/>
                <a:tailEnd/>
              </a:ln>
            </p:spPr>
          </p:pic>
          <p:sp>
            <p:nvSpPr>
              <p:cNvPr id="100" name="TextBox 256"/>
              <p:cNvSpPr txBox="1">
                <a:spLocks noChangeArrowheads="1"/>
              </p:cNvSpPr>
              <p:nvPr/>
            </p:nvSpPr>
            <p:spPr bwMode="auto">
              <a:xfrm>
                <a:off x="3603978" y="5086350"/>
                <a:ext cx="1568058" cy="307777"/>
              </a:xfrm>
              <a:prstGeom prst="rect">
                <a:avLst/>
              </a:prstGeom>
              <a:noFill/>
              <a:ln w="9525">
                <a:noFill/>
                <a:miter lim="800000"/>
                <a:headEnd/>
                <a:tailEnd/>
              </a:ln>
            </p:spPr>
            <p:txBody>
              <a:bodyPr wrap="none">
                <a:spAutoFit/>
              </a:bodyPr>
              <a:lstStyle/>
              <a:p>
                <a:r>
                  <a:rPr lang="en-US" sz="1400" b="1" dirty="0" smtClean="0"/>
                  <a:t>Diffraction Grating</a:t>
                </a:r>
                <a:endParaRPr lang="en-US" sz="1400" b="1" dirty="0"/>
              </a:p>
            </p:txBody>
          </p:sp>
        </p:grpSp>
        <p:cxnSp>
          <p:nvCxnSpPr>
            <p:cNvPr id="101" name="Straight Arrow Connector 100"/>
            <p:cNvCxnSpPr/>
            <p:nvPr/>
          </p:nvCxnSpPr>
          <p:spPr>
            <a:xfrm flipH="1">
              <a:off x="5542181" y="3876617"/>
              <a:ext cx="190500" cy="92398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30" name="Straight Arrow Connector 129"/>
            <p:cNvCxnSpPr/>
            <p:nvPr/>
          </p:nvCxnSpPr>
          <p:spPr>
            <a:xfrm>
              <a:off x="6060744" y="3876617"/>
              <a:ext cx="1160093" cy="91033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154" name="Group 153"/>
          <p:cNvGrpSpPr/>
          <p:nvPr/>
        </p:nvGrpSpPr>
        <p:grpSpPr>
          <a:xfrm>
            <a:off x="609600" y="3876617"/>
            <a:ext cx="3962400" cy="2371783"/>
            <a:chOff x="609600" y="3876617"/>
            <a:chExt cx="3962400" cy="2371783"/>
          </a:xfrm>
        </p:grpSpPr>
        <p:cxnSp>
          <p:nvCxnSpPr>
            <p:cNvPr id="66" name="Straight Arrow Connector 65"/>
            <p:cNvCxnSpPr>
              <a:endCxn id="103" idx="0"/>
            </p:cNvCxnSpPr>
            <p:nvPr/>
          </p:nvCxnSpPr>
          <p:spPr>
            <a:xfrm>
              <a:off x="3429000" y="3876617"/>
              <a:ext cx="458005" cy="93516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111" name="Group 110"/>
            <p:cNvGrpSpPr/>
            <p:nvPr/>
          </p:nvGrpSpPr>
          <p:grpSpPr>
            <a:xfrm>
              <a:off x="3201415" y="4811777"/>
              <a:ext cx="1370585" cy="1436623"/>
              <a:chOff x="3048001" y="4800599"/>
              <a:chExt cx="1370585" cy="1436623"/>
            </a:xfrm>
          </p:grpSpPr>
          <p:pic>
            <p:nvPicPr>
              <p:cNvPr id="61" name="Picture 5"/>
              <p:cNvPicPr>
                <a:picLocks noChangeAspect="1" noChangeArrowheads="1"/>
              </p:cNvPicPr>
              <p:nvPr/>
            </p:nvPicPr>
            <p:blipFill>
              <a:blip r:embed="rId3" cstate="print"/>
              <a:srcRect/>
              <a:stretch>
                <a:fillRect/>
              </a:stretch>
            </p:blipFill>
            <p:spPr bwMode="auto">
              <a:xfrm>
                <a:off x="3048001" y="5116725"/>
                <a:ext cx="1162808" cy="1120497"/>
              </a:xfrm>
              <a:prstGeom prst="rect">
                <a:avLst/>
              </a:prstGeom>
              <a:noFill/>
              <a:ln w="9525">
                <a:noFill/>
                <a:miter lim="800000"/>
                <a:headEnd/>
                <a:tailEnd/>
              </a:ln>
            </p:spPr>
          </p:pic>
          <p:sp>
            <p:nvSpPr>
              <p:cNvPr id="103" name="TextBox 256"/>
              <p:cNvSpPr txBox="1">
                <a:spLocks noChangeArrowheads="1"/>
              </p:cNvSpPr>
              <p:nvPr/>
            </p:nvSpPr>
            <p:spPr bwMode="auto">
              <a:xfrm>
                <a:off x="3048596" y="4800599"/>
                <a:ext cx="1369990" cy="307777"/>
              </a:xfrm>
              <a:prstGeom prst="rect">
                <a:avLst/>
              </a:prstGeom>
              <a:noFill/>
              <a:ln w="9525">
                <a:noFill/>
                <a:miter lim="800000"/>
                <a:headEnd/>
                <a:tailEnd/>
              </a:ln>
            </p:spPr>
            <p:txBody>
              <a:bodyPr wrap="none">
                <a:spAutoFit/>
              </a:bodyPr>
              <a:lstStyle/>
              <a:p>
                <a:r>
                  <a:rPr lang="en-US" sz="1400" b="1" dirty="0" smtClean="0"/>
                  <a:t>Dispersive Fiber</a:t>
                </a:r>
                <a:endParaRPr lang="en-US" sz="1400" b="1" dirty="0"/>
              </a:p>
            </p:txBody>
          </p:sp>
        </p:grpSp>
        <p:grpSp>
          <p:nvGrpSpPr>
            <p:cNvPr id="117" name="Group 116"/>
            <p:cNvGrpSpPr/>
            <p:nvPr/>
          </p:nvGrpSpPr>
          <p:grpSpPr>
            <a:xfrm>
              <a:off x="609600" y="4823103"/>
              <a:ext cx="2369677" cy="1402080"/>
              <a:chOff x="457200" y="4800600"/>
              <a:chExt cx="2369677" cy="1402080"/>
            </a:xfrm>
          </p:grpSpPr>
          <p:sp>
            <p:nvSpPr>
              <p:cNvPr id="40" name="Rectangle 64"/>
              <p:cNvSpPr>
                <a:spLocks noChangeArrowheads="1"/>
              </p:cNvSpPr>
              <p:nvPr/>
            </p:nvSpPr>
            <p:spPr bwMode="auto">
              <a:xfrm>
                <a:off x="457200" y="5105400"/>
                <a:ext cx="2369677" cy="1097280"/>
              </a:xfrm>
              <a:prstGeom prst="rect">
                <a:avLst/>
              </a:prstGeom>
              <a:solidFill>
                <a:srgbClr val="CCECFF"/>
              </a:solidFill>
              <a:ln w="9525" algn="ctr">
                <a:noFill/>
                <a:round/>
                <a:headEnd/>
                <a:tailEnd/>
              </a:ln>
            </p:spPr>
            <p:txBody>
              <a:bodyPr wrap="square" anchor="ctr">
                <a:spAutoFit/>
              </a:bodyPr>
              <a:lstStyle/>
              <a:p>
                <a:endParaRPr lang="en-US" dirty="0"/>
              </a:p>
            </p:txBody>
          </p:sp>
          <p:sp>
            <p:nvSpPr>
              <p:cNvPr id="42" name="Trapezoid 41"/>
              <p:cNvSpPr/>
              <p:nvPr/>
            </p:nvSpPr>
            <p:spPr>
              <a:xfrm rot="6840000" flipV="1">
                <a:off x="1144741" y="5571536"/>
                <a:ext cx="143237" cy="548640"/>
              </a:xfrm>
              <a:prstGeom prst="trapezoid">
                <a:avLst/>
              </a:prstGeom>
              <a:gradFill>
                <a:gsLst>
                  <a:gs pos="0">
                    <a:srgbClr val="FF3399"/>
                  </a:gs>
                  <a:gs pos="25000">
                    <a:srgbClr val="FF6633"/>
                  </a:gs>
                  <a:gs pos="50000">
                    <a:srgbClr val="FFFF00"/>
                  </a:gs>
                  <a:gs pos="75000">
                    <a:srgbClr val="01A78F"/>
                  </a:gs>
                  <a:gs pos="100000">
                    <a:srgbClr val="3366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p:nvSpPr>
            <p:spPr>
              <a:xfrm rot="5400000" flipV="1">
                <a:off x="1657204" y="5666863"/>
                <a:ext cx="143237" cy="548640"/>
              </a:xfrm>
              <a:prstGeom prst="rect">
                <a:avLst/>
              </a:prstGeom>
              <a:gradFill>
                <a:gsLst>
                  <a:gs pos="0">
                    <a:srgbClr val="FF3399"/>
                  </a:gs>
                  <a:gs pos="25000">
                    <a:srgbClr val="FF6633"/>
                  </a:gs>
                  <a:gs pos="50000">
                    <a:srgbClr val="FFFF00"/>
                  </a:gs>
                  <a:gs pos="75000">
                    <a:srgbClr val="01A78F"/>
                  </a:gs>
                  <a:gs pos="100000">
                    <a:srgbClr val="3366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p:cNvSpPr/>
              <p:nvPr/>
            </p:nvSpPr>
            <p:spPr>
              <a:xfrm rot="11700000">
                <a:off x="1239421" y="5711020"/>
                <a:ext cx="381000" cy="419013"/>
              </a:xfrm>
              <a:prstGeom prst="triangle">
                <a:avLst/>
              </a:prstGeom>
              <a:solidFill>
                <a:srgbClr val="E3EBF5"/>
              </a:solidFill>
              <a:ln w="6350">
                <a:solidFill>
                  <a:srgbClr val="87A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p:cNvSpPr/>
              <p:nvPr/>
            </p:nvSpPr>
            <p:spPr>
              <a:xfrm rot="14700000" flipV="1">
                <a:off x="2133668" y="5560626"/>
                <a:ext cx="143237" cy="548640"/>
              </a:xfrm>
              <a:prstGeom prst="trapezoid">
                <a:avLst/>
              </a:prstGeom>
              <a:gradFill>
                <a:gsLst>
                  <a:gs pos="0">
                    <a:srgbClr val="FF3399"/>
                  </a:gs>
                  <a:gs pos="25000">
                    <a:srgbClr val="FF6633"/>
                  </a:gs>
                  <a:gs pos="50000">
                    <a:srgbClr val="FFFF00"/>
                  </a:gs>
                  <a:gs pos="75000">
                    <a:srgbClr val="01A78F"/>
                  </a:gs>
                  <a:gs pos="100000">
                    <a:srgbClr val="3366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Isosceles Triangle 45"/>
              <p:cNvSpPr/>
              <p:nvPr/>
            </p:nvSpPr>
            <p:spPr>
              <a:xfrm rot="9900000" flipH="1">
                <a:off x="1776554" y="5710144"/>
                <a:ext cx="381000" cy="419013"/>
              </a:xfrm>
              <a:prstGeom prst="triangle">
                <a:avLst/>
              </a:prstGeom>
              <a:solidFill>
                <a:srgbClr val="E3EBF5"/>
              </a:solidFill>
              <a:ln w="6350">
                <a:solidFill>
                  <a:srgbClr val="87A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2410433" y="5686451"/>
                <a:ext cx="365760" cy="45719"/>
              </a:xfrm>
              <a:prstGeom prst="rect">
                <a:avLst/>
              </a:prstGeom>
              <a:gradFill>
                <a:gsLst>
                  <a:gs pos="0">
                    <a:srgbClr val="FF3399"/>
                  </a:gs>
                  <a:gs pos="25000">
                    <a:srgbClr val="FF6633"/>
                  </a:gs>
                  <a:gs pos="50000">
                    <a:srgbClr val="FFFF00"/>
                  </a:gs>
                  <a:gs pos="75000">
                    <a:srgbClr val="01A78F"/>
                  </a:gs>
                  <a:gs pos="100000">
                    <a:srgbClr val="3366FF"/>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Isosceles Triangle 47"/>
              <p:cNvSpPr/>
              <p:nvPr/>
            </p:nvSpPr>
            <p:spPr>
              <a:xfrm rot="21196731" flipH="1">
                <a:off x="2228499" y="5552252"/>
                <a:ext cx="381000" cy="419013"/>
              </a:xfrm>
              <a:prstGeom prst="triangle">
                <a:avLst/>
              </a:prstGeom>
              <a:solidFill>
                <a:srgbClr val="E3EBF5"/>
              </a:solidFill>
              <a:ln w="6350">
                <a:solidFill>
                  <a:srgbClr val="87A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523669" y="5681366"/>
                <a:ext cx="365760" cy="45719"/>
              </a:xfrm>
              <a:prstGeom prst="rect">
                <a:avLst/>
              </a:prstGeom>
              <a:gradFill>
                <a:gsLst>
                  <a:gs pos="0">
                    <a:srgbClr val="FF3399"/>
                  </a:gs>
                  <a:gs pos="25000">
                    <a:srgbClr val="FF6633"/>
                  </a:gs>
                  <a:gs pos="50000">
                    <a:srgbClr val="FFFF00"/>
                  </a:gs>
                  <a:gs pos="75000">
                    <a:srgbClr val="01A78F"/>
                  </a:gs>
                  <a:gs pos="100000">
                    <a:srgbClr val="3366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Isosceles Triangle 50"/>
              <p:cNvSpPr/>
              <p:nvPr/>
            </p:nvSpPr>
            <p:spPr>
              <a:xfrm rot="403269">
                <a:off x="722773" y="5538184"/>
                <a:ext cx="381000" cy="419013"/>
              </a:xfrm>
              <a:prstGeom prst="triangle">
                <a:avLst/>
              </a:prstGeom>
              <a:solidFill>
                <a:srgbClr val="E3EBF5"/>
              </a:solidFill>
              <a:ln w="6350">
                <a:solidFill>
                  <a:srgbClr val="87A8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51"/>
              <p:cNvSpPr/>
              <p:nvPr/>
            </p:nvSpPr>
            <p:spPr>
              <a:xfrm>
                <a:off x="715297" y="5179857"/>
                <a:ext cx="136524" cy="301627"/>
              </a:xfrm>
              <a:custGeom>
                <a:avLst/>
                <a:gdLst>
                  <a:gd name="connsiteX0" fmla="*/ 0 w 301625"/>
                  <a:gd name="connsiteY0" fmla="*/ 298455 h 298455"/>
                  <a:gd name="connsiteX1" fmla="*/ 161925 w 301625"/>
                  <a:gd name="connsiteY1" fmla="*/ 5 h 298455"/>
                  <a:gd name="connsiteX2" fmla="*/ 301625 w 301625"/>
                  <a:gd name="connsiteY2" fmla="*/ 292105 h 298455"/>
                  <a:gd name="connsiteX0" fmla="*/ 0 w 307975"/>
                  <a:gd name="connsiteY0" fmla="*/ 298452 h 301627"/>
                  <a:gd name="connsiteX1" fmla="*/ 161925 w 307975"/>
                  <a:gd name="connsiteY1" fmla="*/ 2 h 301627"/>
                  <a:gd name="connsiteX2" fmla="*/ 307975 w 307975"/>
                  <a:gd name="connsiteY2" fmla="*/ 301627 h 301627"/>
                </a:gdLst>
                <a:ahLst/>
                <a:cxnLst>
                  <a:cxn ang="0">
                    <a:pos x="connsiteX0" y="connsiteY0"/>
                  </a:cxn>
                  <a:cxn ang="0">
                    <a:pos x="connsiteX1" y="connsiteY1"/>
                  </a:cxn>
                  <a:cxn ang="0">
                    <a:pos x="connsiteX2" y="connsiteY2"/>
                  </a:cxn>
                </a:cxnLst>
                <a:rect l="l" t="t" r="r" b="b"/>
                <a:pathLst>
                  <a:path w="307975" h="301627">
                    <a:moveTo>
                      <a:pt x="0" y="298452"/>
                    </a:moveTo>
                    <a:cubicBezTo>
                      <a:pt x="55827" y="149756"/>
                      <a:pt x="110596" y="-527"/>
                      <a:pt x="161925" y="2"/>
                    </a:cubicBezTo>
                    <a:cubicBezTo>
                      <a:pt x="213254" y="531"/>
                      <a:pt x="263260" y="155048"/>
                      <a:pt x="307975" y="301627"/>
                    </a:cubicBezTo>
                  </a:path>
                </a:pathLst>
              </a:custGeom>
              <a:gradFill>
                <a:gsLst>
                  <a:gs pos="0">
                    <a:srgbClr val="FF3399"/>
                  </a:gs>
                  <a:gs pos="25000">
                    <a:srgbClr val="FF6633"/>
                  </a:gs>
                  <a:gs pos="50000">
                    <a:srgbClr val="FFFF00"/>
                  </a:gs>
                  <a:gs pos="75000">
                    <a:srgbClr val="01A78F"/>
                  </a:gs>
                  <a:gs pos="100000">
                    <a:srgbClr val="3366FF"/>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p:cNvSpPr txBox="1"/>
              <p:nvPr/>
            </p:nvSpPr>
            <p:spPr>
              <a:xfrm>
                <a:off x="1118521" y="5360833"/>
                <a:ext cx="60914" cy="215444"/>
              </a:xfrm>
              <a:prstGeom prst="rect">
                <a:avLst/>
              </a:prstGeom>
              <a:noFill/>
            </p:spPr>
            <p:txBody>
              <a:bodyPr wrap="none" lIns="0" tIns="0" rIns="0" bIns="0" rtlCol="0">
                <a:spAutoFit/>
              </a:bodyPr>
              <a:lstStyle/>
              <a:p>
                <a:r>
                  <a:rPr lang="en-US" sz="1400" dirty="0" smtClean="0"/>
                  <a:t>t</a:t>
                </a:r>
                <a:endParaRPr lang="en-US" sz="1400" dirty="0"/>
              </a:p>
            </p:txBody>
          </p:sp>
          <p:cxnSp>
            <p:nvCxnSpPr>
              <p:cNvPr id="54" name="Straight Arrow Connector 53"/>
              <p:cNvCxnSpPr/>
              <p:nvPr/>
            </p:nvCxnSpPr>
            <p:spPr>
              <a:xfrm>
                <a:off x="508921" y="5477439"/>
                <a:ext cx="603315"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55" name="Freeform 54"/>
              <p:cNvSpPr/>
              <p:nvPr/>
            </p:nvSpPr>
            <p:spPr>
              <a:xfrm>
                <a:off x="2154996" y="5330670"/>
                <a:ext cx="487526" cy="150814"/>
              </a:xfrm>
              <a:custGeom>
                <a:avLst/>
                <a:gdLst>
                  <a:gd name="connsiteX0" fmla="*/ 0 w 301625"/>
                  <a:gd name="connsiteY0" fmla="*/ 298455 h 298455"/>
                  <a:gd name="connsiteX1" fmla="*/ 161925 w 301625"/>
                  <a:gd name="connsiteY1" fmla="*/ 5 h 298455"/>
                  <a:gd name="connsiteX2" fmla="*/ 301625 w 301625"/>
                  <a:gd name="connsiteY2" fmla="*/ 292105 h 298455"/>
                  <a:gd name="connsiteX0" fmla="*/ 0 w 307975"/>
                  <a:gd name="connsiteY0" fmla="*/ 298452 h 301627"/>
                  <a:gd name="connsiteX1" fmla="*/ 161925 w 307975"/>
                  <a:gd name="connsiteY1" fmla="*/ 2 h 301627"/>
                  <a:gd name="connsiteX2" fmla="*/ 307975 w 307975"/>
                  <a:gd name="connsiteY2" fmla="*/ 301627 h 301627"/>
                </a:gdLst>
                <a:ahLst/>
                <a:cxnLst>
                  <a:cxn ang="0">
                    <a:pos x="connsiteX0" y="connsiteY0"/>
                  </a:cxn>
                  <a:cxn ang="0">
                    <a:pos x="connsiteX1" y="connsiteY1"/>
                  </a:cxn>
                  <a:cxn ang="0">
                    <a:pos x="connsiteX2" y="connsiteY2"/>
                  </a:cxn>
                </a:cxnLst>
                <a:rect l="l" t="t" r="r" b="b"/>
                <a:pathLst>
                  <a:path w="307975" h="301627">
                    <a:moveTo>
                      <a:pt x="0" y="298452"/>
                    </a:moveTo>
                    <a:cubicBezTo>
                      <a:pt x="55827" y="149756"/>
                      <a:pt x="110596" y="-527"/>
                      <a:pt x="161925" y="2"/>
                    </a:cubicBezTo>
                    <a:cubicBezTo>
                      <a:pt x="213254" y="531"/>
                      <a:pt x="263260" y="155048"/>
                      <a:pt x="307975" y="301627"/>
                    </a:cubicBezTo>
                  </a:path>
                </a:pathLst>
              </a:custGeom>
              <a:gradFill>
                <a:gsLst>
                  <a:gs pos="0">
                    <a:srgbClr val="FF3399"/>
                  </a:gs>
                  <a:gs pos="25000">
                    <a:srgbClr val="FF6633"/>
                  </a:gs>
                  <a:gs pos="50000">
                    <a:srgbClr val="FFFF00"/>
                  </a:gs>
                  <a:gs pos="75000">
                    <a:srgbClr val="01A78F"/>
                  </a:gs>
                  <a:gs pos="100000">
                    <a:srgbClr val="3366FF"/>
                  </a:gs>
                </a:gsLst>
                <a:lin ang="108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p:cNvSpPr txBox="1"/>
              <p:nvPr/>
            </p:nvSpPr>
            <p:spPr>
              <a:xfrm>
                <a:off x="2734007" y="5360833"/>
                <a:ext cx="60914" cy="215444"/>
              </a:xfrm>
              <a:prstGeom prst="rect">
                <a:avLst/>
              </a:prstGeom>
              <a:noFill/>
            </p:spPr>
            <p:txBody>
              <a:bodyPr wrap="none" lIns="0" tIns="0" rIns="0" bIns="0" rtlCol="0">
                <a:spAutoFit/>
              </a:bodyPr>
              <a:lstStyle/>
              <a:p>
                <a:r>
                  <a:rPr lang="en-US" sz="1400" dirty="0" smtClean="0"/>
                  <a:t>t</a:t>
                </a:r>
                <a:endParaRPr lang="en-US" sz="1400" dirty="0"/>
              </a:p>
            </p:txBody>
          </p:sp>
          <p:cxnSp>
            <p:nvCxnSpPr>
              <p:cNvPr id="57" name="Straight Arrow Connector 56"/>
              <p:cNvCxnSpPr/>
              <p:nvPr/>
            </p:nvCxnSpPr>
            <p:spPr>
              <a:xfrm>
                <a:off x="2124121" y="5477439"/>
                <a:ext cx="603315"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661321" y="5517328"/>
                <a:ext cx="76200" cy="136776"/>
              </a:xfrm>
              <a:prstGeom prst="straightConnector1">
                <a:avLst/>
              </a:prstGeom>
              <a:ln>
                <a:tailEnd type="arrow" w="sm" len="sm"/>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2566321" y="5523545"/>
                <a:ext cx="76200" cy="124342"/>
              </a:xfrm>
              <a:prstGeom prst="straightConnector1">
                <a:avLst/>
              </a:prstGeom>
              <a:ln>
                <a:tailEnd type="arrow" w="sm" len="sm"/>
              </a:ln>
            </p:spPr>
            <p:style>
              <a:lnRef idx="1">
                <a:schemeClr val="accent1"/>
              </a:lnRef>
              <a:fillRef idx="0">
                <a:schemeClr val="accent1"/>
              </a:fillRef>
              <a:effectRef idx="0">
                <a:schemeClr val="accent1"/>
              </a:effectRef>
              <a:fontRef idx="minor">
                <a:schemeClr val="tx1"/>
              </a:fontRef>
            </p:style>
          </p:cxnSp>
          <p:sp>
            <p:nvSpPr>
              <p:cNvPr id="106" name="TextBox 256"/>
              <p:cNvSpPr txBox="1">
                <a:spLocks noChangeArrowheads="1"/>
              </p:cNvSpPr>
              <p:nvPr/>
            </p:nvSpPr>
            <p:spPr bwMode="auto">
              <a:xfrm>
                <a:off x="1076357" y="4800600"/>
                <a:ext cx="1007712" cy="307777"/>
              </a:xfrm>
              <a:prstGeom prst="rect">
                <a:avLst/>
              </a:prstGeom>
              <a:noFill/>
              <a:ln w="9525">
                <a:noFill/>
                <a:miter lim="800000"/>
                <a:headEnd/>
                <a:tailEnd/>
              </a:ln>
            </p:spPr>
            <p:txBody>
              <a:bodyPr wrap="none">
                <a:spAutoFit/>
              </a:bodyPr>
              <a:lstStyle/>
              <a:p>
                <a:r>
                  <a:rPr lang="en-US" sz="1400" b="1" dirty="0" smtClean="0"/>
                  <a:t>Prism Pairs</a:t>
                </a:r>
                <a:endParaRPr lang="en-US" sz="1400" b="1" dirty="0"/>
              </a:p>
            </p:txBody>
          </p:sp>
        </p:grpSp>
        <p:cxnSp>
          <p:nvCxnSpPr>
            <p:cNvPr id="137" name="Straight Arrow Connector 136"/>
            <p:cNvCxnSpPr/>
            <p:nvPr/>
          </p:nvCxnSpPr>
          <p:spPr>
            <a:xfrm flipH="1">
              <a:off x="2147847" y="3876617"/>
              <a:ext cx="976353" cy="92398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82950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Prism pairs and dispersive fiber perform a </a:t>
            </a:r>
            <a:r>
              <a:rPr lang="en-US" dirty="0"/>
              <a:t>linear </a:t>
            </a:r>
            <a:r>
              <a:rPr lang="en-US" dirty="0" smtClean="0"/>
              <a:t/>
            </a:r>
            <a:br>
              <a:rPr lang="en-US" dirty="0" smtClean="0"/>
            </a:br>
            <a:r>
              <a:rPr lang="en-US" dirty="0" smtClean="0"/>
              <a:t>one-to-one mapping between spectrum </a:t>
            </a:r>
            <a:r>
              <a:rPr lang="en-US" dirty="0"/>
              <a:t>and </a:t>
            </a:r>
            <a:r>
              <a:rPr lang="en-US" dirty="0" smtClean="0"/>
              <a:t>time.</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67</a:t>
            </a:fld>
            <a:endParaRPr lang="en-US" dirty="0"/>
          </a:p>
        </p:txBody>
      </p:sp>
      <p:grpSp>
        <p:nvGrpSpPr>
          <p:cNvPr id="22" name="Group 21"/>
          <p:cNvGrpSpPr/>
          <p:nvPr/>
        </p:nvGrpSpPr>
        <p:grpSpPr>
          <a:xfrm>
            <a:off x="806093" y="2226562"/>
            <a:ext cx="3887258" cy="1968329"/>
            <a:chOff x="729893" y="2309160"/>
            <a:chExt cx="3887258" cy="1968329"/>
          </a:xfrm>
        </p:grpSpPr>
        <p:pic>
          <p:nvPicPr>
            <p:cNvPr id="6" name="Picture 5" descr="C:\GODA\UCLA\projects\ADIOS\data\100402\fig3a.tif"/>
            <p:cNvPicPr>
              <a:picLocks noChangeAspect="1" noChangeArrowheads="1"/>
            </p:cNvPicPr>
            <p:nvPr/>
          </p:nvPicPr>
          <p:blipFill>
            <a:blip r:embed="rId3" cstate="print"/>
            <a:srcRect/>
            <a:stretch>
              <a:fillRect/>
            </a:stretch>
          </p:blipFill>
          <p:spPr bwMode="auto">
            <a:xfrm>
              <a:off x="864222" y="2309160"/>
              <a:ext cx="3752929" cy="1800450"/>
            </a:xfrm>
            <a:prstGeom prst="rect">
              <a:avLst/>
            </a:prstGeom>
            <a:noFill/>
          </p:spPr>
        </p:pic>
        <p:cxnSp>
          <p:nvCxnSpPr>
            <p:cNvPr id="8" name="Straight Connector 7"/>
            <p:cNvCxnSpPr/>
            <p:nvPr/>
          </p:nvCxnSpPr>
          <p:spPr bwMode="auto">
            <a:xfrm flipH="1">
              <a:off x="2077683" y="2690891"/>
              <a:ext cx="1" cy="28090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flipH="1">
              <a:off x="2257069" y="2690891"/>
              <a:ext cx="1" cy="28090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2077684" y="2792707"/>
              <a:ext cx="179385" cy="0"/>
            </a:xfrm>
            <a:prstGeom prst="line">
              <a:avLst/>
            </a:prstGeom>
            <a:solidFill>
              <a:schemeClr val="accent1"/>
            </a:solidFill>
            <a:ln w="12700" cap="flat" cmpd="sng" algn="ctr">
              <a:solidFill>
                <a:schemeClr val="tx1"/>
              </a:solidFill>
              <a:prstDash val="solid"/>
              <a:round/>
              <a:headEnd type="arrow" w="sm" len="sm"/>
              <a:tailEnd type="arrow" w="sm" len="sm"/>
            </a:ln>
            <a:effectLst/>
          </p:spPr>
        </p:cxnSp>
        <p:sp>
          <p:nvSpPr>
            <p:cNvPr id="11" name="TextBox 10"/>
            <p:cNvSpPr txBox="1"/>
            <p:nvPr/>
          </p:nvSpPr>
          <p:spPr>
            <a:xfrm>
              <a:off x="1909137" y="2447833"/>
              <a:ext cx="516478" cy="261610"/>
            </a:xfrm>
            <a:prstGeom prst="rect">
              <a:avLst/>
            </a:prstGeom>
            <a:noFill/>
          </p:spPr>
          <p:txBody>
            <a:bodyPr wrap="square" lIns="0" rIns="0" rtlCol="0">
              <a:spAutoFit/>
            </a:bodyPr>
            <a:lstStyle/>
            <a:p>
              <a:pPr algn="ctr"/>
              <a:r>
                <a:rPr lang="en-US" sz="1100" dirty="0" smtClean="0"/>
                <a:t>11 ns</a:t>
              </a:r>
              <a:endParaRPr lang="en-US" sz="1100" dirty="0"/>
            </a:p>
          </p:txBody>
        </p:sp>
        <p:sp>
          <p:nvSpPr>
            <p:cNvPr id="17" name="TextBox 16"/>
            <p:cNvSpPr txBox="1"/>
            <p:nvPr/>
          </p:nvSpPr>
          <p:spPr>
            <a:xfrm rot="16200000">
              <a:off x="186580" y="2986225"/>
              <a:ext cx="1400951" cy="314325"/>
            </a:xfrm>
            <a:prstGeom prst="rect">
              <a:avLst/>
            </a:prstGeom>
            <a:solidFill>
              <a:schemeClr val="bg1"/>
            </a:solidFill>
          </p:spPr>
          <p:txBody>
            <a:bodyPr wrap="square" lIns="0" tIns="0" rIns="0" bIns="0" rtlCol="0" anchor="ctr">
              <a:noAutofit/>
            </a:bodyPr>
            <a:lstStyle/>
            <a:p>
              <a:pPr algn="ctr"/>
              <a:r>
                <a:rPr lang="en-US" sz="1400" b="1" dirty="0" smtClean="0"/>
                <a:t>Voltage (mV)</a:t>
              </a:r>
              <a:endParaRPr lang="en-US" sz="1400" b="1" dirty="0"/>
            </a:p>
          </p:txBody>
        </p:sp>
        <p:sp>
          <p:nvSpPr>
            <p:cNvPr id="21" name="TextBox 20"/>
            <p:cNvSpPr txBox="1"/>
            <p:nvPr/>
          </p:nvSpPr>
          <p:spPr>
            <a:xfrm>
              <a:off x="1196618" y="3988275"/>
              <a:ext cx="3048000" cy="289214"/>
            </a:xfrm>
            <a:prstGeom prst="rect">
              <a:avLst/>
            </a:prstGeom>
            <a:solidFill>
              <a:schemeClr val="bg1"/>
            </a:solidFill>
          </p:spPr>
          <p:txBody>
            <a:bodyPr wrap="square" lIns="0" tIns="0" rIns="0" bIns="0" rtlCol="0" anchor="ctr">
              <a:noAutofit/>
            </a:bodyPr>
            <a:lstStyle/>
            <a:p>
              <a:pPr algn="ctr"/>
              <a:r>
                <a:rPr lang="en-US" sz="1400" b="1" dirty="0"/>
                <a:t>Time (ns)</a:t>
              </a:r>
            </a:p>
          </p:txBody>
        </p:sp>
      </p:grpSp>
      <p:grpSp>
        <p:nvGrpSpPr>
          <p:cNvPr id="5" name="Group 4"/>
          <p:cNvGrpSpPr/>
          <p:nvPr/>
        </p:nvGrpSpPr>
        <p:grpSpPr>
          <a:xfrm>
            <a:off x="3693960" y="1981200"/>
            <a:ext cx="4610457" cy="2187636"/>
            <a:chOff x="3619143" y="2068275"/>
            <a:chExt cx="4610457" cy="2187636"/>
          </a:xfrm>
        </p:grpSpPr>
        <p:pic>
          <p:nvPicPr>
            <p:cNvPr id="7" name="Picture 6" descr="C:\GODA\UCLA\projects\ADIOS\data\100402\fig3b.tif"/>
            <p:cNvPicPr>
              <a:picLocks noChangeAspect="1" noChangeArrowheads="1"/>
            </p:cNvPicPr>
            <p:nvPr/>
          </p:nvPicPr>
          <p:blipFill>
            <a:blip r:embed="rId4" cstate="print"/>
            <a:srcRect/>
            <a:stretch>
              <a:fillRect/>
            </a:stretch>
          </p:blipFill>
          <p:spPr bwMode="auto">
            <a:xfrm>
              <a:off x="4546068" y="2120927"/>
              <a:ext cx="3667450" cy="2103940"/>
            </a:xfrm>
            <a:prstGeom prst="rect">
              <a:avLst/>
            </a:prstGeom>
            <a:noFill/>
          </p:spPr>
        </p:pic>
        <p:sp>
          <p:nvSpPr>
            <p:cNvPr id="12" name="Rectangle 11"/>
            <p:cNvSpPr/>
            <p:nvPr/>
          </p:nvSpPr>
          <p:spPr bwMode="auto">
            <a:xfrm>
              <a:off x="3619143" y="2959100"/>
              <a:ext cx="176213" cy="774701"/>
            </a:xfrm>
            <a:prstGeom prst="rect">
              <a:avLst/>
            </a:prstGeom>
            <a:noFill/>
            <a:ln w="19050"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cxnSp>
          <p:nvCxnSpPr>
            <p:cNvPr id="13" name="Straight Connector 12"/>
            <p:cNvCxnSpPr>
              <a:stCxn id="12" idx="3"/>
              <a:endCxn id="16" idx="0"/>
            </p:cNvCxnSpPr>
            <p:nvPr/>
          </p:nvCxnSpPr>
          <p:spPr bwMode="auto">
            <a:xfrm flipV="1">
              <a:off x="3795356" y="3143389"/>
              <a:ext cx="731487" cy="203062"/>
            </a:xfrm>
            <a:prstGeom prst="line">
              <a:avLst/>
            </a:prstGeom>
            <a:solidFill>
              <a:schemeClr val="accent1"/>
            </a:solidFill>
            <a:ln w="19050" cap="flat" cmpd="sng" algn="ctr">
              <a:solidFill>
                <a:schemeClr val="tx1"/>
              </a:solidFill>
              <a:prstDash val="sysDash"/>
              <a:round/>
              <a:headEnd type="none" w="med" len="med"/>
              <a:tailEnd type="arrow" w="med" len="med"/>
            </a:ln>
            <a:effectLst/>
          </p:spPr>
        </p:cxnSp>
        <p:sp>
          <p:nvSpPr>
            <p:cNvPr id="14" name="TextBox 13"/>
            <p:cNvSpPr txBox="1"/>
            <p:nvPr/>
          </p:nvSpPr>
          <p:spPr>
            <a:xfrm>
              <a:off x="4961462" y="2068275"/>
              <a:ext cx="2819400" cy="289214"/>
            </a:xfrm>
            <a:prstGeom prst="rect">
              <a:avLst/>
            </a:prstGeom>
            <a:solidFill>
              <a:schemeClr val="bg1"/>
            </a:solidFill>
          </p:spPr>
          <p:txBody>
            <a:bodyPr wrap="square" lIns="0" tIns="0" rIns="0" bIns="0" rtlCol="0" anchor="ctr">
              <a:noAutofit/>
            </a:bodyPr>
            <a:lstStyle/>
            <a:p>
              <a:pPr algn="ctr"/>
              <a:r>
                <a:rPr lang="en-US" sz="1400" b="1" dirty="0">
                  <a:solidFill>
                    <a:srgbClr val="003399"/>
                  </a:solidFill>
                </a:rPr>
                <a:t>Time (ns)</a:t>
              </a:r>
            </a:p>
          </p:txBody>
        </p:sp>
        <p:sp>
          <p:nvSpPr>
            <p:cNvPr id="15" name="TextBox 14"/>
            <p:cNvSpPr txBox="1"/>
            <p:nvPr/>
          </p:nvSpPr>
          <p:spPr>
            <a:xfrm>
              <a:off x="4961462" y="3988275"/>
              <a:ext cx="2819400" cy="267636"/>
            </a:xfrm>
            <a:prstGeom prst="rect">
              <a:avLst/>
            </a:prstGeom>
            <a:solidFill>
              <a:schemeClr val="bg1"/>
            </a:solidFill>
          </p:spPr>
          <p:txBody>
            <a:bodyPr wrap="square" lIns="0" tIns="0" rIns="0" bIns="0" rtlCol="0" anchor="ctr">
              <a:noAutofit/>
            </a:bodyPr>
            <a:lstStyle/>
            <a:p>
              <a:pPr algn="ctr"/>
              <a:r>
                <a:rPr lang="en-US" sz="1400" b="1" dirty="0" smtClean="0">
                  <a:solidFill>
                    <a:srgbClr val="FF0000"/>
                  </a:solidFill>
                </a:rPr>
                <a:t>Wavelength (nm)</a:t>
              </a:r>
              <a:endParaRPr lang="en-US" sz="1400" b="1" dirty="0">
                <a:solidFill>
                  <a:srgbClr val="FF0000"/>
                </a:solidFill>
              </a:endParaRPr>
            </a:p>
          </p:txBody>
        </p:sp>
        <p:sp>
          <p:nvSpPr>
            <p:cNvPr id="16" name="TextBox 15"/>
            <p:cNvSpPr txBox="1"/>
            <p:nvPr/>
          </p:nvSpPr>
          <p:spPr>
            <a:xfrm rot="16200000">
              <a:off x="3957956" y="3011802"/>
              <a:ext cx="1400948" cy="263174"/>
            </a:xfrm>
            <a:prstGeom prst="rect">
              <a:avLst/>
            </a:prstGeom>
            <a:solidFill>
              <a:schemeClr val="bg1"/>
            </a:solidFill>
          </p:spPr>
          <p:txBody>
            <a:bodyPr wrap="square" lIns="0" tIns="0" rIns="0" bIns="0" rtlCol="0" anchor="ctr">
              <a:noAutofit/>
            </a:bodyPr>
            <a:lstStyle/>
            <a:p>
              <a:pPr algn="ctr"/>
              <a:r>
                <a:rPr lang="en-US" sz="1400" b="1" dirty="0" smtClean="0">
                  <a:solidFill>
                    <a:srgbClr val="003399"/>
                  </a:solidFill>
                </a:rPr>
                <a:t>Voltage (mV)</a:t>
              </a:r>
              <a:endParaRPr lang="en-US" sz="1400" b="1" dirty="0">
                <a:solidFill>
                  <a:srgbClr val="003399"/>
                </a:solidFill>
              </a:endParaRPr>
            </a:p>
          </p:txBody>
        </p:sp>
        <p:sp>
          <p:nvSpPr>
            <p:cNvPr id="18" name="TextBox 17"/>
            <p:cNvSpPr txBox="1"/>
            <p:nvPr/>
          </p:nvSpPr>
          <p:spPr>
            <a:xfrm rot="16200000">
              <a:off x="7403535" y="3017800"/>
              <a:ext cx="1400950" cy="251180"/>
            </a:xfrm>
            <a:prstGeom prst="rect">
              <a:avLst/>
            </a:prstGeom>
            <a:solidFill>
              <a:schemeClr val="bg1"/>
            </a:solidFill>
          </p:spPr>
          <p:txBody>
            <a:bodyPr wrap="square" lIns="0" tIns="0" rIns="0" bIns="0" rtlCol="0" anchor="ctr">
              <a:noAutofit/>
            </a:bodyPr>
            <a:lstStyle/>
            <a:p>
              <a:pPr algn="ctr"/>
              <a:r>
                <a:rPr lang="en-US" sz="1400" b="1" dirty="0" smtClean="0">
                  <a:solidFill>
                    <a:srgbClr val="FF0000"/>
                  </a:solidFill>
                </a:rPr>
                <a:t>Power (nW)</a:t>
              </a:r>
              <a:endParaRPr lang="en-US" sz="1400" b="1" dirty="0">
                <a:solidFill>
                  <a:srgbClr val="FF0000"/>
                </a:solidFill>
              </a:endParaRPr>
            </a:p>
          </p:txBody>
        </p:sp>
      </p:grpSp>
      <p:grpSp>
        <p:nvGrpSpPr>
          <p:cNvPr id="23" name="Group 22"/>
          <p:cNvGrpSpPr/>
          <p:nvPr/>
        </p:nvGrpSpPr>
        <p:grpSpPr>
          <a:xfrm>
            <a:off x="2585063" y="4343400"/>
            <a:ext cx="3948810" cy="2098154"/>
            <a:chOff x="2585063" y="4277489"/>
            <a:chExt cx="3948810" cy="2098154"/>
          </a:xfrm>
        </p:grpSpPr>
        <p:pic>
          <p:nvPicPr>
            <p:cNvPr id="102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b="38730"/>
            <a:stretch/>
          </p:blipFill>
          <p:spPr bwMode="auto">
            <a:xfrm>
              <a:off x="2669446" y="4277489"/>
              <a:ext cx="3864427" cy="1857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Box 26"/>
            <p:cNvSpPr txBox="1"/>
            <p:nvPr/>
          </p:nvSpPr>
          <p:spPr>
            <a:xfrm>
              <a:off x="3323547" y="6108007"/>
              <a:ext cx="2819400" cy="267636"/>
            </a:xfrm>
            <a:prstGeom prst="rect">
              <a:avLst/>
            </a:prstGeom>
            <a:solidFill>
              <a:schemeClr val="bg1"/>
            </a:solidFill>
          </p:spPr>
          <p:txBody>
            <a:bodyPr wrap="square" lIns="0" tIns="0" rIns="0" bIns="0" rtlCol="0" anchor="ctr">
              <a:noAutofit/>
            </a:bodyPr>
            <a:lstStyle/>
            <a:p>
              <a:pPr algn="ctr"/>
              <a:r>
                <a:rPr lang="en-US" sz="1400" b="1" dirty="0" smtClean="0"/>
                <a:t>Wavelength (nm)</a:t>
              </a:r>
              <a:endParaRPr lang="en-US" sz="1400" b="1" dirty="0"/>
            </a:p>
          </p:txBody>
        </p:sp>
        <p:sp>
          <p:nvSpPr>
            <p:cNvPr id="28" name="TextBox 27"/>
            <p:cNvSpPr txBox="1"/>
            <p:nvPr/>
          </p:nvSpPr>
          <p:spPr>
            <a:xfrm rot="16200000">
              <a:off x="2041750" y="5049233"/>
              <a:ext cx="1400951" cy="314325"/>
            </a:xfrm>
            <a:prstGeom prst="rect">
              <a:avLst/>
            </a:prstGeom>
            <a:solidFill>
              <a:schemeClr val="bg1"/>
            </a:solidFill>
          </p:spPr>
          <p:txBody>
            <a:bodyPr wrap="square" lIns="0" tIns="0" rIns="0" bIns="0" rtlCol="0" anchor="ctr">
              <a:noAutofit/>
            </a:bodyPr>
            <a:lstStyle/>
            <a:p>
              <a:pPr algn="ctr"/>
              <a:r>
                <a:rPr lang="en-US" sz="1400" b="1" dirty="0" smtClean="0"/>
                <a:t>Time Delay (ns)</a:t>
              </a:r>
              <a:endParaRPr lang="en-US" sz="1400" b="1" dirty="0"/>
            </a:p>
          </p:txBody>
        </p:sp>
      </p:grpSp>
    </p:spTree>
    <p:extLst>
      <p:ext uri="{BB962C8B-B14F-4D97-AF65-F5344CB8AC3E}">
        <p14:creationId xmlns:p14="http://schemas.microsoft.com/office/powerpoint/2010/main" val="190775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HDLS in imaging: successful </a:t>
            </a:r>
            <a:r>
              <a:rPr lang="en-US" dirty="0"/>
              <a:t>mapping </a:t>
            </a:r>
            <a:r>
              <a:rPr lang="en-US" dirty="0" smtClean="0"/>
              <a:t/>
            </a:r>
            <a:br>
              <a:rPr lang="en-US" dirty="0" smtClean="0"/>
            </a:br>
            <a:r>
              <a:rPr lang="en-US" dirty="0" smtClean="0"/>
              <a:t>from </a:t>
            </a:r>
            <a:r>
              <a:rPr lang="en-US" dirty="0"/>
              <a:t>time </a:t>
            </a:r>
            <a:r>
              <a:rPr lang="en-US" dirty="0" smtClean="0"/>
              <a:t>via spectrum to space is evident.</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68</a:t>
            </a:fld>
            <a:endParaRPr lang="en-US" dirty="0"/>
          </a:p>
        </p:txBody>
      </p:sp>
      <p:grpSp>
        <p:nvGrpSpPr>
          <p:cNvPr id="39" name="Group 38"/>
          <p:cNvGrpSpPr/>
          <p:nvPr/>
        </p:nvGrpSpPr>
        <p:grpSpPr>
          <a:xfrm>
            <a:off x="1219200" y="2443287"/>
            <a:ext cx="3127886" cy="3271713"/>
            <a:chOff x="1219200" y="2367087"/>
            <a:chExt cx="3127886" cy="3271713"/>
          </a:xfrm>
        </p:grpSpPr>
        <p:pic>
          <p:nvPicPr>
            <p:cNvPr id="30" name="Picture 2" descr="C:\GODA\UCLA\SDDS\papers\APL\old\fig4b2.jpg"/>
            <p:cNvPicPr>
              <a:picLocks noChangeAspect="1" noChangeArrowheads="1"/>
            </p:cNvPicPr>
            <p:nvPr/>
          </p:nvPicPr>
          <p:blipFill>
            <a:blip r:embed="rId2" cstate="print"/>
            <a:srcRect/>
            <a:stretch>
              <a:fillRect/>
            </a:stretch>
          </p:blipFill>
          <p:spPr bwMode="auto">
            <a:xfrm>
              <a:off x="1219200" y="2367087"/>
              <a:ext cx="3051686" cy="2662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31" name="Straight Connector 30"/>
            <p:cNvCxnSpPr/>
            <p:nvPr/>
          </p:nvCxnSpPr>
          <p:spPr bwMode="auto">
            <a:xfrm flipV="1">
              <a:off x="3312909" y="4867824"/>
              <a:ext cx="807851" cy="1"/>
            </a:xfrm>
            <a:prstGeom prst="line">
              <a:avLst/>
            </a:prstGeom>
            <a:solidFill>
              <a:schemeClr val="accent1"/>
            </a:solidFill>
            <a:ln w="50800" cap="flat" cmpd="sng" algn="ctr">
              <a:solidFill>
                <a:schemeClr val="bg1"/>
              </a:solidFill>
              <a:prstDash val="solid"/>
              <a:round/>
              <a:headEnd type="none" w="med" len="med"/>
              <a:tailEnd type="none" w="med" len="med"/>
            </a:ln>
            <a:effectLst/>
          </p:spPr>
        </p:cxnSp>
        <p:sp>
          <p:nvSpPr>
            <p:cNvPr id="32" name="TextBox 31"/>
            <p:cNvSpPr txBox="1"/>
            <p:nvPr/>
          </p:nvSpPr>
          <p:spPr>
            <a:xfrm>
              <a:off x="3086584" y="4419600"/>
              <a:ext cx="1260502" cy="461665"/>
            </a:xfrm>
            <a:prstGeom prst="rect">
              <a:avLst/>
            </a:prstGeom>
            <a:noFill/>
          </p:spPr>
          <p:txBody>
            <a:bodyPr wrap="square" rtlCol="0">
              <a:spAutoFit/>
            </a:bodyPr>
            <a:lstStyle>
              <a:defPPr>
                <a:defRPr lang="en-US"/>
              </a:defPPr>
              <a:lvl1pPr algn="ctr">
                <a:defRPr b="1">
                  <a:solidFill>
                    <a:schemeClr val="bg1"/>
                  </a:solidFill>
                  <a:effectLst>
                    <a:outerShdw blurRad="38100" dist="38100" dir="2700000" algn="tl">
                      <a:srgbClr val="000000">
                        <a:alpha val="43137"/>
                      </a:srgbClr>
                    </a:outerShdw>
                  </a:effectLst>
                  <a:cs typeface="Calibri" pitchFamily="34" charset="0"/>
                </a:defRPr>
              </a:lvl1pPr>
            </a:lstStyle>
            <a:p>
              <a:r>
                <a:rPr lang="en-US" sz="2400" dirty="0"/>
                <a:t>5 mm</a:t>
              </a:r>
            </a:p>
          </p:txBody>
        </p:sp>
        <p:sp>
          <p:nvSpPr>
            <p:cNvPr id="36" name="TextBox 35"/>
            <p:cNvSpPr txBox="1"/>
            <p:nvPr/>
          </p:nvSpPr>
          <p:spPr>
            <a:xfrm>
              <a:off x="1862429" y="5177135"/>
              <a:ext cx="1765228" cy="461665"/>
            </a:xfrm>
            <a:prstGeom prst="rect">
              <a:avLst/>
            </a:prstGeom>
            <a:noFill/>
          </p:spPr>
          <p:txBody>
            <a:bodyPr wrap="square" rtlCol="0">
              <a:spAutoFit/>
            </a:bodyPr>
            <a:lstStyle>
              <a:defPPr>
                <a:defRPr lang="en-US"/>
              </a:defPPr>
              <a:lvl1pPr algn="ctr">
                <a:defRPr sz="2400" b="1">
                  <a:solidFill>
                    <a:schemeClr val="bg1"/>
                  </a:solidFill>
                  <a:effectLst>
                    <a:outerShdw blurRad="38100" dist="38100" dir="2700000" algn="tl">
                      <a:srgbClr val="000000">
                        <a:alpha val="43137"/>
                      </a:srgbClr>
                    </a:outerShdw>
                  </a:effectLst>
                  <a:cs typeface="Calibri" pitchFamily="34" charset="0"/>
                </a:defRPr>
              </a:lvl1pPr>
            </a:lstStyle>
            <a:p>
              <a:r>
                <a:rPr lang="en-US" dirty="0" smtClean="0">
                  <a:solidFill>
                    <a:schemeClr val="tx1"/>
                  </a:solidFill>
                  <a:effectLst/>
                </a:rPr>
                <a:t>CCD Camera</a:t>
              </a:r>
              <a:endParaRPr lang="en-US" dirty="0">
                <a:solidFill>
                  <a:schemeClr val="tx1"/>
                </a:solidFill>
                <a:effectLst/>
              </a:endParaRPr>
            </a:p>
          </p:txBody>
        </p:sp>
      </p:grpSp>
      <p:grpSp>
        <p:nvGrpSpPr>
          <p:cNvPr id="38" name="Group 37"/>
          <p:cNvGrpSpPr/>
          <p:nvPr/>
        </p:nvGrpSpPr>
        <p:grpSpPr>
          <a:xfrm>
            <a:off x="4824210" y="2443287"/>
            <a:ext cx="3127886" cy="3271712"/>
            <a:chOff x="4824210" y="2367087"/>
            <a:chExt cx="3127886" cy="3271712"/>
          </a:xfrm>
        </p:grpSpPr>
        <p:pic>
          <p:nvPicPr>
            <p:cNvPr id="33" name="Picture 2" descr="C:\GODA\UCLA\STEAM_AOD\papers\APL\fig4a.tif"/>
            <p:cNvPicPr>
              <a:picLocks noChangeAspect="1" noChangeArrowheads="1"/>
            </p:cNvPicPr>
            <p:nvPr/>
          </p:nvPicPr>
          <p:blipFill>
            <a:blip r:embed="rId3" cstate="print"/>
            <a:srcRect/>
            <a:stretch>
              <a:fillRect/>
            </a:stretch>
          </p:blipFill>
          <p:spPr bwMode="auto">
            <a:xfrm>
              <a:off x="4824210" y="2367087"/>
              <a:ext cx="3051686" cy="2662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34" name="Straight Connector 33"/>
            <p:cNvCxnSpPr/>
            <p:nvPr/>
          </p:nvCxnSpPr>
          <p:spPr bwMode="auto">
            <a:xfrm flipV="1">
              <a:off x="6917918" y="4867824"/>
              <a:ext cx="807851" cy="1"/>
            </a:xfrm>
            <a:prstGeom prst="line">
              <a:avLst/>
            </a:prstGeom>
            <a:solidFill>
              <a:schemeClr val="accent1"/>
            </a:solidFill>
            <a:ln w="50800" cap="flat" cmpd="sng" algn="ctr">
              <a:solidFill>
                <a:schemeClr val="bg1"/>
              </a:solidFill>
              <a:prstDash val="solid"/>
              <a:round/>
              <a:headEnd type="none" w="med" len="med"/>
              <a:tailEnd type="none" w="med" len="med"/>
            </a:ln>
            <a:effectLst/>
          </p:spPr>
        </p:cxnSp>
        <p:sp>
          <p:nvSpPr>
            <p:cNvPr id="35" name="TextBox 34"/>
            <p:cNvSpPr txBox="1"/>
            <p:nvPr/>
          </p:nvSpPr>
          <p:spPr>
            <a:xfrm>
              <a:off x="6691594" y="4419600"/>
              <a:ext cx="1260502" cy="461665"/>
            </a:xfrm>
            <a:prstGeom prst="rect">
              <a:avLst/>
            </a:prstGeom>
            <a:noFill/>
          </p:spPr>
          <p:txBody>
            <a:bodyPr wrap="square" rtlCol="0">
              <a:spAutoFit/>
            </a:bodyPr>
            <a:lstStyle/>
            <a:p>
              <a:pPr algn="ctr"/>
              <a:r>
                <a:rPr lang="en-US" sz="2400" b="1" dirty="0" smtClean="0">
                  <a:solidFill>
                    <a:schemeClr val="bg1"/>
                  </a:solidFill>
                  <a:effectLst>
                    <a:outerShdw blurRad="38100" dist="38100" dir="2700000" algn="tl">
                      <a:srgbClr val="000000">
                        <a:alpha val="43137"/>
                      </a:srgbClr>
                    </a:outerShdw>
                  </a:effectLst>
                  <a:cs typeface="Calibri" pitchFamily="34" charset="0"/>
                </a:rPr>
                <a:t>5 mm</a:t>
              </a:r>
              <a:endParaRPr lang="en-US" sz="2400" b="1" dirty="0">
                <a:solidFill>
                  <a:schemeClr val="bg1"/>
                </a:solidFill>
                <a:effectLst>
                  <a:outerShdw blurRad="38100" dist="38100" dir="2700000" algn="tl">
                    <a:srgbClr val="000000">
                      <a:alpha val="43137"/>
                    </a:srgbClr>
                  </a:outerShdw>
                </a:effectLst>
                <a:cs typeface="Calibri" pitchFamily="34" charset="0"/>
              </a:endParaRPr>
            </a:p>
          </p:txBody>
        </p:sp>
        <p:sp>
          <p:nvSpPr>
            <p:cNvPr id="37" name="TextBox 36"/>
            <p:cNvSpPr txBox="1"/>
            <p:nvPr/>
          </p:nvSpPr>
          <p:spPr>
            <a:xfrm>
              <a:off x="5232506" y="5177134"/>
              <a:ext cx="2235094" cy="461665"/>
            </a:xfrm>
            <a:prstGeom prst="rect">
              <a:avLst/>
            </a:prstGeom>
            <a:noFill/>
          </p:spPr>
          <p:txBody>
            <a:bodyPr wrap="square" rtlCol="0">
              <a:spAutoFit/>
            </a:bodyPr>
            <a:lstStyle>
              <a:defPPr>
                <a:defRPr lang="en-US"/>
              </a:defPPr>
              <a:lvl1pPr algn="ctr">
                <a:defRPr sz="2400" b="1">
                  <a:solidFill>
                    <a:schemeClr val="bg1"/>
                  </a:solidFill>
                  <a:effectLst>
                    <a:outerShdw blurRad="38100" dist="38100" dir="2700000" algn="tl">
                      <a:srgbClr val="000000">
                        <a:alpha val="43137"/>
                      </a:srgbClr>
                    </a:outerShdw>
                  </a:effectLst>
                  <a:cs typeface="Calibri" pitchFamily="34" charset="0"/>
                </a:defRPr>
              </a:lvl1pPr>
            </a:lstStyle>
            <a:p>
              <a:r>
                <a:rPr lang="en-US" dirty="0" smtClean="0">
                  <a:solidFill>
                    <a:schemeClr val="tx1"/>
                  </a:solidFill>
                  <a:effectLst/>
                </a:rPr>
                <a:t>HDLS Scanner</a:t>
              </a:r>
              <a:endParaRPr lang="en-US" dirty="0">
                <a:solidFill>
                  <a:schemeClr val="tx1"/>
                </a:solidFill>
                <a:effectLst/>
              </a:endParaRPr>
            </a:p>
          </p:txBody>
        </p:sp>
      </p:grpSp>
    </p:spTree>
    <p:extLst>
      <p:ext uri="{BB962C8B-B14F-4D97-AF65-F5344CB8AC3E}">
        <p14:creationId xmlns:p14="http://schemas.microsoft.com/office/powerpoint/2010/main" val="189205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My parents</a:t>
            </a:r>
          </a:p>
          <a:p>
            <a:r>
              <a:rPr lang="en-US" dirty="0" err="1"/>
              <a:t>Arash</a:t>
            </a:r>
            <a:r>
              <a:rPr lang="en-US" dirty="0"/>
              <a:t> </a:t>
            </a:r>
            <a:r>
              <a:rPr lang="en-US" dirty="0" err="1"/>
              <a:t>Mirhaj</a:t>
            </a:r>
            <a:r>
              <a:rPr lang="en-US" dirty="0"/>
              <a:t> </a:t>
            </a:r>
            <a:r>
              <a:rPr lang="en-US" dirty="0" smtClean="0"/>
              <a:t>(noise in electronics)</a:t>
            </a:r>
            <a:endParaRPr lang="en-US" dirty="0"/>
          </a:p>
          <a:p>
            <a:r>
              <a:rPr lang="en-US" dirty="0" smtClean="0"/>
              <a:t>Dr. Daniel </a:t>
            </a:r>
            <a:r>
              <a:rPr lang="en-US" dirty="0"/>
              <a:t>R. Gossett </a:t>
            </a:r>
            <a:r>
              <a:rPr lang="en-US" dirty="0" smtClean="0"/>
              <a:t>(microfluidic channel fabrication)</a:t>
            </a:r>
          </a:p>
          <a:p>
            <a:r>
              <a:rPr lang="en-US" dirty="0"/>
              <a:t>Dr. Eric Diebold (</a:t>
            </a:r>
            <a:r>
              <a:rPr lang="en-US" dirty="0" smtClean="0"/>
              <a:t>microscopy)</a:t>
            </a:r>
          </a:p>
          <a:p>
            <a:r>
              <a:rPr lang="en-US" dirty="0" smtClean="0"/>
              <a:t>Dr. Daniel </a:t>
            </a:r>
            <a:r>
              <a:rPr lang="en-US" dirty="0" err="1" smtClean="0"/>
              <a:t>Solli</a:t>
            </a:r>
            <a:r>
              <a:rPr lang="en-US" dirty="0" smtClean="0"/>
              <a:t> (optical alignment)</a:t>
            </a:r>
            <a:endParaRPr lang="en-US" dirty="0"/>
          </a:p>
          <a:p>
            <a:r>
              <a:rPr lang="en-US" dirty="0" smtClean="0"/>
              <a:t>Prof. Keisuke Goda (persistence)</a:t>
            </a:r>
          </a:p>
          <a:p>
            <a:r>
              <a:rPr lang="en-US" dirty="0" smtClean="0"/>
              <a:t>Our team at CNSI NantWorks lab: Claire Chen,</a:t>
            </a:r>
            <a:r>
              <a:rPr lang="en-US" dirty="0"/>
              <a:t> </a:t>
            </a:r>
            <a:r>
              <a:rPr lang="en-US" dirty="0" smtClean="0"/>
              <a:t>Jim Lin, Jerry Tai, Allen Huang</a:t>
            </a:r>
          </a:p>
          <a:p>
            <a:r>
              <a:rPr lang="en-US" dirty="0" smtClean="0"/>
              <a:t>Prof. Dean Ho (short notice)</a:t>
            </a:r>
          </a:p>
          <a:p>
            <a:r>
              <a:rPr lang="en-US" dirty="0"/>
              <a:t>Prof. Benjamin Williams (quantum mechanics)</a:t>
            </a:r>
          </a:p>
          <a:p>
            <a:r>
              <a:rPr lang="en-US" dirty="0" smtClean="0"/>
              <a:t>Prof. Tatsuo </a:t>
            </a:r>
            <a:r>
              <a:rPr lang="en-US" dirty="0" err="1" smtClean="0"/>
              <a:t>Itoh</a:t>
            </a:r>
            <a:r>
              <a:rPr lang="en-US" dirty="0" smtClean="0"/>
              <a:t> (photons in microwave band)</a:t>
            </a:r>
          </a:p>
          <a:p>
            <a:r>
              <a:rPr lang="en-US" dirty="0"/>
              <a:t>Prof. Katsushi </a:t>
            </a:r>
            <a:r>
              <a:rPr lang="en-US" dirty="0" err="1"/>
              <a:t>Arisaka</a:t>
            </a:r>
            <a:r>
              <a:rPr lang="en-US" dirty="0"/>
              <a:t> (PMTs and HPDs)</a:t>
            </a:r>
          </a:p>
          <a:p>
            <a:r>
              <a:rPr lang="en-US" dirty="0" smtClean="0"/>
              <a:t>Prof. </a:t>
            </a:r>
            <a:r>
              <a:rPr lang="en-US" dirty="0" err="1" smtClean="0"/>
              <a:t>Kayvan</a:t>
            </a:r>
            <a:r>
              <a:rPr lang="en-US" dirty="0" smtClean="0"/>
              <a:t> R. </a:t>
            </a:r>
            <a:r>
              <a:rPr lang="en-US" dirty="0" err="1" smtClean="0"/>
              <a:t>Niazi</a:t>
            </a:r>
            <a:r>
              <a:rPr lang="en-US" dirty="0" smtClean="0"/>
              <a:t> (biology)</a:t>
            </a:r>
          </a:p>
          <a:p>
            <a:r>
              <a:rPr lang="en-US" dirty="0" smtClean="0"/>
              <a:t>My advisor, Prof</a:t>
            </a:r>
            <a:r>
              <a:rPr lang="en-US" dirty="0"/>
              <a:t>. Bahram Jalali</a:t>
            </a:r>
          </a:p>
          <a:p>
            <a:endParaRPr lang="en-US" dirty="0"/>
          </a:p>
        </p:txBody>
      </p:sp>
      <p:sp>
        <p:nvSpPr>
          <p:cNvPr id="3" name="Title 2"/>
          <p:cNvSpPr>
            <a:spLocks noGrp="1"/>
          </p:cNvSpPr>
          <p:nvPr>
            <p:ph type="title"/>
          </p:nvPr>
        </p:nvSpPr>
        <p:spPr/>
        <p:txBody>
          <a:bodyPr/>
          <a:lstStyle/>
          <a:p>
            <a:r>
              <a:rPr lang="en-US" dirty="0"/>
              <a:t>Acknowledgements</a:t>
            </a:r>
          </a:p>
        </p:txBody>
      </p:sp>
      <p:sp>
        <p:nvSpPr>
          <p:cNvPr id="4" name="Slide Number Placeholder 3"/>
          <p:cNvSpPr>
            <a:spLocks noGrp="1"/>
          </p:cNvSpPr>
          <p:nvPr>
            <p:ph type="sldNum" sz="quarter" idx="4"/>
          </p:nvPr>
        </p:nvSpPr>
        <p:spPr/>
        <p:txBody>
          <a:bodyPr/>
          <a:lstStyle/>
          <a:p>
            <a:fld id="{B6F15528-21DE-4FAA-801E-634DDDAF4B2B}" type="slidenum">
              <a:rPr lang="en-US" smtClean="0"/>
              <a:pPr/>
              <a:t>69</a:t>
            </a:fld>
            <a:endParaRPr lang="en-US" dirty="0"/>
          </a:p>
        </p:txBody>
      </p:sp>
    </p:spTree>
    <p:extLst>
      <p:ext uri="{BB962C8B-B14F-4D97-AF65-F5344CB8AC3E}">
        <p14:creationId xmlns:p14="http://schemas.microsoft.com/office/powerpoint/2010/main" val="14707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218887063"/>
              </p:ext>
            </p:extLst>
          </p:nvPr>
        </p:nvGraphicFramePr>
        <p:xfrm>
          <a:off x="276225" y="2057400"/>
          <a:ext cx="8595360" cy="3937000"/>
        </p:xfrm>
        <a:graphic>
          <a:graphicData uri="http://schemas.openxmlformats.org/drawingml/2006/table">
            <a:tbl>
              <a:tblPr firstRow="1" bandRow="1">
                <a:tableStyleId>{073A0DAA-6AF3-43AB-8588-CEC1D06C72B9}</a:tableStyleId>
              </a:tblPr>
              <a:tblGrid>
                <a:gridCol w="2390951"/>
                <a:gridCol w="3048226"/>
                <a:gridCol w="3156183"/>
              </a:tblGrid>
              <a:tr h="370840">
                <a:tc>
                  <a:txBody>
                    <a:bodyPr/>
                    <a:lstStyle/>
                    <a:p>
                      <a:r>
                        <a:rPr lang="en-US" dirty="0" smtClean="0"/>
                        <a:t>Type of Amplifier</a:t>
                      </a:r>
                      <a:endParaRPr lang="en-US" dirty="0"/>
                    </a:p>
                  </a:txBody>
                  <a:tcPr/>
                </a:tc>
                <a:tc>
                  <a:txBody>
                    <a:bodyPr/>
                    <a:lstStyle/>
                    <a:p>
                      <a:r>
                        <a:rPr lang="en-US" dirty="0" smtClean="0"/>
                        <a:t>Advantages</a:t>
                      </a:r>
                      <a:endParaRPr lang="en-US" dirty="0"/>
                    </a:p>
                  </a:txBody>
                  <a:tcPr/>
                </a:tc>
                <a:tc>
                  <a:txBody>
                    <a:bodyPr/>
                    <a:lstStyle/>
                    <a:p>
                      <a:r>
                        <a:rPr lang="en-US" dirty="0" smtClean="0"/>
                        <a:t>Disadvantages</a:t>
                      </a:r>
                      <a:endParaRPr lang="en-US" dirty="0"/>
                    </a:p>
                  </a:txBody>
                  <a:tcPr/>
                </a:tc>
              </a:tr>
              <a:tr h="370840">
                <a:tc>
                  <a:txBody>
                    <a:bodyPr/>
                    <a:lstStyle/>
                    <a:p>
                      <a:r>
                        <a:rPr lang="en-US" dirty="0" smtClean="0"/>
                        <a:t>Rare-earth doped fiber amplifier (e.g. EDFA)</a:t>
                      </a:r>
                      <a:endParaRPr lang="en-US" dirty="0"/>
                    </a:p>
                  </a:txBody>
                  <a:tcPr anchor="ctr">
                    <a:solidFill>
                      <a:schemeClr val="bg1">
                        <a:lumMod val="85000"/>
                      </a:schemeClr>
                    </a:solidFill>
                  </a:tcPr>
                </a:tc>
                <a:tc>
                  <a:txBody>
                    <a:bodyPr/>
                    <a:lstStyle/>
                    <a:p>
                      <a:pPr marL="285750" indent="-285750">
                        <a:buFont typeface="Arial" panose="020B0604020202020204" pitchFamily="34" charset="0"/>
                        <a:buChar char="•"/>
                      </a:pPr>
                      <a:r>
                        <a:rPr lang="en-US" dirty="0" smtClean="0"/>
                        <a:t>High gain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Reasonable noise figure</a:t>
                      </a:r>
                    </a:p>
                    <a:p>
                      <a:pPr marL="285750" indent="-285750">
                        <a:buFont typeface="Arial" panose="020B0604020202020204" pitchFamily="34" charset="0"/>
                        <a:buChar char="•"/>
                      </a:pPr>
                      <a:r>
                        <a:rPr lang="en-US" dirty="0" smtClean="0"/>
                        <a:t>Broad bandwidth</a:t>
                      </a:r>
                    </a:p>
                  </a:txBody>
                  <a:tcPr anchor="ctr">
                    <a:solidFill>
                      <a:schemeClr val="bg1">
                        <a:lumMod val="85000"/>
                      </a:schemeClr>
                    </a:solidFill>
                  </a:tcPr>
                </a:tc>
                <a:tc>
                  <a:txBody>
                    <a:bodyPr/>
                    <a:lstStyle/>
                    <a:p>
                      <a:pPr marL="285750" indent="-285750">
                        <a:buFont typeface="Arial" panose="020B0604020202020204" pitchFamily="34" charset="0"/>
                        <a:buChar char="•"/>
                      </a:pPr>
                      <a:r>
                        <a:rPr lang="en-US" dirty="0" smtClean="0">
                          <a:solidFill>
                            <a:srgbClr val="FF0000"/>
                          </a:solidFill>
                        </a:rPr>
                        <a:t>Available only for </a:t>
                      </a:r>
                      <a:br>
                        <a:rPr lang="en-US" dirty="0" smtClean="0">
                          <a:solidFill>
                            <a:srgbClr val="FF0000"/>
                          </a:solidFill>
                        </a:rPr>
                      </a:br>
                      <a:r>
                        <a:rPr lang="en-US" dirty="0" smtClean="0">
                          <a:solidFill>
                            <a:srgbClr val="FF0000"/>
                          </a:solidFill>
                        </a:rPr>
                        <a:t>a few discrete </a:t>
                      </a:r>
                      <a:br>
                        <a:rPr lang="en-US" dirty="0" smtClean="0">
                          <a:solidFill>
                            <a:srgbClr val="FF0000"/>
                          </a:solidFill>
                        </a:rPr>
                      </a:br>
                      <a:r>
                        <a:rPr lang="en-US" dirty="0" smtClean="0">
                          <a:solidFill>
                            <a:srgbClr val="FF0000"/>
                          </a:solidFill>
                        </a:rPr>
                        <a:t>wavelength bands</a:t>
                      </a:r>
                      <a:endParaRPr lang="en-US" dirty="0">
                        <a:solidFill>
                          <a:srgbClr val="FF0000"/>
                        </a:solidFill>
                      </a:endParaRPr>
                    </a:p>
                  </a:txBody>
                  <a:tcPr anchor="ctr">
                    <a:solidFill>
                      <a:schemeClr val="bg1">
                        <a:lumMod val="85000"/>
                      </a:schemeClr>
                    </a:solidFill>
                  </a:tcPr>
                </a:tc>
              </a:tr>
              <a:tr h="370840">
                <a:tc>
                  <a:txBody>
                    <a:bodyPr/>
                    <a:lstStyle/>
                    <a:p>
                      <a:r>
                        <a:rPr lang="en-US" dirty="0" smtClean="0"/>
                        <a:t>Semiconductor optical amplifier (SOA)</a:t>
                      </a:r>
                      <a:endParaRPr lang="en-US" dirty="0"/>
                    </a:p>
                  </a:txBody>
                  <a:tcPr anchor="ctr">
                    <a:solidFill>
                      <a:schemeClr val="bg1">
                        <a:lumMod val="85000"/>
                      </a:schemeClr>
                    </a:solidFill>
                  </a:tcPr>
                </a:tc>
                <a:tc>
                  <a:txBody>
                    <a:bodyPr/>
                    <a:lstStyle/>
                    <a:p>
                      <a:pPr marL="285750" indent="-285750">
                        <a:buFont typeface="Arial" panose="020B0604020202020204" pitchFamily="34" charset="0"/>
                        <a:buChar char="•"/>
                      </a:pPr>
                      <a:r>
                        <a:rPr lang="en-US" dirty="0" smtClean="0"/>
                        <a:t>Available in different wavelength bands</a:t>
                      </a:r>
                    </a:p>
                    <a:p>
                      <a:pPr marL="285750" indent="-285750">
                        <a:buFont typeface="Arial" panose="020B0604020202020204" pitchFamily="34" charset="0"/>
                        <a:buChar char="•"/>
                      </a:pPr>
                      <a:r>
                        <a:rPr lang="en-US" dirty="0" smtClean="0"/>
                        <a:t>Electrically pumped </a:t>
                      </a:r>
                    </a:p>
                    <a:p>
                      <a:pPr marL="285750" indent="-285750">
                        <a:buFont typeface="Arial" panose="020B0604020202020204" pitchFamily="34" charset="0"/>
                        <a:buChar char="•"/>
                      </a:pPr>
                      <a:r>
                        <a:rPr lang="en-US" dirty="0" smtClean="0"/>
                        <a:t>Small size</a:t>
                      </a:r>
                    </a:p>
                    <a:p>
                      <a:pPr marL="285750" indent="-285750">
                        <a:buFont typeface="Arial" panose="020B0604020202020204" pitchFamily="34" charset="0"/>
                        <a:buChar char="•"/>
                      </a:pPr>
                      <a:r>
                        <a:rPr lang="en-US" dirty="0" smtClean="0"/>
                        <a:t>Low cost</a:t>
                      </a:r>
                      <a:endParaRPr lang="en-US" dirty="0"/>
                    </a:p>
                  </a:txBody>
                  <a:tcPr anchor="ctr">
                    <a:solidFill>
                      <a:schemeClr val="bg1">
                        <a:lumMod val="85000"/>
                      </a:schemeClr>
                    </a:solidFill>
                  </a:tcPr>
                </a:tc>
                <a:tc>
                  <a:txBody>
                    <a:bodyPr/>
                    <a:lstStyle/>
                    <a:p>
                      <a:pPr marL="285750" indent="-285750">
                        <a:buFont typeface="Arial" panose="020B0604020202020204" pitchFamily="34" charset="0"/>
                        <a:buChar char="•"/>
                      </a:pPr>
                      <a:r>
                        <a:rPr lang="en-US" dirty="0" smtClean="0">
                          <a:solidFill>
                            <a:srgbClr val="FF0000"/>
                          </a:solidFill>
                        </a:rPr>
                        <a:t>Highly nonlinear </a:t>
                      </a:r>
                      <a:br>
                        <a:rPr lang="en-US" dirty="0" smtClean="0">
                          <a:solidFill>
                            <a:srgbClr val="FF0000"/>
                          </a:solidFill>
                        </a:rPr>
                      </a:br>
                      <a:r>
                        <a:rPr lang="en-US" dirty="0" smtClean="0">
                          <a:solidFill>
                            <a:srgbClr val="FF0000"/>
                          </a:solidFill>
                        </a:rPr>
                        <a:t>at high speed</a:t>
                      </a:r>
                    </a:p>
                    <a:p>
                      <a:pPr marL="285750" indent="-285750">
                        <a:buFont typeface="Arial" panose="020B0604020202020204" pitchFamily="34" charset="0"/>
                        <a:buChar char="•"/>
                      </a:pPr>
                      <a:r>
                        <a:rPr lang="en-US" dirty="0" smtClean="0"/>
                        <a:t>High noise figure</a:t>
                      </a:r>
                      <a:endParaRPr lang="en-US" dirty="0"/>
                    </a:p>
                  </a:txBody>
                  <a:tcPr anchor="ctr">
                    <a:solidFill>
                      <a:schemeClr val="bg1">
                        <a:lumMod val="85000"/>
                      </a:schemeClr>
                    </a:solidFill>
                  </a:tcPr>
                </a:tc>
              </a:tr>
              <a:tr h="370840">
                <a:tc>
                  <a:txBody>
                    <a:bodyPr/>
                    <a:lstStyle/>
                    <a:p>
                      <a:r>
                        <a:rPr lang="en-US" dirty="0" smtClean="0"/>
                        <a:t>Raman amplifier</a:t>
                      </a:r>
                      <a:endParaRPr lang="en-US" dirty="0"/>
                    </a:p>
                  </a:txBody>
                  <a:tcPr anchor="ctr">
                    <a:solidFill>
                      <a:schemeClr val="bg1">
                        <a:lumMod val="85000"/>
                      </a:schemeClr>
                    </a:solidFill>
                  </a:tcPr>
                </a:tc>
                <a:tc>
                  <a:txBody>
                    <a:bodyPr/>
                    <a:lstStyle/>
                    <a:p>
                      <a:pPr marL="285750" indent="-285750">
                        <a:buFont typeface="Arial" panose="020B0604020202020204" pitchFamily="34" charset="0"/>
                        <a:buChar char="•"/>
                      </a:pPr>
                      <a:r>
                        <a:rPr lang="en-US" dirty="0" smtClean="0"/>
                        <a:t>Low noise figure</a:t>
                      </a:r>
                    </a:p>
                    <a:p>
                      <a:pPr marL="285750" indent="-285750">
                        <a:buFont typeface="Arial" panose="020B0604020202020204" pitchFamily="34" charset="0"/>
                        <a:buChar char="•"/>
                      </a:pPr>
                      <a:r>
                        <a:rPr lang="en-US" dirty="0" smtClean="0">
                          <a:solidFill>
                            <a:srgbClr val="00CC33"/>
                          </a:solidFill>
                        </a:rPr>
                        <a:t>Available at any wavelength as long as </a:t>
                      </a:r>
                      <a:br>
                        <a:rPr lang="en-US" dirty="0" smtClean="0">
                          <a:solidFill>
                            <a:srgbClr val="00CC33"/>
                          </a:solidFill>
                        </a:rPr>
                      </a:br>
                      <a:r>
                        <a:rPr lang="en-US" dirty="0" smtClean="0">
                          <a:solidFill>
                            <a:srgbClr val="00CC33"/>
                          </a:solidFill>
                        </a:rPr>
                        <a:t>a pump is available</a:t>
                      </a:r>
                      <a:endParaRPr lang="en-US" dirty="0">
                        <a:solidFill>
                          <a:srgbClr val="00CC33"/>
                        </a:solidFill>
                      </a:endParaRPr>
                    </a:p>
                  </a:txBody>
                  <a:tcPr anchor="ctr">
                    <a:solidFill>
                      <a:schemeClr val="bg1">
                        <a:lumMod val="85000"/>
                      </a:schemeClr>
                    </a:solidFill>
                  </a:tcPr>
                </a:tc>
                <a:tc>
                  <a:txBody>
                    <a:bodyPr/>
                    <a:lstStyle/>
                    <a:p>
                      <a:pPr marL="285750" indent="-285750">
                        <a:buFont typeface="Arial" panose="020B0604020202020204" pitchFamily="34" charset="0"/>
                        <a:buChar char="•"/>
                      </a:pPr>
                      <a:r>
                        <a:rPr lang="en-US" dirty="0" smtClean="0"/>
                        <a:t>High pump power required</a:t>
                      </a:r>
                      <a:endParaRPr lang="en-US" dirty="0"/>
                    </a:p>
                  </a:txBody>
                  <a:tcPr anchor="ctr">
                    <a:solidFill>
                      <a:schemeClr val="bg1">
                        <a:lumMod val="85000"/>
                      </a:schemeClr>
                    </a:solidFill>
                  </a:tcPr>
                </a:tc>
              </a:tr>
            </a:tbl>
          </a:graphicData>
        </a:graphic>
      </p:graphicFrame>
      <p:sp>
        <p:nvSpPr>
          <p:cNvPr id="3" name="Title 2"/>
          <p:cNvSpPr>
            <a:spLocks noGrp="1"/>
          </p:cNvSpPr>
          <p:nvPr>
            <p:ph type="title"/>
          </p:nvPr>
        </p:nvSpPr>
        <p:spPr/>
        <p:txBody>
          <a:bodyPr>
            <a:normAutofit/>
          </a:bodyPr>
          <a:lstStyle/>
          <a:p>
            <a:r>
              <a:rPr lang="en-US" i="1" dirty="0" smtClean="0"/>
              <a:t>Raman amplifiers</a:t>
            </a:r>
            <a:r>
              <a:rPr lang="en-US" dirty="0" smtClean="0"/>
              <a:t> best choice</a:t>
            </a:r>
            <a:br>
              <a:rPr lang="en-US" dirty="0" smtClean="0"/>
            </a:br>
            <a:r>
              <a:rPr lang="en-US" dirty="0" smtClean="0"/>
              <a:t>among conventional optical amplifiers</a:t>
            </a:r>
            <a:endParaRPr lang="en-US" dirty="0"/>
          </a:p>
        </p:txBody>
      </p:sp>
      <p:sp>
        <p:nvSpPr>
          <p:cNvPr id="4" name="Slide Number Placeholder 3"/>
          <p:cNvSpPr>
            <a:spLocks noGrp="1"/>
          </p:cNvSpPr>
          <p:nvPr>
            <p:ph type="sldNum" sz="quarter" idx="4"/>
          </p:nvPr>
        </p:nvSpPr>
        <p:spPr/>
        <p:txBody>
          <a:bodyPr/>
          <a:lstStyle/>
          <a:p>
            <a:fld id="{B6F15528-21DE-4FAA-801E-634DDDAF4B2B}" type="slidenum">
              <a:rPr lang="en-US" smtClean="0"/>
              <a:pPr/>
              <a:t>7</a:t>
            </a:fld>
            <a:endParaRPr lang="en-US" dirty="0"/>
          </a:p>
        </p:txBody>
      </p:sp>
      <p:sp>
        <p:nvSpPr>
          <p:cNvPr id="6" name="Rectangle 5"/>
          <p:cNvSpPr/>
          <p:nvPr/>
        </p:nvSpPr>
        <p:spPr>
          <a:xfrm>
            <a:off x="279400" y="3342217"/>
            <a:ext cx="8588829" cy="1458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79400" y="4800601"/>
            <a:ext cx="8588829"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630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smtClean="0"/>
              <a:t>Stimulated Raman scattering </a:t>
            </a:r>
            <a:r>
              <a:rPr lang="en-US" dirty="0" smtClean="0"/>
              <a:t/>
            </a:r>
            <a:br>
              <a:rPr lang="en-US" dirty="0" smtClean="0"/>
            </a:br>
            <a:r>
              <a:rPr lang="en-US" dirty="0" smtClean="0"/>
              <a:t>transfers energy from pump to Stokes wavelength </a:t>
            </a:r>
            <a:endParaRPr lang="en-US" dirty="0"/>
          </a:p>
        </p:txBody>
      </p:sp>
      <p:sp>
        <p:nvSpPr>
          <p:cNvPr id="4" name="Slide Number Placeholder 3"/>
          <p:cNvSpPr>
            <a:spLocks noGrp="1"/>
          </p:cNvSpPr>
          <p:nvPr>
            <p:ph type="sldNum" sz="quarter" idx="4294967295"/>
          </p:nvPr>
        </p:nvSpPr>
        <p:spPr>
          <a:xfrm>
            <a:off x="8686800" y="6481432"/>
            <a:ext cx="457200" cy="288925"/>
          </a:xfrm>
          <a:prstGeom prst="rect">
            <a:avLst/>
          </a:prstGeom>
        </p:spPr>
        <p:txBody>
          <a:bodyPr/>
          <a:lstStyle/>
          <a:p>
            <a:fld id="{3AC49A51-9E5C-41E6-BCEA-0352F10A8BB3}" type="slidenum">
              <a:rPr lang="en-US" smtClean="0"/>
              <a:pPr/>
              <a:t>8</a:t>
            </a:fld>
            <a:endParaRPr lang="en-US" dirty="0"/>
          </a:p>
        </p:txBody>
      </p:sp>
      <p:grpSp>
        <p:nvGrpSpPr>
          <p:cNvPr id="131" name="Group 130"/>
          <p:cNvGrpSpPr/>
          <p:nvPr/>
        </p:nvGrpSpPr>
        <p:grpSpPr>
          <a:xfrm>
            <a:off x="3352800" y="2457795"/>
            <a:ext cx="5645724" cy="2794575"/>
            <a:chOff x="3546766" y="2457795"/>
            <a:chExt cx="5645724" cy="2794575"/>
          </a:xfrm>
        </p:grpSpPr>
        <p:sp>
          <p:nvSpPr>
            <p:cNvPr id="102" name="Line 34"/>
            <p:cNvSpPr>
              <a:spLocks noChangeShapeType="1"/>
            </p:cNvSpPr>
            <p:nvPr/>
          </p:nvSpPr>
          <p:spPr bwMode="auto">
            <a:xfrm>
              <a:off x="7414797" y="3904348"/>
              <a:ext cx="819356" cy="0"/>
            </a:xfrm>
            <a:prstGeom prst="line">
              <a:avLst/>
            </a:prstGeom>
            <a:noFill/>
            <a:ln w="76200">
              <a:solidFill>
                <a:srgbClr val="FF0000"/>
              </a:solidFill>
              <a:round/>
              <a:headEnd/>
              <a:tailEnd/>
            </a:ln>
          </p:spPr>
          <p:txBody>
            <a:bodyPr/>
            <a:lstStyle/>
            <a:p>
              <a:endParaRPr lang="en-US" sz="1400" dirty="0"/>
            </a:p>
          </p:txBody>
        </p:sp>
        <p:sp>
          <p:nvSpPr>
            <p:cNvPr id="103" name="Line 34"/>
            <p:cNvSpPr>
              <a:spLocks noChangeShapeType="1"/>
            </p:cNvSpPr>
            <p:nvPr/>
          </p:nvSpPr>
          <p:spPr bwMode="auto">
            <a:xfrm>
              <a:off x="4432254" y="3904348"/>
              <a:ext cx="819356" cy="0"/>
            </a:xfrm>
            <a:prstGeom prst="line">
              <a:avLst/>
            </a:prstGeom>
            <a:noFill/>
            <a:ln w="19050">
              <a:solidFill>
                <a:srgbClr val="FF0000"/>
              </a:solidFill>
              <a:round/>
              <a:headEnd/>
              <a:tailEnd/>
            </a:ln>
          </p:spPr>
          <p:txBody>
            <a:bodyPr/>
            <a:lstStyle/>
            <a:p>
              <a:endParaRPr lang="en-US" sz="1400" dirty="0"/>
            </a:p>
          </p:txBody>
        </p:sp>
        <p:sp>
          <p:nvSpPr>
            <p:cNvPr id="104" name="Oval 175"/>
            <p:cNvSpPr>
              <a:spLocks noChangeArrowheads="1"/>
            </p:cNvSpPr>
            <p:nvPr/>
          </p:nvSpPr>
          <p:spPr bwMode="auto">
            <a:xfrm>
              <a:off x="5412744" y="2844871"/>
              <a:ext cx="1092124" cy="1059477"/>
            </a:xfrm>
            <a:prstGeom prst="ellipse">
              <a:avLst/>
            </a:prstGeom>
            <a:gradFill rotWithShape="1">
              <a:gsLst>
                <a:gs pos="0">
                  <a:srgbClr val="CACA00"/>
                </a:gs>
                <a:gs pos="100000">
                  <a:srgbClr val="FFFF00"/>
                </a:gs>
              </a:gsLst>
              <a:lin ang="0" scaled="1"/>
            </a:gradFill>
            <a:ln w="57150">
              <a:solidFill>
                <a:schemeClr val="tx1"/>
              </a:solidFill>
              <a:round/>
              <a:headEnd/>
              <a:tailEnd/>
            </a:ln>
          </p:spPr>
          <p:txBody>
            <a:bodyPr wrap="none" anchor="ctr"/>
            <a:lstStyle/>
            <a:p>
              <a:endParaRPr lang="en-US" sz="1400" dirty="0"/>
            </a:p>
          </p:txBody>
        </p:sp>
        <p:sp>
          <p:nvSpPr>
            <p:cNvPr id="105" name="Oval 176"/>
            <p:cNvSpPr>
              <a:spLocks noChangeArrowheads="1"/>
            </p:cNvSpPr>
            <p:nvPr/>
          </p:nvSpPr>
          <p:spPr bwMode="auto">
            <a:xfrm>
              <a:off x="5665502" y="2844871"/>
              <a:ext cx="1092124" cy="1059477"/>
            </a:xfrm>
            <a:prstGeom prst="ellipse">
              <a:avLst/>
            </a:prstGeom>
            <a:gradFill rotWithShape="1">
              <a:gsLst>
                <a:gs pos="0">
                  <a:srgbClr val="CACA00"/>
                </a:gs>
                <a:gs pos="100000">
                  <a:srgbClr val="FFFF00"/>
                </a:gs>
              </a:gsLst>
              <a:lin ang="0" scaled="1"/>
            </a:gradFill>
            <a:ln w="57150">
              <a:solidFill>
                <a:schemeClr val="tx1"/>
              </a:solidFill>
              <a:round/>
              <a:headEnd/>
              <a:tailEnd/>
            </a:ln>
          </p:spPr>
          <p:txBody>
            <a:bodyPr wrap="none" anchor="ctr"/>
            <a:lstStyle/>
            <a:p>
              <a:endParaRPr lang="en-US" sz="1400" dirty="0"/>
            </a:p>
          </p:txBody>
        </p:sp>
        <p:sp>
          <p:nvSpPr>
            <p:cNvPr id="106" name="Oval 178"/>
            <p:cNvSpPr>
              <a:spLocks noChangeArrowheads="1"/>
            </p:cNvSpPr>
            <p:nvPr/>
          </p:nvSpPr>
          <p:spPr bwMode="auto">
            <a:xfrm>
              <a:off x="5918260" y="2844871"/>
              <a:ext cx="1092124" cy="1059477"/>
            </a:xfrm>
            <a:prstGeom prst="ellipse">
              <a:avLst/>
            </a:prstGeom>
            <a:gradFill rotWithShape="1">
              <a:gsLst>
                <a:gs pos="0">
                  <a:srgbClr val="CACA00"/>
                </a:gs>
                <a:gs pos="100000">
                  <a:srgbClr val="FFFF00"/>
                </a:gs>
              </a:gsLst>
              <a:lin ang="0" scaled="1"/>
            </a:gradFill>
            <a:ln w="57150">
              <a:solidFill>
                <a:schemeClr val="tx1"/>
              </a:solidFill>
              <a:round/>
              <a:headEnd/>
              <a:tailEnd/>
            </a:ln>
          </p:spPr>
          <p:txBody>
            <a:bodyPr wrap="none" anchor="ctr"/>
            <a:lstStyle/>
            <a:p>
              <a:endParaRPr lang="en-US" sz="1400" dirty="0"/>
            </a:p>
          </p:txBody>
        </p:sp>
        <p:sp>
          <p:nvSpPr>
            <p:cNvPr id="107" name="Oval 177"/>
            <p:cNvSpPr>
              <a:spLocks noChangeArrowheads="1"/>
            </p:cNvSpPr>
            <p:nvPr/>
          </p:nvSpPr>
          <p:spPr bwMode="auto">
            <a:xfrm>
              <a:off x="6171017" y="2844871"/>
              <a:ext cx="1092124" cy="1059477"/>
            </a:xfrm>
            <a:prstGeom prst="ellipse">
              <a:avLst/>
            </a:prstGeom>
            <a:gradFill rotWithShape="1">
              <a:gsLst>
                <a:gs pos="0">
                  <a:srgbClr val="CACA00"/>
                </a:gs>
                <a:gs pos="100000">
                  <a:srgbClr val="FFFF00"/>
                </a:gs>
              </a:gsLst>
              <a:lin ang="0" scaled="1"/>
            </a:gradFill>
            <a:ln w="57150">
              <a:solidFill>
                <a:schemeClr val="tx1"/>
              </a:solidFill>
              <a:round/>
              <a:headEnd/>
              <a:tailEnd/>
            </a:ln>
          </p:spPr>
          <p:txBody>
            <a:bodyPr wrap="none" anchor="ctr"/>
            <a:lstStyle/>
            <a:p>
              <a:endParaRPr lang="en-US" sz="1400" dirty="0"/>
            </a:p>
          </p:txBody>
        </p:sp>
        <p:sp>
          <p:nvSpPr>
            <p:cNvPr id="108" name="Arc 107"/>
            <p:cNvSpPr/>
            <p:nvPr/>
          </p:nvSpPr>
          <p:spPr bwMode="auto">
            <a:xfrm>
              <a:off x="6909280" y="3904348"/>
              <a:ext cx="1011032" cy="1011032"/>
            </a:xfrm>
            <a:prstGeom prst="arc">
              <a:avLst/>
            </a:prstGeom>
            <a:noFill/>
            <a:ln w="76200" cap="flat" cmpd="sng" algn="ctr">
              <a:solidFill>
                <a:srgbClr val="0000FF"/>
              </a:solidFill>
              <a:prstDash val="solid"/>
              <a:round/>
              <a:headEnd type="none" w="med" len="med"/>
              <a:tailEnd type="none" w="med" len="med"/>
            </a:ln>
            <a:effectLst/>
          </p:spPr>
          <p:txBody>
            <a:bodyPr/>
            <a:lstStyle/>
            <a:p>
              <a:pPr>
                <a:defRPr/>
              </a:pPr>
              <a:endParaRPr lang="en-US" sz="1400" dirty="0"/>
            </a:p>
          </p:txBody>
        </p:sp>
        <p:sp>
          <p:nvSpPr>
            <p:cNvPr id="109" name="Arc 108"/>
            <p:cNvSpPr/>
            <p:nvPr/>
          </p:nvSpPr>
          <p:spPr bwMode="auto">
            <a:xfrm rot="16200000">
              <a:off x="4735564" y="3904348"/>
              <a:ext cx="1011032" cy="1011032"/>
            </a:xfrm>
            <a:prstGeom prst="arc">
              <a:avLst/>
            </a:prstGeom>
            <a:noFill/>
            <a:ln w="76200" cap="flat" cmpd="sng" algn="ctr">
              <a:solidFill>
                <a:srgbClr val="0000FF"/>
              </a:solidFill>
              <a:prstDash val="solid"/>
              <a:round/>
              <a:headEnd type="none" w="med" len="med"/>
              <a:tailEnd type="none" w="med" len="med"/>
            </a:ln>
            <a:effectLst/>
          </p:spPr>
          <p:txBody>
            <a:bodyPr/>
            <a:lstStyle/>
            <a:p>
              <a:pPr>
                <a:defRPr/>
              </a:pPr>
              <a:endParaRPr lang="en-US" sz="1400" dirty="0"/>
            </a:p>
          </p:txBody>
        </p:sp>
        <p:sp>
          <p:nvSpPr>
            <p:cNvPr id="110" name="Line 2"/>
            <p:cNvSpPr>
              <a:spLocks noChangeShapeType="1"/>
            </p:cNvSpPr>
            <p:nvPr/>
          </p:nvSpPr>
          <p:spPr bwMode="auto">
            <a:xfrm>
              <a:off x="4735564" y="4409863"/>
              <a:ext cx="0" cy="303310"/>
            </a:xfrm>
            <a:prstGeom prst="line">
              <a:avLst/>
            </a:prstGeom>
            <a:noFill/>
            <a:ln w="76200">
              <a:solidFill>
                <a:srgbClr val="0000FF"/>
              </a:solidFill>
              <a:round/>
              <a:headEnd/>
              <a:tailEnd/>
            </a:ln>
          </p:spPr>
          <p:txBody>
            <a:bodyPr/>
            <a:lstStyle/>
            <a:p>
              <a:endParaRPr lang="en-US" sz="1400" dirty="0"/>
            </a:p>
          </p:txBody>
        </p:sp>
        <p:sp>
          <p:nvSpPr>
            <p:cNvPr id="111" name="Line 2"/>
            <p:cNvSpPr>
              <a:spLocks noChangeShapeType="1"/>
            </p:cNvSpPr>
            <p:nvPr/>
          </p:nvSpPr>
          <p:spPr bwMode="auto">
            <a:xfrm>
              <a:off x="7920312" y="4409863"/>
              <a:ext cx="0" cy="303310"/>
            </a:xfrm>
            <a:prstGeom prst="line">
              <a:avLst/>
            </a:prstGeom>
            <a:noFill/>
            <a:ln w="76200">
              <a:solidFill>
                <a:srgbClr val="0000FF"/>
              </a:solidFill>
              <a:round/>
              <a:headEnd/>
              <a:tailEnd/>
            </a:ln>
          </p:spPr>
          <p:txBody>
            <a:bodyPr/>
            <a:lstStyle/>
            <a:p>
              <a:endParaRPr lang="en-US" sz="1400" dirty="0"/>
            </a:p>
          </p:txBody>
        </p:sp>
        <p:sp>
          <p:nvSpPr>
            <p:cNvPr id="112" name="Line 2"/>
            <p:cNvSpPr>
              <a:spLocks noChangeShapeType="1"/>
            </p:cNvSpPr>
            <p:nvPr/>
          </p:nvSpPr>
          <p:spPr bwMode="auto">
            <a:xfrm>
              <a:off x="5241079" y="3904348"/>
              <a:ext cx="2173717" cy="0"/>
            </a:xfrm>
            <a:prstGeom prst="line">
              <a:avLst/>
            </a:prstGeom>
            <a:noFill/>
            <a:ln w="57150">
              <a:solidFill>
                <a:schemeClr val="tx1"/>
              </a:solidFill>
              <a:round/>
              <a:headEnd/>
              <a:tailEnd/>
            </a:ln>
          </p:spPr>
          <p:txBody>
            <a:bodyPr/>
            <a:lstStyle/>
            <a:p>
              <a:endParaRPr lang="en-US" sz="1400" dirty="0"/>
            </a:p>
          </p:txBody>
        </p:sp>
        <p:sp>
          <p:nvSpPr>
            <p:cNvPr id="113" name="Oval 141"/>
            <p:cNvSpPr>
              <a:spLocks noChangeArrowheads="1"/>
            </p:cNvSpPr>
            <p:nvPr/>
          </p:nvSpPr>
          <p:spPr bwMode="auto">
            <a:xfrm>
              <a:off x="5139976" y="3803245"/>
              <a:ext cx="202207" cy="202207"/>
            </a:xfrm>
            <a:prstGeom prst="ellipse">
              <a:avLst/>
            </a:prstGeom>
            <a:solidFill>
              <a:schemeClr val="tx1"/>
            </a:solidFill>
            <a:ln w="9525" algn="ctr">
              <a:noFill/>
              <a:round/>
              <a:headEnd/>
              <a:tailEnd/>
            </a:ln>
          </p:spPr>
          <p:txBody>
            <a:bodyPr/>
            <a:lstStyle/>
            <a:p>
              <a:endParaRPr lang="en-US" sz="1400" dirty="0"/>
            </a:p>
          </p:txBody>
        </p:sp>
        <p:sp>
          <p:nvSpPr>
            <p:cNvPr id="114" name="Oval 142"/>
            <p:cNvSpPr>
              <a:spLocks noChangeArrowheads="1"/>
            </p:cNvSpPr>
            <p:nvPr/>
          </p:nvSpPr>
          <p:spPr bwMode="auto">
            <a:xfrm>
              <a:off x="7313694" y="3803245"/>
              <a:ext cx="202207" cy="202207"/>
            </a:xfrm>
            <a:prstGeom prst="ellipse">
              <a:avLst/>
            </a:prstGeom>
            <a:solidFill>
              <a:schemeClr val="tx1"/>
            </a:solidFill>
            <a:ln w="9525" algn="ctr">
              <a:noFill/>
              <a:round/>
              <a:headEnd/>
              <a:tailEnd/>
            </a:ln>
          </p:spPr>
          <p:txBody>
            <a:bodyPr/>
            <a:lstStyle/>
            <a:p>
              <a:endParaRPr lang="en-US" sz="1400" dirty="0"/>
            </a:p>
          </p:txBody>
        </p:sp>
        <p:cxnSp>
          <p:nvCxnSpPr>
            <p:cNvPr id="115" name="Straight Arrow Connector 144"/>
            <p:cNvCxnSpPr>
              <a:cxnSpLocks noChangeShapeType="1"/>
            </p:cNvCxnSpPr>
            <p:nvPr/>
          </p:nvCxnSpPr>
          <p:spPr bwMode="auto">
            <a:xfrm>
              <a:off x="4532274" y="3768356"/>
              <a:ext cx="303310" cy="1053"/>
            </a:xfrm>
            <a:prstGeom prst="straightConnector1">
              <a:avLst/>
            </a:prstGeom>
            <a:noFill/>
            <a:ln w="38100" algn="ctr">
              <a:solidFill>
                <a:schemeClr val="tx1"/>
              </a:solidFill>
              <a:round/>
              <a:headEnd/>
              <a:tailEnd type="arrow" w="med" len="med"/>
            </a:ln>
          </p:spPr>
        </p:cxnSp>
        <p:cxnSp>
          <p:nvCxnSpPr>
            <p:cNvPr id="116" name="Straight Arrow Connector 146"/>
            <p:cNvCxnSpPr>
              <a:cxnSpLocks noChangeShapeType="1"/>
            </p:cNvCxnSpPr>
            <p:nvPr/>
          </p:nvCxnSpPr>
          <p:spPr bwMode="auto">
            <a:xfrm>
              <a:off x="7827673" y="3768356"/>
              <a:ext cx="303310" cy="1053"/>
            </a:xfrm>
            <a:prstGeom prst="straightConnector1">
              <a:avLst/>
            </a:prstGeom>
            <a:noFill/>
            <a:ln w="38100" algn="ctr">
              <a:solidFill>
                <a:schemeClr val="tx1"/>
              </a:solidFill>
              <a:round/>
              <a:headEnd/>
              <a:tailEnd type="arrow" w="med" len="med"/>
            </a:ln>
          </p:spPr>
        </p:cxnSp>
        <p:cxnSp>
          <p:nvCxnSpPr>
            <p:cNvPr id="117" name="Straight Arrow Connector 147"/>
            <p:cNvCxnSpPr>
              <a:cxnSpLocks noChangeShapeType="1"/>
            </p:cNvCxnSpPr>
            <p:nvPr/>
          </p:nvCxnSpPr>
          <p:spPr bwMode="auto">
            <a:xfrm rot="5400000" flipH="1" flipV="1">
              <a:off x="4483332" y="4914853"/>
              <a:ext cx="303310" cy="1053"/>
            </a:xfrm>
            <a:prstGeom prst="straightConnector1">
              <a:avLst/>
            </a:prstGeom>
            <a:noFill/>
            <a:ln w="38100" algn="ctr">
              <a:solidFill>
                <a:schemeClr val="tx1"/>
              </a:solidFill>
              <a:round/>
              <a:headEnd/>
              <a:tailEnd type="arrow" w="med" len="med"/>
            </a:ln>
          </p:spPr>
        </p:cxnSp>
        <p:cxnSp>
          <p:nvCxnSpPr>
            <p:cNvPr id="118" name="Straight Arrow Connector 150"/>
            <p:cNvCxnSpPr>
              <a:cxnSpLocks noChangeShapeType="1"/>
            </p:cNvCxnSpPr>
            <p:nvPr/>
          </p:nvCxnSpPr>
          <p:spPr bwMode="auto">
            <a:xfrm rot="5400000">
              <a:off x="4685539" y="4914853"/>
              <a:ext cx="303310" cy="1053"/>
            </a:xfrm>
            <a:prstGeom prst="straightConnector1">
              <a:avLst/>
            </a:prstGeom>
            <a:noFill/>
            <a:ln w="38100" algn="ctr">
              <a:solidFill>
                <a:schemeClr val="tx1"/>
              </a:solidFill>
              <a:round/>
              <a:headEnd/>
              <a:tailEnd type="arrow" w="med" len="med"/>
            </a:ln>
          </p:spPr>
        </p:cxnSp>
        <p:sp>
          <p:nvSpPr>
            <p:cNvPr id="119" name="Text Box 45"/>
            <p:cNvSpPr txBox="1">
              <a:spLocks noChangeArrowheads="1"/>
            </p:cNvSpPr>
            <p:nvPr/>
          </p:nvSpPr>
          <p:spPr bwMode="auto">
            <a:xfrm>
              <a:off x="5029200" y="2457795"/>
              <a:ext cx="2590800" cy="338554"/>
            </a:xfrm>
            <a:prstGeom prst="rect">
              <a:avLst/>
            </a:prstGeom>
            <a:noFill/>
            <a:ln w="9525">
              <a:noFill/>
              <a:miter lim="800000"/>
              <a:headEnd/>
              <a:tailEnd/>
            </a:ln>
          </p:spPr>
          <p:txBody>
            <a:bodyPr wrap="square">
              <a:spAutoFit/>
            </a:bodyPr>
            <a:lstStyle/>
            <a:p>
              <a:pPr algn="ctr">
                <a:spcBef>
                  <a:spcPct val="50000"/>
                </a:spcBef>
              </a:pPr>
              <a:r>
                <a:rPr lang="en-US" sz="1600" b="1" dirty="0"/>
                <a:t>Optical </a:t>
              </a:r>
              <a:r>
                <a:rPr lang="en-US" sz="1600" b="1" dirty="0" smtClean="0"/>
                <a:t>Fiber (Gain Medium)</a:t>
              </a:r>
              <a:endParaRPr lang="en-US" sz="1600" b="1" dirty="0"/>
            </a:p>
          </p:txBody>
        </p:sp>
        <p:sp>
          <p:nvSpPr>
            <p:cNvPr id="120" name="Text Box 45"/>
            <p:cNvSpPr txBox="1">
              <a:spLocks noChangeArrowheads="1"/>
            </p:cNvSpPr>
            <p:nvPr/>
          </p:nvSpPr>
          <p:spPr bwMode="auto">
            <a:xfrm>
              <a:off x="4181418" y="3149025"/>
              <a:ext cx="984857" cy="584775"/>
            </a:xfrm>
            <a:prstGeom prst="rect">
              <a:avLst/>
            </a:prstGeom>
            <a:noFill/>
            <a:ln w="9525">
              <a:noFill/>
              <a:miter lim="800000"/>
              <a:headEnd/>
              <a:tailEnd/>
            </a:ln>
          </p:spPr>
          <p:txBody>
            <a:bodyPr wrap="square">
              <a:spAutoFit/>
            </a:bodyPr>
            <a:lstStyle/>
            <a:p>
              <a:pPr algn="ctr">
                <a:spcBef>
                  <a:spcPct val="50000"/>
                </a:spcBef>
              </a:pPr>
              <a:r>
                <a:rPr lang="en-US" sz="1600" b="1" dirty="0" smtClean="0">
                  <a:solidFill>
                    <a:srgbClr val="FF0000"/>
                  </a:solidFill>
                </a:rPr>
                <a:t>Input Signal</a:t>
              </a:r>
              <a:endParaRPr lang="en-US" sz="1600" b="1" dirty="0">
                <a:solidFill>
                  <a:srgbClr val="FF0000"/>
                </a:solidFill>
              </a:endParaRPr>
            </a:p>
          </p:txBody>
        </p:sp>
        <p:sp>
          <p:nvSpPr>
            <p:cNvPr id="121" name="Text Box 45"/>
            <p:cNvSpPr txBox="1">
              <a:spLocks noChangeArrowheads="1"/>
            </p:cNvSpPr>
            <p:nvPr/>
          </p:nvSpPr>
          <p:spPr bwMode="auto">
            <a:xfrm>
              <a:off x="7280566" y="2902803"/>
              <a:ext cx="1366383" cy="830997"/>
            </a:xfrm>
            <a:prstGeom prst="rect">
              <a:avLst/>
            </a:prstGeom>
            <a:noFill/>
            <a:ln w="9525">
              <a:noFill/>
              <a:miter lim="800000"/>
              <a:headEnd/>
              <a:tailEnd/>
            </a:ln>
          </p:spPr>
          <p:txBody>
            <a:bodyPr wrap="square">
              <a:spAutoFit/>
            </a:bodyPr>
            <a:lstStyle/>
            <a:p>
              <a:pPr algn="ctr">
                <a:spcBef>
                  <a:spcPct val="50000"/>
                </a:spcBef>
              </a:pPr>
              <a:r>
                <a:rPr lang="en-US" sz="1600" b="1" dirty="0" smtClean="0">
                  <a:solidFill>
                    <a:srgbClr val="FF0000"/>
                  </a:solidFill>
                </a:rPr>
                <a:t>Amplified Output</a:t>
              </a:r>
              <a:br>
                <a:rPr lang="en-US" sz="1600" b="1" dirty="0" smtClean="0">
                  <a:solidFill>
                    <a:srgbClr val="FF0000"/>
                  </a:solidFill>
                </a:rPr>
              </a:br>
              <a:r>
                <a:rPr lang="en-US" sz="1600" b="1" dirty="0" smtClean="0">
                  <a:solidFill>
                    <a:srgbClr val="FF0000"/>
                  </a:solidFill>
                </a:rPr>
                <a:t>Signal</a:t>
              </a:r>
              <a:endParaRPr lang="en-US" sz="1600" b="1" dirty="0">
                <a:solidFill>
                  <a:srgbClr val="FF0000"/>
                </a:solidFill>
              </a:endParaRPr>
            </a:p>
          </p:txBody>
        </p:sp>
        <p:sp>
          <p:nvSpPr>
            <p:cNvPr id="122" name="Text Box 45"/>
            <p:cNvSpPr txBox="1">
              <a:spLocks noChangeArrowheads="1"/>
            </p:cNvSpPr>
            <p:nvPr/>
          </p:nvSpPr>
          <p:spPr bwMode="auto">
            <a:xfrm>
              <a:off x="3546766" y="4667595"/>
              <a:ext cx="1143000" cy="584775"/>
            </a:xfrm>
            <a:prstGeom prst="rect">
              <a:avLst/>
            </a:prstGeom>
            <a:noFill/>
            <a:ln w="9525">
              <a:noFill/>
              <a:miter lim="800000"/>
              <a:headEnd/>
              <a:tailEnd/>
            </a:ln>
          </p:spPr>
          <p:txBody>
            <a:bodyPr wrap="square">
              <a:spAutoFit/>
            </a:bodyPr>
            <a:lstStyle/>
            <a:p>
              <a:pPr algn="ctr">
                <a:spcBef>
                  <a:spcPct val="50000"/>
                </a:spcBef>
              </a:pPr>
              <a:r>
                <a:rPr lang="en-US" sz="1600" b="1" dirty="0" smtClean="0">
                  <a:solidFill>
                    <a:srgbClr val="0000FF"/>
                  </a:solidFill>
                </a:rPr>
                <a:t>Forward Pump </a:t>
              </a:r>
              <a:r>
                <a:rPr lang="en-US" sz="1600" b="1" dirty="0">
                  <a:solidFill>
                    <a:srgbClr val="0000FF"/>
                  </a:solidFill>
                </a:rPr>
                <a:t>In</a:t>
              </a:r>
            </a:p>
          </p:txBody>
        </p:sp>
        <p:sp>
          <p:nvSpPr>
            <p:cNvPr id="123" name="Text Box 45"/>
            <p:cNvSpPr txBox="1">
              <a:spLocks noChangeArrowheads="1"/>
            </p:cNvSpPr>
            <p:nvPr/>
          </p:nvSpPr>
          <p:spPr bwMode="auto">
            <a:xfrm>
              <a:off x="4849090" y="4667595"/>
              <a:ext cx="1143243" cy="584775"/>
            </a:xfrm>
            <a:prstGeom prst="rect">
              <a:avLst/>
            </a:prstGeom>
            <a:noFill/>
            <a:ln w="9525">
              <a:noFill/>
              <a:miter lim="800000"/>
              <a:headEnd/>
              <a:tailEnd/>
            </a:ln>
          </p:spPr>
          <p:txBody>
            <a:bodyPr wrap="square">
              <a:spAutoFit/>
            </a:bodyPr>
            <a:lstStyle/>
            <a:p>
              <a:pPr algn="ctr">
                <a:spcBef>
                  <a:spcPct val="50000"/>
                </a:spcBef>
              </a:pPr>
              <a:r>
                <a:rPr lang="en-US" sz="1600" b="1" dirty="0">
                  <a:solidFill>
                    <a:srgbClr val="0000FF"/>
                  </a:solidFill>
                </a:rPr>
                <a:t>Backward Pump Out</a:t>
              </a:r>
            </a:p>
          </p:txBody>
        </p:sp>
        <p:sp>
          <p:nvSpPr>
            <p:cNvPr id="124" name="Text Box 45"/>
            <p:cNvSpPr txBox="1">
              <a:spLocks noChangeArrowheads="1"/>
            </p:cNvSpPr>
            <p:nvPr/>
          </p:nvSpPr>
          <p:spPr bwMode="auto">
            <a:xfrm>
              <a:off x="4800600" y="4057995"/>
              <a:ext cx="1512835" cy="584775"/>
            </a:xfrm>
            <a:prstGeom prst="rect">
              <a:avLst/>
            </a:prstGeom>
            <a:noFill/>
            <a:ln w="9525">
              <a:noFill/>
              <a:miter lim="800000"/>
              <a:headEnd/>
              <a:tailEnd/>
            </a:ln>
          </p:spPr>
          <p:txBody>
            <a:bodyPr wrap="square">
              <a:spAutoFit/>
            </a:bodyPr>
            <a:lstStyle/>
            <a:p>
              <a:pPr algn="ctr">
                <a:spcBef>
                  <a:spcPct val="50000"/>
                </a:spcBef>
              </a:pPr>
              <a:r>
                <a:rPr lang="en-US" sz="1600" b="1" dirty="0" smtClean="0"/>
                <a:t>Signal/Pump </a:t>
              </a:r>
              <a:r>
                <a:rPr lang="en-US" sz="1600" b="1" dirty="0"/>
                <a:t>Duplexer</a:t>
              </a:r>
            </a:p>
          </p:txBody>
        </p:sp>
        <p:sp>
          <p:nvSpPr>
            <p:cNvPr id="125" name="Text Box 45"/>
            <p:cNvSpPr txBox="1">
              <a:spLocks noChangeArrowheads="1"/>
            </p:cNvSpPr>
            <p:nvPr/>
          </p:nvSpPr>
          <p:spPr bwMode="auto">
            <a:xfrm>
              <a:off x="6335765" y="4057995"/>
              <a:ext cx="1512835" cy="584775"/>
            </a:xfrm>
            <a:prstGeom prst="rect">
              <a:avLst/>
            </a:prstGeom>
            <a:noFill/>
            <a:ln w="9525">
              <a:noFill/>
              <a:miter lim="800000"/>
              <a:headEnd/>
              <a:tailEnd/>
            </a:ln>
          </p:spPr>
          <p:txBody>
            <a:bodyPr wrap="square">
              <a:spAutoFit/>
            </a:bodyPr>
            <a:lstStyle/>
            <a:p>
              <a:pPr algn="ctr">
                <a:spcBef>
                  <a:spcPct val="50000"/>
                </a:spcBef>
              </a:pPr>
              <a:r>
                <a:rPr lang="en-US" sz="1600" b="1" dirty="0" smtClean="0"/>
                <a:t>Signal/Pump </a:t>
              </a:r>
              <a:r>
                <a:rPr lang="en-US" sz="1600" b="1" dirty="0"/>
                <a:t>Duplexer</a:t>
              </a:r>
            </a:p>
          </p:txBody>
        </p:sp>
        <p:cxnSp>
          <p:nvCxnSpPr>
            <p:cNvPr id="126" name="Straight Arrow Connector 147"/>
            <p:cNvCxnSpPr>
              <a:cxnSpLocks noChangeShapeType="1"/>
            </p:cNvCxnSpPr>
            <p:nvPr/>
          </p:nvCxnSpPr>
          <p:spPr bwMode="auto">
            <a:xfrm rot="5400000" flipH="1" flipV="1">
              <a:off x="7683489" y="4914853"/>
              <a:ext cx="303310" cy="1053"/>
            </a:xfrm>
            <a:prstGeom prst="straightConnector1">
              <a:avLst/>
            </a:prstGeom>
            <a:noFill/>
            <a:ln w="38100" algn="ctr">
              <a:solidFill>
                <a:schemeClr val="tx1"/>
              </a:solidFill>
              <a:round/>
              <a:headEnd/>
              <a:tailEnd type="arrow" w="med" len="med"/>
            </a:ln>
          </p:spPr>
        </p:cxnSp>
        <p:cxnSp>
          <p:nvCxnSpPr>
            <p:cNvPr id="127" name="Straight Arrow Connector 150"/>
            <p:cNvCxnSpPr>
              <a:cxnSpLocks noChangeShapeType="1"/>
            </p:cNvCxnSpPr>
            <p:nvPr/>
          </p:nvCxnSpPr>
          <p:spPr bwMode="auto">
            <a:xfrm rot="5400000">
              <a:off x="7885696" y="4914853"/>
              <a:ext cx="303310" cy="1053"/>
            </a:xfrm>
            <a:prstGeom prst="straightConnector1">
              <a:avLst/>
            </a:prstGeom>
            <a:noFill/>
            <a:ln w="38100" algn="ctr">
              <a:solidFill>
                <a:schemeClr val="tx1"/>
              </a:solidFill>
              <a:round/>
              <a:headEnd/>
              <a:tailEnd type="arrow" w="med" len="med"/>
            </a:ln>
          </p:spPr>
        </p:cxnSp>
        <p:sp>
          <p:nvSpPr>
            <p:cNvPr id="128" name="Text Box 45"/>
            <p:cNvSpPr txBox="1">
              <a:spLocks noChangeArrowheads="1"/>
            </p:cNvSpPr>
            <p:nvPr/>
          </p:nvSpPr>
          <p:spPr bwMode="auto">
            <a:xfrm>
              <a:off x="6705358" y="4667595"/>
              <a:ext cx="1143000" cy="584775"/>
            </a:xfrm>
            <a:prstGeom prst="rect">
              <a:avLst/>
            </a:prstGeom>
            <a:noFill/>
            <a:ln w="9525">
              <a:noFill/>
              <a:miter lim="800000"/>
              <a:headEnd/>
              <a:tailEnd/>
            </a:ln>
          </p:spPr>
          <p:txBody>
            <a:bodyPr wrap="square">
              <a:spAutoFit/>
            </a:bodyPr>
            <a:lstStyle/>
            <a:p>
              <a:pPr algn="ctr">
                <a:spcBef>
                  <a:spcPct val="50000"/>
                </a:spcBef>
              </a:pPr>
              <a:r>
                <a:rPr lang="en-US" sz="1600" b="1" dirty="0" smtClean="0">
                  <a:solidFill>
                    <a:srgbClr val="0000FF"/>
                  </a:solidFill>
                </a:rPr>
                <a:t>Backward Pump </a:t>
              </a:r>
              <a:r>
                <a:rPr lang="en-US" sz="1600" b="1" dirty="0">
                  <a:solidFill>
                    <a:srgbClr val="0000FF"/>
                  </a:solidFill>
                </a:rPr>
                <a:t>In</a:t>
              </a:r>
            </a:p>
          </p:txBody>
        </p:sp>
        <p:sp>
          <p:nvSpPr>
            <p:cNvPr id="129" name="Text Box 45"/>
            <p:cNvSpPr txBox="1">
              <a:spLocks noChangeArrowheads="1"/>
            </p:cNvSpPr>
            <p:nvPr/>
          </p:nvSpPr>
          <p:spPr bwMode="auto">
            <a:xfrm>
              <a:off x="8049247" y="4667595"/>
              <a:ext cx="1143243" cy="584775"/>
            </a:xfrm>
            <a:prstGeom prst="rect">
              <a:avLst/>
            </a:prstGeom>
            <a:noFill/>
            <a:ln w="9525">
              <a:noFill/>
              <a:miter lim="800000"/>
              <a:headEnd/>
              <a:tailEnd/>
            </a:ln>
          </p:spPr>
          <p:txBody>
            <a:bodyPr wrap="square">
              <a:spAutoFit/>
            </a:bodyPr>
            <a:lstStyle/>
            <a:p>
              <a:pPr algn="ctr">
                <a:spcBef>
                  <a:spcPct val="50000"/>
                </a:spcBef>
              </a:pPr>
              <a:r>
                <a:rPr lang="en-US" sz="1600" b="1" dirty="0" smtClean="0">
                  <a:solidFill>
                    <a:srgbClr val="0000FF"/>
                  </a:solidFill>
                </a:rPr>
                <a:t>Forward Pump </a:t>
              </a:r>
              <a:r>
                <a:rPr lang="en-US" sz="1600" b="1" dirty="0">
                  <a:solidFill>
                    <a:srgbClr val="0000FF"/>
                  </a:solidFill>
                </a:rPr>
                <a:t>Out</a:t>
              </a:r>
            </a:p>
          </p:txBody>
        </p:sp>
      </p:grpSp>
      <p:grpSp>
        <p:nvGrpSpPr>
          <p:cNvPr id="130" name="Group 129"/>
          <p:cNvGrpSpPr/>
          <p:nvPr/>
        </p:nvGrpSpPr>
        <p:grpSpPr>
          <a:xfrm>
            <a:off x="221933" y="2320635"/>
            <a:ext cx="3511867" cy="3081754"/>
            <a:chOff x="0" y="2320635"/>
            <a:chExt cx="3511867" cy="3081754"/>
          </a:xfrm>
        </p:grpSpPr>
        <p:sp>
          <p:nvSpPr>
            <p:cNvPr id="5" name="Line 38"/>
            <p:cNvSpPr>
              <a:spLocks noChangeShapeType="1"/>
            </p:cNvSpPr>
            <p:nvPr/>
          </p:nvSpPr>
          <p:spPr bwMode="auto">
            <a:xfrm>
              <a:off x="762000" y="4972395"/>
              <a:ext cx="2110451" cy="0"/>
            </a:xfrm>
            <a:prstGeom prst="line">
              <a:avLst/>
            </a:prstGeom>
            <a:noFill/>
            <a:ln w="38100">
              <a:solidFill>
                <a:schemeClr val="tx1"/>
              </a:solidFill>
              <a:round/>
              <a:headEnd/>
              <a:tailEnd/>
            </a:ln>
          </p:spPr>
          <p:txBody>
            <a:bodyPr/>
            <a:lstStyle/>
            <a:p>
              <a:endParaRPr lang="en-US" sz="1400" dirty="0"/>
            </a:p>
          </p:txBody>
        </p:sp>
        <p:sp>
          <p:nvSpPr>
            <p:cNvPr id="6" name="Line 39"/>
            <p:cNvSpPr>
              <a:spLocks noChangeShapeType="1"/>
            </p:cNvSpPr>
            <p:nvPr/>
          </p:nvSpPr>
          <p:spPr bwMode="auto">
            <a:xfrm>
              <a:off x="1840374" y="4286595"/>
              <a:ext cx="1055226" cy="0"/>
            </a:xfrm>
            <a:prstGeom prst="line">
              <a:avLst/>
            </a:prstGeom>
            <a:noFill/>
            <a:ln w="38100">
              <a:solidFill>
                <a:schemeClr val="tx1"/>
              </a:solidFill>
              <a:round/>
              <a:headEnd/>
              <a:tailEnd/>
            </a:ln>
          </p:spPr>
          <p:txBody>
            <a:bodyPr/>
            <a:lstStyle/>
            <a:p>
              <a:endParaRPr lang="en-US" sz="1400" dirty="0"/>
            </a:p>
          </p:txBody>
        </p:sp>
        <p:sp>
          <p:nvSpPr>
            <p:cNvPr id="7" name="Line 40"/>
            <p:cNvSpPr>
              <a:spLocks noChangeShapeType="1"/>
            </p:cNvSpPr>
            <p:nvPr/>
          </p:nvSpPr>
          <p:spPr bwMode="auto">
            <a:xfrm>
              <a:off x="762000" y="2686395"/>
              <a:ext cx="2110451" cy="0"/>
            </a:xfrm>
            <a:prstGeom prst="line">
              <a:avLst/>
            </a:prstGeom>
            <a:noFill/>
            <a:ln w="38100">
              <a:solidFill>
                <a:schemeClr val="tx1"/>
              </a:solidFill>
              <a:prstDash val="sysDot"/>
              <a:round/>
              <a:headEnd/>
              <a:tailEnd/>
            </a:ln>
          </p:spPr>
          <p:txBody>
            <a:bodyPr/>
            <a:lstStyle/>
            <a:p>
              <a:endParaRPr lang="en-US" sz="1400" dirty="0"/>
            </a:p>
          </p:txBody>
        </p:sp>
        <p:sp>
          <p:nvSpPr>
            <p:cNvPr id="8" name="Line 42"/>
            <p:cNvSpPr>
              <a:spLocks noChangeShapeType="1"/>
            </p:cNvSpPr>
            <p:nvPr/>
          </p:nvSpPr>
          <p:spPr bwMode="auto">
            <a:xfrm flipH="1">
              <a:off x="2438399" y="2686395"/>
              <a:ext cx="0" cy="1600200"/>
            </a:xfrm>
            <a:prstGeom prst="line">
              <a:avLst/>
            </a:prstGeom>
            <a:noFill/>
            <a:ln w="38100">
              <a:solidFill>
                <a:srgbClr val="FF0000"/>
              </a:solidFill>
              <a:round/>
              <a:headEnd/>
              <a:tailEnd type="triangle" w="lg" len="med"/>
            </a:ln>
          </p:spPr>
          <p:txBody>
            <a:bodyPr/>
            <a:lstStyle/>
            <a:p>
              <a:endParaRPr lang="en-US" sz="1400" dirty="0"/>
            </a:p>
          </p:txBody>
        </p:sp>
        <p:sp>
          <p:nvSpPr>
            <p:cNvPr id="9" name="Text Box 44"/>
            <p:cNvSpPr txBox="1">
              <a:spLocks noChangeArrowheads="1"/>
            </p:cNvSpPr>
            <p:nvPr/>
          </p:nvSpPr>
          <p:spPr bwMode="auto">
            <a:xfrm>
              <a:off x="1230489" y="2844225"/>
              <a:ext cx="1219200" cy="584775"/>
            </a:xfrm>
            <a:prstGeom prst="rect">
              <a:avLst/>
            </a:prstGeom>
            <a:noFill/>
            <a:ln w="9525">
              <a:noFill/>
              <a:miter lim="800000"/>
              <a:headEnd/>
              <a:tailEnd/>
            </a:ln>
          </p:spPr>
          <p:txBody>
            <a:bodyPr wrap="square">
              <a:spAutoFit/>
            </a:bodyPr>
            <a:lstStyle/>
            <a:p>
              <a:pPr algn="ctr">
                <a:spcBef>
                  <a:spcPts val="0"/>
                </a:spcBef>
              </a:pPr>
              <a:r>
                <a:rPr lang="en-US" sz="1600" b="1" dirty="0" smtClean="0">
                  <a:solidFill>
                    <a:srgbClr val="FF0000"/>
                  </a:solidFill>
                </a:rPr>
                <a:t>Input</a:t>
              </a:r>
            </a:p>
            <a:p>
              <a:pPr algn="ctr">
                <a:spcBef>
                  <a:spcPts val="0"/>
                </a:spcBef>
              </a:pPr>
              <a:r>
                <a:rPr lang="en-US" sz="1600" b="1" dirty="0" smtClean="0">
                  <a:solidFill>
                    <a:srgbClr val="FF0000"/>
                  </a:solidFill>
                </a:rPr>
                <a:t>(Stokes)</a:t>
              </a:r>
            </a:p>
          </p:txBody>
        </p:sp>
        <p:sp>
          <p:nvSpPr>
            <p:cNvPr id="10" name="Text Box 45"/>
            <p:cNvSpPr txBox="1">
              <a:spLocks noChangeArrowheads="1"/>
            </p:cNvSpPr>
            <p:nvPr/>
          </p:nvSpPr>
          <p:spPr bwMode="auto">
            <a:xfrm>
              <a:off x="838200" y="2320635"/>
              <a:ext cx="2094376" cy="338554"/>
            </a:xfrm>
            <a:prstGeom prst="rect">
              <a:avLst/>
            </a:prstGeom>
            <a:noFill/>
            <a:ln w="9525">
              <a:noFill/>
              <a:miter lim="800000"/>
              <a:headEnd/>
              <a:tailEnd/>
            </a:ln>
          </p:spPr>
          <p:txBody>
            <a:bodyPr>
              <a:spAutoFit/>
            </a:bodyPr>
            <a:lstStyle/>
            <a:p>
              <a:pPr algn="ctr">
                <a:spcBef>
                  <a:spcPct val="50000"/>
                </a:spcBef>
              </a:pPr>
              <a:r>
                <a:rPr lang="en-US" sz="1600" b="1" dirty="0"/>
                <a:t>Virtual Energy State</a:t>
              </a:r>
            </a:p>
          </p:txBody>
        </p:sp>
        <p:sp>
          <p:nvSpPr>
            <p:cNvPr id="11" name="Text Box 46"/>
            <p:cNvSpPr txBox="1">
              <a:spLocks noChangeArrowheads="1"/>
            </p:cNvSpPr>
            <p:nvPr/>
          </p:nvSpPr>
          <p:spPr bwMode="auto">
            <a:xfrm>
              <a:off x="762000" y="5063835"/>
              <a:ext cx="2094376" cy="338554"/>
            </a:xfrm>
            <a:prstGeom prst="rect">
              <a:avLst/>
            </a:prstGeom>
            <a:noFill/>
            <a:ln w="9525">
              <a:noFill/>
              <a:miter lim="800000"/>
              <a:headEnd/>
              <a:tailEnd/>
            </a:ln>
          </p:spPr>
          <p:txBody>
            <a:bodyPr>
              <a:spAutoFit/>
            </a:bodyPr>
            <a:lstStyle/>
            <a:p>
              <a:pPr algn="ctr">
                <a:spcBef>
                  <a:spcPct val="50000"/>
                </a:spcBef>
              </a:pPr>
              <a:r>
                <a:rPr lang="en-US" sz="1600" b="1" dirty="0"/>
                <a:t>Ground State</a:t>
              </a:r>
            </a:p>
          </p:txBody>
        </p:sp>
        <p:grpSp>
          <p:nvGrpSpPr>
            <p:cNvPr id="12" name="Group 105"/>
            <p:cNvGrpSpPr>
              <a:grpSpLocks/>
            </p:cNvGrpSpPr>
            <p:nvPr/>
          </p:nvGrpSpPr>
          <p:grpSpPr bwMode="auto">
            <a:xfrm>
              <a:off x="2590412" y="3171347"/>
              <a:ext cx="881843" cy="353248"/>
              <a:chOff x="3143" y="2112"/>
              <a:chExt cx="1048" cy="672"/>
            </a:xfrm>
          </p:grpSpPr>
          <p:grpSp>
            <p:nvGrpSpPr>
              <p:cNvPr id="13" name="Group 84"/>
              <p:cNvGrpSpPr>
                <a:grpSpLocks/>
              </p:cNvGrpSpPr>
              <p:nvPr/>
            </p:nvGrpSpPr>
            <p:grpSpPr bwMode="auto">
              <a:xfrm>
                <a:off x="3385" y="2112"/>
                <a:ext cx="200" cy="672"/>
                <a:chOff x="336" y="2400"/>
                <a:chExt cx="576" cy="480"/>
              </a:xfrm>
            </p:grpSpPr>
            <p:grpSp>
              <p:nvGrpSpPr>
                <p:cNvPr id="28" name="Group 85"/>
                <p:cNvGrpSpPr>
                  <a:grpSpLocks/>
                </p:cNvGrpSpPr>
                <p:nvPr/>
              </p:nvGrpSpPr>
              <p:grpSpPr bwMode="auto">
                <a:xfrm>
                  <a:off x="336" y="2400"/>
                  <a:ext cx="288" cy="480"/>
                  <a:chOff x="336" y="2400"/>
                  <a:chExt cx="288" cy="480"/>
                </a:xfrm>
              </p:grpSpPr>
              <p:sp>
                <p:nvSpPr>
                  <p:cNvPr id="32" name="Arc 86"/>
                  <p:cNvSpPr>
                    <a:spLocks/>
                  </p:cNvSpPr>
                  <p:nvPr/>
                </p:nvSpPr>
                <p:spPr bwMode="auto">
                  <a:xfrm flipH="1">
                    <a:off x="480" y="240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sp>
                <p:nvSpPr>
                  <p:cNvPr id="33" name="Arc 87"/>
                  <p:cNvSpPr>
                    <a:spLocks/>
                  </p:cNvSpPr>
                  <p:nvPr/>
                </p:nvSpPr>
                <p:spPr bwMode="auto">
                  <a:xfrm rot="10800000" flipH="1">
                    <a:off x="336" y="264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grpSp>
            <p:grpSp>
              <p:nvGrpSpPr>
                <p:cNvPr id="29" name="Group 88"/>
                <p:cNvGrpSpPr>
                  <a:grpSpLocks/>
                </p:cNvGrpSpPr>
                <p:nvPr/>
              </p:nvGrpSpPr>
              <p:grpSpPr bwMode="auto">
                <a:xfrm flipH="1">
                  <a:off x="624" y="2400"/>
                  <a:ext cx="288" cy="480"/>
                  <a:chOff x="336" y="2400"/>
                  <a:chExt cx="288" cy="480"/>
                </a:xfrm>
              </p:grpSpPr>
              <p:sp>
                <p:nvSpPr>
                  <p:cNvPr id="30" name="Arc 89"/>
                  <p:cNvSpPr>
                    <a:spLocks/>
                  </p:cNvSpPr>
                  <p:nvPr/>
                </p:nvSpPr>
                <p:spPr bwMode="auto">
                  <a:xfrm flipH="1">
                    <a:off x="480" y="240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sp>
                <p:nvSpPr>
                  <p:cNvPr id="31" name="Arc 90"/>
                  <p:cNvSpPr>
                    <a:spLocks/>
                  </p:cNvSpPr>
                  <p:nvPr/>
                </p:nvSpPr>
                <p:spPr bwMode="auto">
                  <a:xfrm rot="10800000" flipH="1">
                    <a:off x="336" y="264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grpSp>
          </p:grpSp>
          <p:grpSp>
            <p:nvGrpSpPr>
              <p:cNvPr id="14" name="Group 91"/>
              <p:cNvGrpSpPr>
                <a:grpSpLocks/>
              </p:cNvGrpSpPr>
              <p:nvPr/>
            </p:nvGrpSpPr>
            <p:grpSpPr bwMode="auto">
              <a:xfrm>
                <a:off x="3583" y="2112"/>
                <a:ext cx="200" cy="672"/>
                <a:chOff x="336" y="2400"/>
                <a:chExt cx="576" cy="480"/>
              </a:xfrm>
            </p:grpSpPr>
            <p:grpSp>
              <p:nvGrpSpPr>
                <p:cNvPr id="22" name="Group 92"/>
                <p:cNvGrpSpPr>
                  <a:grpSpLocks/>
                </p:cNvGrpSpPr>
                <p:nvPr/>
              </p:nvGrpSpPr>
              <p:grpSpPr bwMode="auto">
                <a:xfrm>
                  <a:off x="336" y="2400"/>
                  <a:ext cx="288" cy="480"/>
                  <a:chOff x="336" y="2400"/>
                  <a:chExt cx="288" cy="480"/>
                </a:xfrm>
              </p:grpSpPr>
              <p:sp>
                <p:nvSpPr>
                  <p:cNvPr id="26" name="Arc 93"/>
                  <p:cNvSpPr>
                    <a:spLocks/>
                  </p:cNvSpPr>
                  <p:nvPr/>
                </p:nvSpPr>
                <p:spPr bwMode="auto">
                  <a:xfrm flipH="1">
                    <a:off x="480" y="240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sp>
                <p:nvSpPr>
                  <p:cNvPr id="27" name="Arc 94"/>
                  <p:cNvSpPr>
                    <a:spLocks/>
                  </p:cNvSpPr>
                  <p:nvPr/>
                </p:nvSpPr>
                <p:spPr bwMode="auto">
                  <a:xfrm rot="10800000" flipH="1">
                    <a:off x="336" y="264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grpSp>
            <p:grpSp>
              <p:nvGrpSpPr>
                <p:cNvPr id="23" name="Group 95"/>
                <p:cNvGrpSpPr>
                  <a:grpSpLocks/>
                </p:cNvGrpSpPr>
                <p:nvPr/>
              </p:nvGrpSpPr>
              <p:grpSpPr bwMode="auto">
                <a:xfrm flipH="1">
                  <a:off x="624" y="2400"/>
                  <a:ext cx="288" cy="480"/>
                  <a:chOff x="336" y="2400"/>
                  <a:chExt cx="288" cy="480"/>
                </a:xfrm>
              </p:grpSpPr>
              <p:sp>
                <p:nvSpPr>
                  <p:cNvPr id="24" name="Arc 96"/>
                  <p:cNvSpPr>
                    <a:spLocks/>
                  </p:cNvSpPr>
                  <p:nvPr/>
                </p:nvSpPr>
                <p:spPr bwMode="auto">
                  <a:xfrm flipH="1">
                    <a:off x="480" y="240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sp>
                <p:nvSpPr>
                  <p:cNvPr id="25" name="Arc 97"/>
                  <p:cNvSpPr>
                    <a:spLocks/>
                  </p:cNvSpPr>
                  <p:nvPr/>
                </p:nvSpPr>
                <p:spPr bwMode="auto">
                  <a:xfrm rot="10800000" flipH="1">
                    <a:off x="336" y="264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grpSp>
          </p:grpSp>
          <p:grpSp>
            <p:nvGrpSpPr>
              <p:cNvPr id="15" name="Group 98"/>
              <p:cNvGrpSpPr>
                <a:grpSpLocks/>
              </p:cNvGrpSpPr>
              <p:nvPr/>
            </p:nvGrpSpPr>
            <p:grpSpPr bwMode="auto">
              <a:xfrm>
                <a:off x="3781" y="2112"/>
                <a:ext cx="100" cy="672"/>
                <a:chOff x="336" y="2400"/>
                <a:chExt cx="288" cy="480"/>
              </a:xfrm>
            </p:grpSpPr>
            <p:sp>
              <p:nvSpPr>
                <p:cNvPr id="20" name="Arc 99"/>
                <p:cNvSpPr>
                  <a:spLocks/>
                </p:cNvSpPr>
                <p:nvPr/>
              </p:nvSpPr>
              <p:spPr bwMode="auto">
                <a:xfrm flipH="1">
                  <a:off x="480" y="240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sp>
              <p:nvSpPr>
                <p:cNvPr id="21" name="Arc 100"/>
                <p:cNvSpPr>
                  <a:spLocks/>
                </p:cNvSpPr>
                <p:nvPr/>
              </p:nvSpPr>
              <p:spPr bwMode="auto">
                <a:xfrm rot="10800000" flipH="1">
                  <a:off x="336" y="264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grpSp>
          <p:sp>
            <p:nvSpPr>
              <p:cNvPr id="16" name="Arc 101"/>
              <p:cNvSpPr>
                <a:spLocks/>
              </p:cNvSpPr>
              <p:nvPr/>
            </p:nvSpPr>
            <p:spPr bwMode="auto">
              <a:xfrm>
                <a:off x="3879" y="2112"/>
                <a:ext cx="50" cy="336"/>
              </a:xfrm>
              <a:custGeom>
                <a:avLst/>
                <a:gdLst>
                  <a:gd name="T0" fmla="*/ 0 w 21600"/>
                  <a:gd name="T1" fmla="*/ 0 h 21600"/>
                  <a:gd name="T2" fmla="*/ 0 w 21600"/>
                  <a:gd name="T3" fmla="*/ 5 h 21600"/>
                  <a:gd name="T4" fmla="*/ 0 w 21600"/>
                  <a:gd name="T5" fmla="*/ 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sp>
            <p:nvSpPr>
              <p:cNvPr id="17" name="Arc 102"/>
              <p:cNvSpPr>
                <a:spLocks/>
              </p:cNvSpPr>
              <p:nvPr/>
            </p:nvSpPr>
            <p:spPr bwMode="auto">
              <a:xfrm rot="10800000">
                <a:off x="3339" y="2448"/>
                <a:ext cx="50" cy="336"/>
              </a:xfrm>
              <a:custGeom>
                <a:avLst/>
                <a:gdLst>
                  <a:gd name="T0" fmla="*/ 0 w 21600"/>
                  <a:gd name="T1" fmla="*/ 0 h 21600"/>
                  <a:gd name="T2" fmla="*/ 0 w 21600"/>
                  <a:gd name="T3" fmla="*/ 5 h 21600"/>
                  <a:gd name="T4" fmla="*/ 0 w 21600"/>
                  <a:gd name="T5" fmla="*/ 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sp>
            <p:nvSpPr>
              <p:cNvPr id="18" name="Line 103"/>
              <p:cNvSpPr>
                <a:spLocks noChangeShapeType="1"/>
              </p:cNvSpPr>
              <p:nvPr/>
            </p:nvSpPr>
            <p:spPr bwMode="auto">
              <a:xfrm>
                <a:off x="3927" y="2448"/>
                <a:ext cx="264" cy="0"/>
              </a:xfrm>
              <a:prstGeom prst="line">
                <a:avLst/>
              </a:prstGeom>
              <a:noFill/>
              <a:ln w="38100">
                <a:solidFill>
                  <a:srgbClr val="FF0000"/>
                </a:solidFill>
                <a:round/>
                <a:headEnd/>
                <a:tailEnd type="triangle" w="lg" len="med"/>
              </a:ln>
            </p:spPr>
            <p:txBody>
              <a:bodyPr/>
              <a:lstStyle/>
              <a:p>
                <a:endParaRPr lang="en-US" sz="1400" dirty="0"/>
              </a:p>
            </p:txBody>
          </p:sp>
          <p:sp>
            <p:nvSpPr>
              <p:cNvPr id="19" name="Line 104"/>
              <p:cNvSpPr>
                <a:spLocks noChangeShapeType="1"/>
              </p:cNvSpPr>
              <p:nvPr/>
            </p:nvSpPr>
            <p:spPr bwMode="auto">
              <a:xfrm>
                <a:off x="3143" y="2448"/>
                <a:ext cx="198" cy="0"/>
              </a:xfrm>
              <a:prstGeom prst="line">
                <a:avLst/>
              </a:prstGeom>
              <a:noFill/>
              <a:ln w="38100">
                <a:solidFill>
                  <a:srgbClr val="FF0000"/>
                </a:solidFill>
                <a:round/>
                <a:headEnd/>
                <a:tailEnd type="none" w="lg" len="med"/>
              </a:ln>
            </p:spPr>
            <p:txBody>
              <a:bodyPr/>
              <a:lstStyle/>
              <a:p>
                <a:endParaRPr lang="en-US" sz="1400" dirty="0"/>
              </a:p>
            </p:txBody>
          </p:sp>
        </p:grpSp>
        <p:grpSp>
          <p:nvGrpSpPr>
            <p:cNvPr id="34" name="Group 106"/>
            <p:cNvGrpSpPr>
              <a:grpSpLocks/>
            </p:cNvGrpSpPr>
            <p:nvPr/>
          </p:nvGrpSpPr>
          <p:grpSpPr bwMode="auto">
            <a:xfrm>
              <a:off x="55115" y="3957377"/>
              <a:ext cx="881843" cy="353248"/>
              <a:chOff x="3143" y="2112"/>
              <a:chExt cx="1048" cy="672"/>
            </a:xfrm>
          </p:grpSpPr>
          <p:grpSp>
            <p:nvGrpSpPr>
              <p:cNvPr id="35" name="Group 107"/>
              <p:cNvGrpSpPr>
                <a:grpSpLocks/>
              </p:cNvGrpSpPr>
              <p:nvPr/>
            </p:nvGrpSpPr>
            <p:grpSpPr bwMode="auto">
              <a:xfrm>
                <a:off x="3385" y="2112"/>
                <a:ext cx="200" cy="672"/>
                <a:chOff x="336" y="2400"/>
                <a:chExt cx="576" cy="480"/>
              </a:xfrm>
            </p:grpSpPr>
            <p:grpSp>
              <p:nvGrpSpPr>
                <p:cNvPr id="50" name="Group 108"/>
                <p:cNvGrpSpPr>
                  <a:grpSpLocks/>
                </p:cNvGrpSpPr>
                <p:nvPr/>
              </p:nvGrpSpPr>
              <p:grpSpPr bwMode="auto">
                <a:xfrm>
                  <a:off x="336" y="2400"/>
                  <a:ext cx="288" cy="480"/>
                  <a:chOff x="336" y="2400"/>
                  <a:chExt cx="288" cy="480"/>
                </a:xfrm>
              </p:grpSpPr>
              <p:sp>
                <p:nvSpPr>
                  <p:cNvPr id="54" name="Arc 109"/>
                  <p:cNvSpPr>
                    <a:spLocks/>
                  </p:cNvSpPr>
                  <p:nvPr/>
                </p:nvSpPr>
                <p:spPr bwMode="auto">
                  <a:xfrm flipH="1">
                    <a:off x="480" y="240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a:tailEnd/>
                  </a:ln>
                </p:spPr>
                <p:txBody>
                  <a:bodyPr wrap="none" anchor="ctr"/>
                  <a:lstStyle/>
                  <a:p>
                    <a:endParaRPr lang="en-US" sz="1400" dirty="0"/>
                  </a:p>
                </p:txBody>
              </p:sp>
              <p:sp>
                <p:nvSpPr>
                  <p:cNvPr id="55" name="Arc 110"/>
                  <p:cNvSpPr>
                    <a:spLocks/>
                  </p:cNvSpPr>
                  <p:nvPr/>
                </p:nvSpPr>
                <p:spPr bwMode="auto">
                  <a:xfrm rot="10800000" flipH="1">
                    <a:off x="336" y="264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a:tailEnd/>
                  </a:ln>
                </p:spPr>
                <p:txBody>
                  <a:bodyPr wrap="none" anchor="ctr"/>
                  <a:lstStyle/>
                  <a:p>
                    <a:endParaRPr lang="en-US" sz="1400" dirty="0"/>
                  </a:p>
                </p:txBody>
              </p:sp>
            </p:grpSp>
            <p:grpSp>
              <p:nvGrpSpPr>
                <p:cNvPr id="51" name="Group 111"/>
                <p:cNvGrpSpPr>
                  <a:grpSpLocks/>
                </p:cNvGrpSpPr>
                <p:nvPr/>
              </p:nvGrpSpPr>
              <p:grpSpPr bwMode="auto">
                <a:xfrm flipH="1">
                  <a:off x="624" y="2400"/>
                  <a:ext cx="288" cy="480"/>
                  <a:chOff x="336" y="2400"/>
                  <a:chExt cx="288" cy="480"/>
                </a:xfrm>
              </p:grpSpPr>
              <p:sp>
                <p:nvSpPr>
                  <p:cNvPr id="52" name="Arc 112"/>
                  <p:cNvSpPr>
                    <a:spLocks/>
                  </p:cNvSpPr>
                  <p:nvPr/>
                </p:nvSpPr>
                <p:spPr bwMode="auto">
                  <a:xfrm flipH="1">
                    <a:off x="480" y="240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a:tailEnd/>
                  </a:ln>
                </p:spPr>
                <p:txBody>
                  <a:bodyPr wrap="none" anchor="ctr"/>
                  <a:lstStyle/>
                  <a:p>
                    <a:endParaRPr lang="en-US" sz="1400" dirty="0"/>
                  </a:p>
                </p:txBody>
              </p:sp>
              <p:sp>
                <p:nvSpPr>
                  <p:cNvPr id="53" name="Arc 113"/>
                  <p:cNvSpPr>
                    <a:spLocks/>
                  </p:cNvSpPr>
                  <p:nvPr/>
                </p:nvSpPr>
                <p:spPr bwMode="auto">
                  <a:xfrm rot="10800000" flipH="1">
                    <a:off x="336" y="264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a:tailEnd/>
                  </a:ln>
                </p:spPr>
                <p:txBody>
                  <a:bodyPr wrap="none" anchor="ctr"/>
                  <a:lstStyle/>
                  <a:p>
                    <a:endParaRPr lang="en-US" sz="1400" dirty="0"/>
                  </a:p>
                </p:txBody>
              </p:sp>
            </p:grpSp>
          </p:grpSp>
          <p:grpSp>
            <p:nvGrpSpPr>
              <p:cNvPr id="36" name="Group 114"/>
              <p:cNvGrpSpPr>
                <a:grpSpLocks/>
              </p:cNvGrpSpPr>
              <p:nvPr/>
            </p:nvGrpSpPr>
            <p:grpSpPr bwMode="auto">
              <a:xfrm>
                <a:off x="3583" y="2112"/>
                <a:ext cx="200" cy="672"/>
                <a:chOff x="336" y="2400"/>
                <a:chExt cx="576" cy="480"/>
              </a:xfrm>
            </p:grpSpPr>
            <p:grpSp>
              <p:nvGrpSpPr>
                <p:cNvPr id="44" name="Group 115"/>
                <p:cNvGrpSpPr>
                  <a:grpSpLocks/>
                </p:cNvGrpSpPr>
                <p:nvPr/>
              </p:nvGrpSpPr>
              <p:grpSpPr bwMode="auto">
                <a:xfrm>
                  <a:off x="336" y="2400"/>
                  <a:ext cx="288" cy="480"/>
                  <a:chOff x="336" y="2400"/>
                  <a:chExt cx="288" cy="480"/>
                </a:xfrm>
              </p:grpSpPr>
              <p:sp>
                <p:nvSpPr>
                  <p:cNvPr id="48" name="Arc 116"/>
                  <p:cNvSpPr>
                    <a:spLocks/>
                  </p:cNvSpPr>
                  <p:nvPr/>
                </p:nvSpPr>
                <p:spPr bwMode="auto">
                  <a:xfrm flipH="1">
                    <a:off x="480" y="240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a:tailEnd/>
                  </a:ln>
                </p:spPr>
                <p:txBody>
                  <a:bodyPr wrap="none" anchor="ctr"/>
                  <a:lstStyle/>
                  <a:p>
                    <a:endParaRPr lang="en-US" sz="1400" dirty="0"/>
                  </a:p>
                </p:txBody>
              </p:sp>
              <p:sp>
                <p:nvSpPr>
                  <p:cNvPr id="49" name="Arc 117"/>
                  <p:cNvSpPr>
                    <a:spLocks/>
                  </p:cNvSpPr>
                  <p:nvPr/>
                </p:nvSpPr>
                <p:spPr bwMode="auto">
                  <a:xfrm rot="10800000" flipH="1">
                    <a:off x="336" y="264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a:tailEnd/>
                  </a:ln>
                </p:spPr>
                <p:txBody>
                  <a:bodyPr wrap="none" anchor="ctr"/>
                  <a:lstStyle/>
                  <a:p>
                    <a:endParaRPr lang="en-US" sz="1400" dirty="0"/>
                  </a:p>
                </p:txBody>
              </p:sp>
            </p:grpSp>
            <p:grpSp>
              <p:nvGrpSpPr>
                <p:cNvPr id="45" name="Group 118"/>
                <p:cNvGrpSpPr>
                  <a:grpSpLocks/>
                </p:cNvGrpSpPr>
                <p:nvPr/>
              </p:nvGrpSpPr>
              <p:grpSpPr bwMode="auto">
                <a:xfrm flipH="1">
                  <a:off x="624" y="2400"/>
                  <a:ext cx="288" cy="480"/>
                  <a:chOff x="336" y="2400"/>
                  <a:chExt cx="288" cy="480"/>
                </a:xfrm>
              </p:grpSpPr>
              <p:sp>
                <p:nvSpPr>
                  <p:cNvPr id="46" name="Arc 119"/>
                  <p:cNvSpPr>
                    <a:spLocks/>
                  </p:cNvSpPr>
                  <p:nvPr/>
                </p:nvSpPr>
                <p:spPr bwMode="auto">
                  <a:xfrm flipH="1">
                    <a:off x="480" y="240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a:tailEnd/>
                  </a:ln>
                </p:spPr>
                <p:txBody>
                  <a:bodyPr wrap="none" anchor="ctr"/>
                  <a:lstStyle/>
                  <a:p>
                    <a:endParaRPr lang="en-US" sz="1400" dirty="0"/>
                  </a:p>
                </p:txBody>
              </p:sp>
              <p:sp>
                <p:nvSpPr>
                  <p:cNvPr id="47" name="Arc 120"/>
                  <p:cNvSpPr>
                    <a:spLocks/>
                  </p:cNvSpPr>
                  <p:nvPr/>
                </p:nvSpPr>
                <p:spPr bwMode="auto">
                  <a:xfrm rot="10800000" flipH="1">
                    <a:off x="336" y="264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a:tailEnd/>
                  </a:ln>
                </p:spPr>
                <p:txBody>
                  <a:bodyPr wrap="none" anchor="ctr"/>
                  <a:lstStyle/>
                  <a:p>
                    <a:endParaRPr lang="en-US" sz="1400" dirty="0"/>
                  </a:p>
                </p:txBody>
              </p:sp>
            </p:grpSp>
          </p:grpSp>
          <p:grpSp>
            <p:nvGrpSpPr>
              <p:cNvPr id="37" name="Group 121"/>
              <p:cNvGrpSpPr>
                <a:grpSpLocks/>
              </p:cNvGrpSpPr>
              <p:nvPr/>
            </p:nvGrpSpPr>
            <p:grpSpPr bwMode="auto">
              <a:xfrm>
                <a:off x="3781" y="2112"/>
                <a:ext cx="100" cy="672"/>
                <a:chOff x="336" y="2400"/>
                <a:chExt cx="288" cy="480"/>
              </a:xfrm>
            </p:grpSpPr>
            <p:sp>
              <p:nvSpPr>
                <p:cNvPr id="42" name="Arc 122"/>
                <p:cNvSpPr>
                  <a:spLocks/>
                </p:cNvSpPr>
                <p:nvPr/>
              </p:nvSpPr>
              <p:spPr bwMode="auto">
                <a:xfrm flipH="1">
                  <a:off x="480" y="240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a:tailEnd/>
                </a:ln>
              </p:spPr>
              <p:txBody>
                <a:bodyPr wrap="none" anchor="ctr"/>
                <a:lstStyle/>
                <a:p>
                  <a:endParaRPr lang="en-US" sz="1400" dirty="0"/>
                </a:p>
              </p:txBody>
            </p:sp>
            <p:sp>
              <p:nvSpPr>
                <p:cNvPr id="43" name="Arc 123"/>
                <p:cNvSpPr>
                  <a:spLocks/>
                </p:cNvSpPr>
                <p:nvPr/>
              </p:nvSpPr>
              <p:spPr bwMode="auto">
                <a:xfrm rot="10800000" flipH="1">
                  <a:off x="336" y="264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a:tailEnd/>
                </a:ln>
              </p:spPr>
              <p:txBody>
                <a:bodyPr wrap="none" anchor="ctr"/>
                <a:lstStyle/>
                <a:p>
                  <a:endParaRPr lang="en-US" sz="1400" dirty="0"/>
                </a:p>
              </p:txBody>
            </p:sp>
          </p:grpSp>
          <p:sp>
            <p:nvSpPr>
              <p:cNvPr id="38" name="Arc 124"/>
              <p:cNvSpPr>
                <a:spLocks/>
              </p:cNvSpPr>
              <p:nvPr/>
            </p:nvSpPr>
            <p:spPr bwMode="auto">
              <a:xfrm>
                <a:off x="3879" y="2112"/>
                <a:ext cx="50" cy="336"/>
              </a:xfrm>
              <a:custGeom>
                <a:avLst/>
                <a:gdLst>
                  <a:gd name="T0" fmla="*/ 0 w 21600"/>
                  <a:gd name="T1" fmla="*/ 0 h 21600"/>
                  <a:gd name="T2" fmla="*/ 0 w 21600"/>
                  <a:gd name="T3" fmla="*/ 5 h 21600"/>
                  <a:gd name="T4" fmla="*/ 0 w 21600"/>
                  <a:gd name="T5" fmla="*/ 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a:tailEnd/>
              </a:ln>
            </p:spPr>
            <p:txBody>
              <a:bodyPr wrap="none" anchor="ctr"/>
              <a:lstStyle/>
              <a:p>
                <a:endParaRPr lang="en-US" sz="1400" dirty="0"/>
              </a:p>
            </p:txBody>
          </p:sp>
          <p:sp>
            <p:nvSpPr>
              <p:cNvPr id="39" name="Arc 125"/>
              <p:cNvSpPr>
                <a:spLocks/>
              </p:cNvSpPr>
              <p:nvPr/>
            </p:nvSpPr>
            <p:spPr bwMode="auto">
              <a:xfrm rot="10800000">
                <a:off x="3339" y="2448"/>
                <a:ext cx="50" cy="336"/>
              </a:xfrm>
              <a:custGeom>
                <a:avLst/>
                <a:gdLst>
                  <a:gd name="T0" fmla="*/ 0 w 21600"/>
                  <a:gd name="T1" fmla="*/ 0 h 21600"/>
                  <a:gd name="T2" fmla="*/ 0 w 21600"/>
                  <a:gd name="T3" fmla="*/ 5 h 21600"/>
                  <a:gd name="T4" fmla="*/ 0 w 21600"/>
                  <a:gd name="T5" fmla="*/ 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0000FF"/>
                </a:solidFill>
                <a:round/>
                <a:headEnd/>
                <a:tailEnd/>
              </a:ln>
            </p:spPr>
            <p:txBody>
              <a:bodyPr wrap="none" anchor="ctr"/>
              <a:lstStyle/>
              <a:p>
                <a:endParaRPr lang="en-US" sz="1400" dirty="0"/>
              </a:p>
            </p:txBody>
          </p:sp>
          <p:sp>
            <p:nvSpPr>
              <p:cNvPr id="40" name="Line 126"/>
              <p:cNvSpPr>
                <a:spLocks noChangeShapeType="1"/>
              </p:cNvSpPr>
              <p:nvPr/>
            </p:nvSpPr>
            <p:spPr bwMode="auto">
              <a:xfrm>
                <a:off x="3927" y="2448"/>
                <a:ext cx="264" cy="0"/>
              </a:xfrm>
              <a:prstGeom prst="line">
                <a:avLst/>
              </a:prstGeom>
              <a:noFill/>
              <a:ln w="38100">
                <a:solidFill>
                  <a:srgbClr val="0000FF"/>
                </a:solidFill>
                <a:round/>
                <a:headEnd/>
                <a:tailEnd type="triangle" w="lg" len="med"/>
              </a:ln>
            </p:spPr>
            <p:txBody>
              <a:bodyPr/>
              <a:lstStyle/>
              <a:p>
                <a:endParaRPr lang="en-US" sz="1400" dirty="0"/>
              </a:p>
            </p:txBody>
          </p:sp>
          <p:sp>
            <p:nvSpPr>
              <p:cNvPr id="41" name="Line 127"/>
              <p:cNvSpPr>
                <a:spLocks noChangeShapeType="1"/>
              </p:cNvSpPr>
              <p:nvPr/>
            </p:nvSpPr>
            <p:spPr bwMode="auto">
              <a:xfrm>
                <a:off x="3143" y="2448"/>
                <a:ext cx="198" cy="0"/>
              </a:xfrm>
              <a:prstGeom prst="line">
                <a:avLst/>
              </a:prstGeom>
              <a:noFill/>
              <a:ln w="38100">
                <a:solidFill>
                  <a:srgbClr val="0000FF"/>
                </a:solidFill>
                <a:round/>
                <a:headEnd/>
                <a:tailEnd type="none" w="lg" len="med"/>
              </a:ln>
            </p:spPr>
            <p:txBody>
              <a:bodyPr/>
              <a:lstStyle/>
              <a:p>
                <a:endParaRPr lang="en-US" sz="1400" dirty="0"/>
              </a:p>
            </p:txBody>
          </p:sp>
        </p:grpSp>
        <p:sp>
          <p:nvSpPr>
            <p:cNvPr id="56" name="Text Box 130"/>
            <p:cNvSpPr txBox="1">
              <a:spLocks noChangeArrowheads="1"/>
            </p:cNvSpPr>
            <p:nvPr/>
          </p:nvSpPr>
          <p:spPr bwMode="auto">
            <a:xfrm>
              <a:off x="1600200" y="4332315"/>
              <a:ext cx="1653455" cy="584775"/>
            </a:xfrm>
            <a:prstGeom prst="rect">
              <a:avLst/>
            </a:prstGeom>
            <a:noFill/>
            <a:ln w="9525">
              <a:noFill/>
              <a:miter lim="800000"/>
              <a:headEnd/>
              <a:tailEnd/>
            </a:ln>
          </p:spPr>
          <p:txBody>
            <a:bodyPr wrap="square">
              <a:spAutoFit/>
            </a:bodyPr>
            <a:lstStyle/>
            <a:p>
              <a:pPr algn="ctr">
                <a:spcBef>
                  <a:spcPct val="50000"/>
                </a:spcBef>
              </a:pPr>
              <a:r>
                <a:rPr lang="en-US" sz="1600" b="1" dirty="0"/>
                <a:t>First Excited Vibrational State</a:t>
              </a:r>
            </a:p>
          </p:txBody>
        </p:sp>
        <p:grpSp>
          <p:nvGrpSpPr>
            <p:cNvPr id="57" name="Group 131"/>
            <p:cNvGrpSpPr>
              <a:grpSpLocks/>
            </p:cNvGrpSpPr>
            <p:nvPr/>
          </p:nvGrpSpPr>
          <p:grpSpPr bwMode="auto">
            <a:xfrm>
              <a:off x="1432994" y="3399947"/>
              <a:ext cx="881843" cy="353248"/>
              <a:chOff x="3143" y="2112"/>
              <a:chExt cx="1048" cy="672"/>
            </a:xfrm>
          </p:grpSpPr>
          <p:grpSp>
            <p:nvGrpSpPr>
              <p:cNvPr id="58" name="Group 132"/>
              <p:cNvGrpSpPr>
                <a:grpSpLocks/>
              </p:cNvGrpSpPr>
              <p:nvPr/>
            </p:nvGrpSpPr>
            <p:grpSpPr bwMode="auto">
              <a:xfrm>
                <a:off x="3385" y="2112"/>
                <a:ext cx="200" cy="672"/>
                <a:chOff x="336" y="2400"/>
                <a:chExt cx="576" cy="480"/>
              </a:xfrm>
            </p:grpSpPr>
            <p:grpSp>
              <p:nvGrpSpPr>
                <p:cNvPr id="73" name="Group 133"/>
                <p:cNvGrpSpPr>
                  <a:grpSpLocks/>
                </p:cNvGrpSpPr>
                <p:nvPr/>
              </p:nvGrpSpPr>
              <p:grpSpPr bwMode="auto">
                <a:xfrm>
                  <a:off x="336" y="2400"/>
                  <a:ext cx="288" cy="480"/>
                  <a:chOff x="336" y="2400"/>
                  <a:chExt cx="288" cy="480"/>
                </a:xfrm>
              </p:grpSpPr>
              <p:sp>
                <p:nvSpPr>
                  <p:cNvPr id="77" name="Arc 134"/>
                  <p:cNvSpPr>
                    <a:spLocks/>
                  </p:cNvSpPr>
                  <p:nvPr/>
                </p:nvSpPr>
                <p:spPr bwMode="auto">
                  <a:xfrm flipH="1">
                    <a:off x="480" y="240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sp>
                <p:nvSpPr>
                  <p:cNvPr id="78" name="Arc 135"/>
                  <p:cNvSpPr>
                    <a:spLocks/>
                  </p:cNvSpPr>
                  <p:nvPr/>
                </p:nvSpPr>
                <p:spPr bwMode="auto">
                  <a:xfrm rot="10800000" flipH="1">
                    <a:off x="336" y="264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grpSp>
            <p:grpSp>
              <p:nvGrpSpPr>
                <p:cNvPr id="74" name="Group 136"/>
                <p:cNvGrpSpPr>
                  <a:grpSpLocks/>
                </p:cNvGrpSpPr>
                <p:nvPr/>
              </p:nvGrpSpPr>
              <p:grpSpPr bwMode="auto">
                <a:xfrm flipH="1">
                  <a:off x="624" y="2400"/>
                  <a:ext cx="288" cy="480"/>
                  <a:chOff x="336" y="2400"/>
                  <a:chExt cx="288" cy="480"/>
                </a:xfrm>
              </p:grpSpPr>
              <p:sp>
                <p:nvSpPr>
                  <p:cNvPr id="75" name="Arc 137"/>
                  <p:cNvSpPr>
                    <a:spLocks/>
                  </p:cNvSpPr>
                  <p:nvPr/>
                </p:nvSpPr>
                <p:spPr bwMode="auto">
                  <a:xfrm flipH="1">
                    <a:off x="480" y="240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sp>
                <p:nvSpPr>
                  <p:cNvPr id="76" name="Arc 138"/>
                  <p:cNvSpPr>
                    <a:spLocks/>
                  </p:cNvSpPr>
                  <p:nvPr/>
                </p:nvSpPr>
                <p:spPr bwMode="auto">
                  <a:xfrm rot="10800000" flipH="1">
                    <a:off x="336" y="264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grpSp>
          </p:grpSp>
          <p:grpSp>
            <p:nvGrpSpPr>
              <p:cNvPr id="59" name="Group 139"/>
              <p:cNvGrpSpPr>
                <a:grpSpLocks/>
              </p:cNvGrpSpPr>
              <p:nvPr/>
            </p:nvGrpSpPr>
            <p:grpSpPr bwMode="auto">
              <a:xfrm>
                <a:off x="3583" y="2112"/>
                <a:ext cx="200" cy="672"/>
                <a:chOff x="336" y="2400"/>
                <a:chExt cx="576" cy="480"/>
              </a:xfrm>
            </p:grpSpPr>
            <p:grpSp>
              <p:nvGrpSpPr>
                <p:cNvPr id="67" name="Group 140"/>
                <p:cNvGrpSpPr>
                  <a:grpSpLocks/>
                </p:cNvGrpSpPr>
                <p:nvPr/>
              </p:nvGrpSpPr>
              <p:grpSpPr bwMode="auto">
                <a:xfrm>
                  <a:off x="336" y="2400"/>
                  <a:ext cx="288" cy="480"/>
                  <a:chOff x="336" y="2400"/>
                  <a:chExt cx="288" cy="480"/>
                </a:xfrm>
              </p:grpSpPr>
              <p:sp>
                <p:nvSpPr>
                  <p:cNvPr id="71" name="Arc 141"/>
                  <p:cNvSpPr>
                    <a:spLocks/>
                  </p:cNvSpPr>
                  <p:nvPr/>
                </p:nvSpPr>
                <p:spPr bwMode="auto">
                  <a:xfrm flipH="1">
                    <a:off x="480" y="240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sp>
                <p:nvSpPr>
                  <p:cNvPr id="72" name="Arc 142"/>
                  <p:cNvSpPr>
                    <a:spLocks/>
                  </p:cNvSpPr>
                  <p:nvPr/>
                </p:nvSpPr>
                <p:spPr bwMode="auto">
                  <a:xfrm rot="10800000" flipH="1">
                    <a:off x="336" y="264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grpSp>
            <p:grpSp>
              <p:nvGrpSpPr>
                <p:cNvPr id="68" name="Group 143"/>
                <p:cNvGrpSpPr>
                  <a:grpSpLocks/>
                </p:cNvGrpSpPr>
                <p:nvPr/>
              </p:nvGrpSpPr>
              <p:grpSpPr bwMode="auto">
                <a:xfrm flipH="1">
                  <a:off x="624" y="2400"/>
                  <a:ext cx="288" cy="480"/>
                  <a:chOff x="336" y="2400"/>
                  <a:chExt cx="288" cy="480"/>
                </a:xfrm>
              </p:grpSpPr>
              <p:sp>
                <p:nvSpPr>
                  <p:cNvPr id="69" name="Arc 144"/>
                  <p:cNvSpPr>
                    <a:spLocks/>
                  </p:cNvSpPr>
                  <p:nvPr/>
                </p:nvSpPr>
                <p:spPr bwMode="auto">
                  <a:xfrm flipH="1">
                    <a:off x="480" y="240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sp>
                <p:nvSpPr>
                  <p:cNvPr id="70" name="Arc 145"/>
                  <p:cNvSpPr>
                    <a:spLocks/>
                  </p:cNvSpPr>
                  <p:nvPr/>
                </p:nvSpPr>
                <p:spPr bwMode="auto">
                  <a:xfrm rot="10800000" flipH="1">
                    <a:off x="336" y="264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grpSp>
          </p:grpSp>
          <p:grpSp>
            <p:nvGrpSpPr>
              <p:cNvPr id="60" name="Group 146"/>
              <p:cNvGrpSpPr>
                <a:grpSpLocks/>
              </p:cNvGrpSpPr>
              <p:nvPr/>
            </p:nvGrpSpPr>
            <p:grpSpPr bwMode="auto">
              <a:xfrm>
                <a:off x="3781" y="2112"/>
                <a:ext cx="100" cy="672"/>
                <a:chOff x="336" y="2400"/>
                <a:chExt cx="288" cy="480"/>
              </a:xfrm>
            </p:grpSpPr>
            <p:sp>
              <p:nvSpPr>
                <p:cNvPr id="65" name="Arc 147"/>
                <p:cNvSpPr>
                  <a:spLocks/>
                </p:cNvSpPr>
                <p:nvPr/>
              </p:nvSpPr>
              <p:spPr bwMode="auto">
                <a:xfrm flipH="1">
                  <a:off x="480" y="240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sp>
              <p:nvSpPr>
                <p:cNvPr id="66" name="Arc 148"/>
                <p:cNvSpPr>
                  <a:spLocks/>
                </p:cNvSpPr>
                <p:nvPr/>
              </p:nvSpPr>
              <p:spPr bwMode="auto">
                <a:xfrm rot="10800000" flipH="1">
                  <a:off x="336" y="264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grpSp>
          <p:sp>
            <p:nvSpPr>
              <p:cNvPr id="61" name="Arc 149"/>
              <p:cNvSpPr>
                <a:spLocks/>
              </p:cNvSpPr>
              <p:nvPr/>
            </p:nvSpPr>
            <p:spPr bwMode="auto">
              <a:xfrm>
                <a:off x="3879" y="2112"/>
                <a:ext cx="50" cy="336"/>
              </a:xfrm>
              <a:custGeom>
                <a:avLst/>
                <a:gdLst>
                  <a:gd name="T0" fmla="*/ 0 w 21600"/>
                  <a:gd name="T1" fmla="*/ 0 h 21600"/>
                  <a:gd name="T2" fmla="*/ 0 w 21600"/>
                  <a:gd name="T3" fmla="*/ 5 h 21600"/>
                  <a:gd name="T4" fmla="*/ 0 w 21600"/>
                  <a:gd name="T5" fmla="*/ 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sp>
            <p:nvSpPr>
              <p:cNvPr id="62" name="Arc 150"/>
              <p:cNvSpPr>
                <a:spLocks/>
              </p:cNvSpPr>
              <p:nvPr/>
            </p:nvSpPr>
            <p:spPr bwMode="auto">
              <a:xfrm rot="10800000">
                <a:off x="3339" y="2448"/>
                <a:ext cx="50" cy="336"/>
              </a:xfrm>
              <a:custGeom>
                <a:avLst/>
                <a:gdLst>
                  <a:gd name="T0" fmla="*/ 0 w 21600"/>
                  <a:gd name="T1" fmla="*/ 0 h 21600"/>
                  <a:gd name="T2" fmla="*/ 0 w 21600"/>
                  <a:gd name="T3" fmla="*/ 5 h 21600"/>
                  <a:gd name="T4" fmla="*/ 0 w 21600"/>
                  <a:gd name="T5" fmla="*/ 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sp>
            <p:nvSpPr>
              <p:cNvPr id="63" name="Line 151"/>
              <p:cNvSpPr>
                <a:spLocks noChangeShapeType="1"/>
              </p:cNvSpPr>
              <p:nvPr/>
            </p:nvSpPr>
            <p:spPr bwMode="auto">
              <a:xfrm>
                <a:off x="3927" y="2448"/>
                <a:ext cx="264" cy="0"/>
              </a:xfrm>
              <a:prstGeom prst="line">
                <a:avLst/>
              </a:prstGeom>
              <a:noFill/>
              <a:ln w="38100">
                <a:solidFill>
                  <a:srgbClr val="FF0000"/>
                </a:solidFill>
                <a:round/>
                <a:headEnd/>
                <a:tailEnd type="triangle" w="lg" len="med"/>
              </a:ln>
            </p:spPr>
            <p:txBody>
              <a:bodyPr/>
              <a:lstStyle/>
              <a:p>
                <a:endParaRPr lang="en-US" sz="1400" dirty="0"/>
              </a:p>
            </p:txBody>
          </p:sp>
          <p:sp>
            <p:nvSpPr>
              <p:cNvPr id="64" name="Line 152"/>
              <p:cNvSpPr>
                <a:spLocks noChangeShapeType="1"/>
              </p:cNvSpPr>
              <p:nvPr/>
            </p:nvSpPr>
            <p:spPr bwMode="auto">
              <a:xfrm>
                <a:off x="3143" y="2448"/>
                <a:ext cx="198" cy="0"/>
              </a:xfrm>
              <a:prstGeom prst="line">
                <a:avLst/>
              </a:prstGeom>
              <a:noFill/>
              <a:ln w="38100">
                <a:solidFill>
                  <a:srgbClr val="FF0000"/>
                </a:solidFill>
                <a:round/>
                <a:headEnd/>
                <a:tailEnd type="none" w="lg" len="med"/>
              </a:ln>
            </p:spPr>
            <p:txBody>
              <a:bodyPr/>
              <a:lstStyle/>
              <a:p>
                <a:endParaRPr lang="en-US" sz="1400" dirty="0"/>
              </a:p>
            </p:txBody>
          </p:sp>
        </p:grpSp>
        <p:grpSp>
          <p:nvGrpSpPr>
            <p:cNvPr id="79" name="Group 153"/>
            <p:cNvGrpSpPr>
              <a:grpSpLocks/>
            </p:cNvGrpSpPr>
            <p:nvPr/>
          </p:nvGrpSpPr>
          <p:grpSpPr bwMode="auto">
            <a:xfrm>
              <a:off x="2590412" y="3628547"/>
              <a:ext cx="881843" cy="353248"/>
              <a:chOff x="3143" y="2112"/>
              <a:chExt cx="1048" cy="672"/>
            </a:xfrm>
          </p:grpSpPr>
          <p:grpSp>
            <p:nvGrpSpPr>
              <p:cNvPr id="80" name="Group 154"/>
              <p:cNvGrpSpPr>
                <a:grpSpLocks/>
              </p:cNvGrpSpPr>
              <p:nvPr/>
            </p:nvGrpSpPr>
            <p:grpSpPr bwMode="auto">
              <a:xfrm>
                <a:off x="3385" y="2112"/>
                <a:ext cx="200" cy="672"/>
                <a:chOff x="336" y="2400"/>
                <a:chExt cx="576" cy="480"/>
              </a:xfrm>
            </p:grpSpPr>
            <p:grpSp>
              <p:nvGrpSpPr>
                <p:cNvPr id="95" name="Group 155"/>
                <p:cNvGrpSpPr>
                  <a:grpSpLocks/>
                </p:cNvGrpSpPr>
                <p:nvPr/>
              </p:nvGrpSpPr>
              <p:grpSpPr bwMode="auto">
                <a:xfrm>
                  <a:off x="336" y="2400"/>
                  <a:ext cx="288" cy="480"/>
                  <a:chOff x="336" y="2400"/>
                  <a:chExt cx="288" cy="480"/>
                </a:xfrm>
              </p:grpSpPr>
              <p:sp>
                <p:nvSpPr>
                  <p:cNvPr id="99" name="Arc 156"/>
                  <p:cNvSpPr>
                    <a:spLocks/>
                  </p:cNvSpPr>
                  <p:nvPr/>
                </p:nvSpPr>
                <p:spPr bwMode="auto">
                  <a:xfrm flipH="1">
                    <a:off x="480" y="240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sp>
                <p:nvSpPr>
                  <p:cNvPr id="100" name="Arc 157"/>
                  <p:cNvSpPr>
                    <a:spLocks/>
                  </p:cNvSpPr>
                  <p:nvPr/>
                </p:nvSpPr>
                <p:spPr bwMode="auto">
                  <a:xfrm rot="10800000" flipH="1">
                    <a:off x="336" y="264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grpSp>
            <p:grpSp>
              <p:nvGrpSpPr>
                <p:cNvPr id="96" name="Group 158"/>
                <p:cNvGrpSpPr>
                  <a:grpSpLocks/>
                </p:cNvGrpSpPr>
                <p:nvPr/>
              </p:nvGrpSpPr>
              <p:grpSpPr bwMode="auto">
                <a:xfrm flipH="1">
                  <a:off x="624" y="2400"/>
                  <a:ext cx="288" cy="480"/>
                  <a:chOff x="336" y="2400"/>
                  <a:chExt cx="288" cy="480"/>
                </a:xfrm>
              </p:grpSpPr>
              <p:sp>
                <p:nvSpPr>
                  <p:cNvPr id="97" name="Arc 159"/>
                  <p:cNvSpPr>
                    <a:spLocks/>
                  </p:cNvSpPr>
                  <p:nvPr/>
                </p:nvSpPr>
                <p:spPr bwMode="auto">
                  <a:xfrm flipH="1">
                    <a:off x="480" y="240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sp>
                <p:nvSpPr>
                  <p:cNvPr id="98" name="Arc 160"/>
                  <p:cNvSpPr>
                    <a:spLocks/>
                  </p:cNvSpPr>
                  <p:nvPr/>
                </p:nvSpPr>
                <p:spPr bwMode="auto">
                  <a:xfrm rot="10800000" flipH="1">
                    <a:off x="336" y="264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grpSp>
          </p:grpSp>
          <p:grpSp>
            <p:nvGrpSpPr>
              <p:cNvPr id="81" name="Group 161"/>
              <p:cNvGrpSpPr>
                <a:grpSpLocks/>
              </p:cNvGrpSpPr>
              <p:nvPr/>
            </p:nvGrpSpPr>
            <p:grpSpPr bwMode="auto">
              <a:xfrm>
                <a:off x="3583" y="2112"/>
                <a:ext cx="200" cy="672"/>
                <a:chOff x="336" y="2400"/>
                <a:chExt cx="576" cy="480"/>
              </a:xfrm>
            </p:grpSpPr>
            <p:grpSp>
              <p:nvGrpSpPr>
                <p:cNvPr id="89" name="Group 162"/>
                <p:cNvGrpSpPr>
                  <a:grpSpLocks/>
                </p:cNvGrpSpPr>
                <p:nvPr/>
              </p:nvGrpSpPr>
              <p:grpSpPr bwMode="auto">
                <a:xfrm>
                  <a:off x="336" y="2400"/>
                  <a:ext cx="288" cy="480"/>
                  <a:chOff x="336" y="2400"/>
                  <a:chExt cx="288" cy="480"/>
                </a:xfrm>
              </p:grpSpPr>
              <p:sp>
                <p:nvSpPr>
                  <p:cNvPr id="93" name="Arc 163"/>
                  <p:cNvSpPr>
                    <a:spLocks/>
                  </p:cNvSpPr>
                  <p:nvPr/>
                </p:nvSpPr>
                <p:spPr bwMode="auto">
                  <a:xfrm flipH="1">
                    <a:off x="480" y="240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sp>
                <p:nvSpPr>
                  <p:cNvPr id="94" name="Arc 164"/>
                  <p:cNvSpPr>
                    <a:spLocks/>
                  </p:cNvSpPr>
                  <p:nvPr/>
                </p:nvSpPr>
                <p:spPr bwMode="auto">
                  <a:xfrm rot="10800000" flipH="1">
                    <a:off x="336" y="264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grpSp>
            <p:grpSp>
              <p:nvGrpSpPr>
                <p:cNvPr id="90" name="Group 165"/>
                <p:cNvGrpSpPr>
                  <a:grpSpLocks/>
                </p:cNvGrpSpPr>
                <p:nvPr/>
              </p:nvGrpSpPr>
              <p:grpSpPr bwMode="auto">
                <a:xfrm flipH="1">
                  <a:off x="624" y="2400"/>
                  <a:ext cx="288" cy="480"/>
                  <a:chOff x="336" y="2400"/>
                  <a:chExt cx="288" cy="480"/>
                </a:xfrm>
              </p:grpSpPr>
              <p:sp>
                <p:nvSpPr>
                  <p:cNvPr id="91" name="Arc 166"/>
                  <p:cNvSpPr>
                    <a:spLocks/>
                  </p:cNvSpPr>
                  <p:nvPr/>
                </p:nvSpPr>
                <p:spPr bwMode="auto">
                  <a:xfrm flipH="1">
                    <a:off x="480" y="240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sp>
                <p:nvSpPr>
                  <p:cNvPr id="92" name="Arc 167"/>
                  <p:cNvSpPr>
                    <a:spLocks/>
                  </p:cNvSpPr>
                  <p:nvPr/>
                </p:nvSpPr>
                <p:spPr bwMode="auto">
                  <a:xfrm rot="10800000" flipH="1">
                    <a:off x="336" y="264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grpSp>
          </p:grpSp>
          <p:grpSp>
            <p:nvGrpSpPr>
              <p:cNvPr id="82" name="Group 168"/>
              <p:cNvGrpSpPr>
                <a:grpSpLocks/>
              </p:cNvGrpSpPr>
              <p:nvPr/>
            </p:nvGrpSpPr>
            <p:grpSpPr bwMode="auto">
              <a:xfrm>
                <a:off x="3781" y="2112"/>
                <a:ext cx="100" cy="672"/>
                <a:chOff x="336" y="2400"/>
                <a:chExt cx="288" cy="480"/>
              </a:xfrm>
            </p:grpSpPr>
            <p:sp>
              <p:nvSpPr>
                <p:cNvPr id="87" name="Arc 169"/>
                <p:cNvSpPr>
                  <a:spLocks/>
                </p:cNvSpPr>
                <p:nvPr/>
              </p:nvSpPr>
              <p:spPr bwMode="auto">
                <a:xfrm flipH="1">
                  <a:off x="480" y="240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sp>
              <p:nvSpPr>
                <p:cNvPr id="88" name="Arc 170"/>
                <p:cNvSpPr>
                  <a:spLocks/>
                </p:cNvSpPr>
                <p:nvPr/>
              </p:nvSpPr>
              <p:spPr bwMode="auto">
                <a:xfrm rot="10800000" flipH="1">
                  <a:off x="336" y="2640"/>
                  <a:ext cx="144" cy="240"/>
                </a:xfrm>
                <a:custGeom>
                  <a:avLst/>
                  <a:gdLst>
                    <a:gd name="T0" fmla="*/ 0 w 21600"/>
                    <a:gd name="T1" fmla="*/ 0 h 21600"/>
                    <a:gd name="T2" fmla="*/ 1 w 21600"/>
                    <a:gd name="T3" fmla="*/ 3 h 21600"/>
                    <a:gd name="T4" fmla="*/ 0 w 21600"/>
                    <a:gd name="T5" fmla="*/ 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grpSp>
          <p:sp>
            <p:nvSpPr>
              <p:cNvPr id="83" name="Arc 171"/>
              <p:cNvSpPr>
                <a:spLocks/>
              </p:cNvSpPr>
              <p:nvPr/>
            </p:nvSpPr>
            <p:spPr bwMode="auto">
              <a:xfrm>
                <a:off x="3879" y="2112"/>
                <a:ext cx="50" cy="336"/>
              </a:xfrm>
              <a:custGeom>
                <a:avLst/>
                <a:gdLst>
                  <a:gd name="T0" fmla="*/ 0 w 21600"/>
                  <a:gd name="T1" fmla="*/ 0 h 21600"/>
                  <a:gd name="T2" fmla="*/ 0 w 21600"/>
                  <a:gd name="T3" fmla="*/ 5 h 21600"/>
                  <a:gd name="T4" fmla="*/ 0 w 21600"/>
                  <a:gd name="T5" fmla="*/ 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sp>
            <p:nvSpPr>
              <p:cNvPr id="84" name="Arc 172"/>
              <p:cNvSpPr>
                <a:spLocks/>
              </p:cNvSpPr>
              <p:nvPr/>
            </p:nvSpPr>
            <p:spPr bwMode="auto">
              <a:xfrm rot="10800000">
                <a:off x="3339" y="2448"/>
                <a:ext cx="50" cy="336"/>
              </a:xfrm>
              <a:custGeom>
                <a:avLst/>
                <a:gdLst>
                  <a:gd name="T0" fmla="*/ 0 w 21600"/>
                  <a:gd name="T1" fmla="*/ 0 h 21600"/>
                  <a:gd name="T2" fmla="*/ 0 w 21600"/>
                  <a:gd name="T3" fmla="*/ 5 h 21600"/>
                  <a:gd name="T4" fmla="*/ 0 w 21600"/>
                  <a:gd name="T5" fmla="*/ 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a:tailEnd/>
              </a:ln>
            </p:spPr>
            <p:txBody>
              <a:bodyPr wrap="none" anchor="ctr"/>
              <a:lstStyle/>
              <a:p>
                <a:endParaRPr lang="en-US" sz="1400" dirty="0"/>
              </a:p>
            </p:txBody>
          </p:sp>
          <p:sp>
            <p:nvSpPr>
              <p:cNvPr id="85" name="Line 173"/>
              <p:cNvSpPr>
                <a:spLocks noChangeShapeType="1"/>
              </p:cNvSpPr>
              <p:nvPr/>
            </p:nvSpPr>
            <p:spPr bwMode="auto">
              <a:xfrm>
                <a:off x="3927" y="2448"/>
                <a:ext cx="264" cy="0"/>
              </a:xfrm>
              <a:prstGeom prst="line">
                <a:avLst/>
              </a:prstGeom>
              <a:noFill/>
              <a:ln w="38100">
                <a:solidFill>
                  <a:srgbClr val="FF0000"/>
                </a:solidFill>
                <a:round/>
                <a:headEnd/>
                <a:tailEnd type="triangle" w="lg" len="med"/>
              </a:ln>
            </p:spPr>
            <p:txBody>
              <a:bodyPr/>
              <a:lstStyle/>
              <a:p>
                <a:endParaRPr lang="en-US" sz="1400" dirty="0"/>
              </a:p>
            </p:txBody>
          </p:sp>
          <p:sp>
            <p:nvSpPr>
              <p:cNvPr id="86" name="Line 174"/>
              <p:cNvSpPr>
                <a:spLocks noChangeShapeType="1"/>
              </p:cNvSpPr>
              <p:nvPr/>
            </p:nvSpPr>
            <p:spPr bwMode="auto">
              <a:xfrm>
                <a:off x="3143" y="2448"/>
                <a:ext cx="198" cy="0"/>
              </a:xfrm>
              <a:prstGeom prst="line">
                <a:avLst/>
              </a:prstGeom>
              <a:noFill/>
              <a:ln w="38100">
                <a:solidFill>
                  <a:srgbClr val="FF0000"/>
                </a:solidFill>
                <a:round/>
                <a:headEnd/>
                <a:tailEnd type="none" w="lg" len="med"/>
              </a:ln>
            </p:spPr>
            <p:txBody>
              <a:bodyPr/>
              <a:lstStyle/>
              <a:p>
                <a:endParaRPr lang="en-US" sz="1400" dirty="0"/>
              </a:p>
            </p:txBody>
          </p:sp>
        </p:grpSp>
        <p:sp>
          <p:nvSpPr>
            <p:cNvPr id="101" name="Line 41"/>
            <p:cNvSpPr>
              <a:spLocks noChangeShapeType="1"/>
            </p:cNvSpPr>
            <p:nvPr/>
          </p:nvSpPr>
          <p:spPr bwMode="auto">
            <a:xfrm flipH="1" flipV="1">
              <a:off x="1066800" y="2686395"/>
              <a:ext cx="0" cy="2286000"/>
            </a:xfrm>
            <a:prstGeom prst="line">
              <a:avLst/>
            </a:prstGeom>
            <a:noFill/>
            <a:ln w="38100">
              <a:solidFill>
                <a:srgbClr val="0000FF"/>
              </a:solidFill>
              <a:round/>
              <a:headEnd/>
              <a:tailEnd type="triangle" w="lg" len="med"/>
            </a:ln>
          </p:spPr>
          <p:txBody>
            <a:bodyPr/>
            <a:lstStyle/>
            <a:p>
              <a:endParaRPr lang="en-US" sz="1400" dirty="0"/>
            </a:p>
          </p:txBody>
        </p:sp>
        <p:sp>
          <p:nvSpPr>
            <p:cNvPr id="132" name="Text Box 44"/>
            <p:cNvSpPr txBox="1">
              <a:spLocks noChangeArrowheads="1"/>
            </p:cNvSpPr>
            <p:nvPr/>
          </p:nvSpPr>
          <p:spPr bwMode="auto">
            <a:xfrm>
              <a:off x="2514600" y="2629422"/>
              <a:ext cx="997267" cy="584775"/>
            </a:xfrm>
            <a:prstGeom prst="rect">
              <a:avLst/>
            </a:prstGeom>
            <a:noFill/>
            <a:ln w="9525">
              <a:noFill/>
              <a:miter lim="800000"/>
              <a:headEnd/>
              <a:tailEnd/>
            </a:ln>
          </p:spPr>
          <p:txBody>
            <a:bodyPr wrap="square">
              <a:spAutoFit/>
            </a:bodyPr>
            <a:lstStyle/>
            <a:p>
              <a:pPr algn="ctr">
                <a:spcBef>
                  <a:spcPct val="50000"/>
                </a:spcBef>
              </a:pPr>
              <a:r>
                <a:rPr lang="en-US" sz="1600" b="1" dirty="0" smtClean="0">
                  <a:solidFill>
                    <a:srgbClr val="FF0000"/>
                  </a:solidFill>
                </a:rPr>
                <a:t>Output</a:t>
              </a:r>
              <a:br>
                <a:rPr lang="en-US" sz="1600" b="1" dirty="0" smtClean="0">
                  <a:solidFill>
                    <a:srgbClr val="FF0000"/>
                  </a:solidFill>
                </a:rPr>
              </a:br>
              <a:r>
                <a:rPr lang="en-US" sz="1600" b="1" dirty="0" smtClean="0">
                  <a:solidFill>
                    <a:srgbClr val="FF0000"/>
                  </a:solidFill>
                </a:rPr>
                <a:t>(Stokes)</a:t>
              </a:r>
              <a:endParaRPr lang="en-US" sz="1600" b="1" dirty="0">
                <a:solidFill>
                  <a:srgbClr val="FF0000"/>
                </a:solidFill>
              </a:endParaRPr>
            </a:p>
          </p:txBody>
        </p:sp>
        <p:sp>
          <p:nvSpPr>
            <p:cNvPr id="133" name="Text Box 44"/>
            <p:cNvSpPr txBox="1">
              <a:spLocks noChangeArrowheads="1"/>
            </p:cNvSpPr>
            <p:nvPr/>
          </p:nvSpPr>
          <p:spPr bwMode="auto">
            <a:xfrm>
              <a:off x="0" y="3642162"/>
              <a:ext cx="1066800" cy="338554"/>
            </a:xfrm>
            <a:prstGeom prst="rect">
              <a:avLst/>
            </a:prstGeom>
            <a:noFill/>
            <a:ln w="9525">
              <a:noFill/>
              <a:miter lim="800000"/>
              <a:headEnd/>
              <a:tailEnd/>
            </a:ln>
          </p:spPr>
          <p:txBody>
            <a:bodyPr wrap="square">
              <a:spAutoFit/>
            </a:bodyPr>
            <a:lstStyle/>
            <a:p>
              <a:pPr algn="ctr">
                <a:spcBef>
                  <a:spcPts val="0"/>
                </a:spcBef>
              </a:pPr>
              <a:r>
                <a:rPr lang="en-US" sz="1600" b="1" dirty="0" smtClean="0">
                  <a:solidFill>
                    <a:srgbClr val="0000FF"/>
                  </a:solidFill>
                </a:rPr>
                <a:t>Pump</a:t>
              </a:r>
            </a:p>
          </p:txBody>
        </p:sp>
      </p:grpSp>
    </p:spTree>
    <p:extLst>
      <p:ext uri="{BB962C8B-B14F-4D97-AF65-F5344CB8AC3E}">
        <p14:creationId xmlns:p14="http://schemas.microsoft.com/office/powerpoint/2010/main" val="393394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Biological sensing and imaging window in 800 nm band</a:t>
            </a:r>
            <a:endParaRPr lang="en-US" dirty="0"/>
          </a:p>
        </p:txBody>
      </p:sp>
      <p:sp>
        <p:nvSpPr>
          <p:cNvPr id="14" name="Slide Number Placeholder 13"/>
          <p:cNvSpPr>
            <a:spLocks noGrp="1"/>
          </p:cNvSpPr>
          <p:nvPr>
            <p:ph type="sldNum" sz="quarter" idx="4"/>
          </p:nvPr>
        </p:nvSpPr>
        <p:spPr>
          <a:prstGeom prst="rect">
            <a:avLst/>
          </a:prstGeom>
        </p:spPr>
        <p:txBody>
          <a:bodyPr/>
          <a:lstStyle/>
          <a:p>
            <a:fld id="{3AC49A51-9E5C-41E6-BCEA-0352F10A8BB3}" type="slidenum">
              <a:rPr lang="en-US" smtClean="0"/>
              <a:pPr/>
              <a:t>9</a:t>
            </a:fld>
            <a:endParaRPr lang="en-US" dirty="0"/>
          </a:p>
        </p:txBody>
      </p:sp>
      <p:sp>
        <p:nvSpPr>
          <p:cNvPr id="12" name="Rectangle 11"/>
          <p:cNvSpPr/>
          <p:nvPr/>
        </p:nvSpPr>
        <p:spPr>
          <a:xfrm>
            <a:off x="3200400" y="1924833"/>
            <a:ext cx="3276600" cy="3313612"/>
          </a:xfrm>
          <a:prstGeom prst="rect">
            <a:avLst/>
          </a:prstGeom>
          <a:solidFill>
            <a:srgbClr val="FFCC66">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Chart 6"/>
          <p:cNvGraphicFramePr/>
          <p:nvPr>
            <p:extLst>
              <p:ext uri="{D42A27DB-BD31-4B8C-83A1-F6EECF244321}">
                <p14:modId xmlns:p14="http://schemas.microsoft.com/office/powerpoint/2010/main" val="1215229499"/>
              </p:ext>
            </p:extLst>
          </p:nvPr>
        </p:nvGraphicFramePr>
        <p:xfrm>
          <a:off x="1295400" y="1996868"/>
          <a:ext cx="6324600" cy="3835865"/>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3276600" y="5670656"/>
            <a:ext cx="2819400" cy="349144"/>
          </a:xfrm>
          <a:prstGeom prst="rect">
            <a:avLst/>
          </a:prstGeom>
          <a:noFill/>
        </p:spPr>
        <p:txBody>
          <a:bodyPr wrap="square" rtlCol="0">
            <a:spAutoFit/>
          </a:bodyPr>
          <a:lstStyle/>
          <a:p>
            <a:pPr algn="ctr"/>
            <a:r>
              <a:rPr lang="en-US" b="1" dirty="0" smtClean="0"/>
              <a:t>Wavelength (nm)</a:t>
            </a:r>
            <a:endParaRPr lang="en-US" b="1" dirty="0"/>
          </a:p>
        </p:txBody>
      </p:sp>
      <p:sp>
        <p:nvSpPr>
          <p:cNvPr id="9" name="TextBox 8"/>
          <p:cNvSpPr txBox="1"/>
          <p:nvPr/>
        </p:nvSpPr>
        <p:spPr>
          <a:xfrm rot="16200000">
            <a:off x="-4982" y="3432990"/>
            <a:ext cx="2665297" cy="369332"/>
          </a:xfrm>
          <a:prstGeom prst="rect">
            <a:avLst/>
          </a:prstGeom>
          <a:noFill/>
        </p:spPr>
        <p:txBody>
          <a:bodyPr wrap="square" rtlCol="0">
            <a:spAutoFit/>
          </a:bodyPr>
          <a:lstStyle/>
          <a:p>
            <a:pPr algn="ctr"/>
            <a:r>
              <a:rPr lang="en-US" b="1" dirty="0" smtClean="0"/>
              <a:t>Attenuation</a:t>
            </a:r>
            <a:endParaRPr lang="en-US" b="1" dirty="0"/>
          </a:p>
        </p:txBody>
      </p:sp>
      <p:sp>
        <p:nvSpPr>
          <p:cNvPr id="10" name="TextBox 9"/>
          <p:cNvSpPr txBox="1"/>
          <p:nvPr/>
        </p:nvSpPr>
        <p:spPr>
          <a:xfrm>
            <a:off x="1869747" y="1952270"/>
            <a:ext cx="1600200" cy="757601"/>
          </a:xfrm>
          <a:prstGeom prst="rect">
            <a:avLst/>
          </a:prstGeom>
          <a:noFill/>
        </p:spPr>
        <p:txBody>
          <a:bodyPr wrap="square" rtlCol="0">
            <a:spAutoFit/>
          </a:bodyPr>
          <a:lstStyle/>
          <a:p>
            <a:pPr algn="ctr"/>
            <a:r>
              <a:rPr lang="en-US" b="1" dirty="0" smtClean="0">
                <a:solidFill>
                  <a:srgbClr val="C00000"/>
                </a:solidFill>
              </a:rPr>
              <a:t>Rayleigh</a:t>
            </a:r>
            <a:br>
              <a:rPr lang="en-US" b="1" dirty="0" smtClean="0">
                <a:solidFill>
                  <a:srgbClr val="C00000"/>
                </a:solidFill>
              </a:rPr>
            </a:br>
            <a:r>
              <a:rPr lang="en-US" b="1" dirty="0" smtClean="0">
                <a:solidFill>
                  <a:srgbClr val="C00000"/>
                </a:solidFill>
              </a:rPr>
              <a:t>Scattering</a:t>
            </a:r>
            <a:endParaRPr lang="en-US" b="1" dirty="0">
              <a:solidFill>
                <a:srgbClr val="C00000"/>
              </a:solidFill>
            </a:endParaRPr>
          </a:p>
        </p:txBody>
      </p:sp>
      <p:sp>
        <p:nvSpPr>
          <p:cNvPr id="11" name="TextBox 10"/>
          <p:cNvSpPr txBox="1"/>
          <p:nvPr/>
        </p:nvSpPr>
        <p:spPr>
          <a:xfrm>
            <a:off x="6569042" y="2068903"/>
            <a:ext cx="1371600" cy="611003"/>
          </a:xfrm>
          <a:prstGeom prst="rect">
            <a:avLst/>
          </a:prstGeom>
          <a:noFill/>
        </p:spPr>
        <p:txBody>
          <a:bodyPr wrap="square" rtlCol="0">
            <a:spAutoFit/>
          </a:bodyPr>
          <a:lstStyle/>
          <a:p>
            <a:pPr algn="ctr"/>
            <a:r>
              <a:rPr lang="en-US" b="1" dirty="0" smtClean="0">
                <a:solidFill>
                  <a:schemeClr val="tx2"/>
                </a:solidFill>
              </a:rPr>
              <a:t>Water Absorption</a:t>
            </a:r>
            <a:endParaRPr lang="en-US" b="1" dirty="0">
              <a:solidFill>
                <a:schemeClr val="tx2"/>
              </a:solidFill>
            </a:endParaRPr>
          </a:p>
        </p:txBody>
      </p:sp>
      <p:sp>
        <p:nvSpPr>
          <p:cNvPr id="13" name="TextBox 12"/>
          <p:cNvSpPr txBox="1"/>
          <p:nvPr/>
        </p:nvSpPr>
        <p:spPr>
          <a:xfrm>
            <a:off x="3429000" y="2068903"/>
            <a:ext cx="2819400" cy="1623431"/>
          </a:xfrm>
          <a:prstGeom prst="rect">
            <a:avLst/>
          </a:prstGeom>
          <a:noFill/>
        </p:spPr>
        <p:txBody>
          <a:bodyPr wrap="square" rtlCol="0">
            <a:spAutoFit/>
          </a:bodyPr>
          <a:lstStyle/>
          <a:p>
            <a:pPr algn="ctr"/>
            <a:r>
              <a:rPr lang="en-US" sz="2800" b="1" dirty="0" smtClean="0">
                <a:solidFill>
                  <a:srgbClr val="008000"/>
                </a:solidFill>
              </a:rPr>
              <a:t>Optical Biological Sensing and Imaging Window</a:t>
            </a:r>
            <a:endParaRPr lang="en-US" sz="2800" b="1" dirty="0">
              <a:solidFill>
                <a:srgbClr val="008000"/>
              </a:solidFill>
            </a:endParaRPr>
          </a:p>
        </p:txBody>
      </p:sp>
      <p:sp>
        <p:nvSpPr>
          <p:cNvPr id="15" name="TextBox 14"/>
          <p:cNvSpPr txBox="1"/>
          <p:nvPr/>
        </p:nvSpPr>
        <p:spPr>
          <a:xfrm>
            <a:off x="6595711" y="3657599"/>
            <a:ext cx="1252889" cy="923330"/>
          </a:xfrm>
          <a:prstGeom prst="rect">
            <a:avLst/>
          </a:prstGeom>
          <a:noFill/>
        </p:spPr>
        <p:txBody>
          <a:bodyPr wrap="square" rtlCol="0">
            <a:spAutoFit/>
          </a:bodyPr>
          <a:lstStyle/>
          <a:p>
            <a:pPr algn="ctr"/>
            <a:r>
              <a:rPr lang="en-US" b="1" dirty="0" smtClean="0">
                <a:solidFill>
                  <a:srgbClr val="C00000"/>
                </a:solidFill>
              </a:rPr>
              <a:t>Less Scattered Signal</a:t>
            </a:r>
            <a:endParaRPr lang="en-US" b="1" dirty="0">
              <a:solidFill>
                <a:srgbClr val="C00000"/>
              </a:solidFill>
            </a:endParaRPr>
          </a:p>
        </p:txBody>
      </p:sp>
      <p:sp>
        <p:nvSpPr>
          <p:cNvPr id="16" name="TextBox 15"/>
          <p:cNvSpPr txBox="1"/>
          <p:nvPr/>
        </p:nvSpPr>
        <p:spPr>
          <a:xfrm>
            <a:off x="1828800" y="4183594"/>
            <a:ext cx="1371600" cy="1082287"/>
          </a:xfrm>
          <a:prstGeom prst="rect">
            <a:avLst/>
          </a:prstGeom>
          <a:noFill/>
        </p:spPr>
        <p:txBody>
          <a:bodyPr wrap="square" rtlCol="0">
            <a:spAutoFit/>
          </a:bodyPr>
          <a:lstStyle/>
          <a:p>
            <a:pPr algn="ctr"/>
            <a:r>
              <a:rPr lang="en-US" b="1" dirty="0" smtClean="0">
                <a:solidFill>
                  <a:schemeClr val="tx2"/>
                </a:solidFill>
              </a:rPr>
              <a:t>Deeper Penetration Depth</a:t>
            </a:r>
            <a:endParaRPr lang="en-US" b="1" dirty="0">
              <a:solidFill>
                <a:schemeClr val="tx2"/>
              </a:solidFill>
            </a:endParaRPr>
          </a:p>
        </p:txBody>
      </p:sp>
      <p:cxnSp>
        <p:nvCxnSpPr>
          <p:cNvPr id="4" name="Straight Arrow Connector 3"/>
          <p:cNvCxnSpPr/>
          <p:nvPr/>
        </p:nvCxnSpPr>
        <p:spPr>
          <a:xfrm>
            <a:off x="3707704" y="4853131"/>
            <a:ext cx="0" cy="38100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24200" y="3987452"/>
            <a:ext cx="1371600" cy="923330"/>
          </a:xfrm>
          <a:prstGeom prst="rect">
            <a:avLst/>
          </a:prstGeom>
          <a:noFill/>
        </p:spPr>
        <p:txBody>
          <a:bodyPr wrap="square" rtlCol="0">
            <a:spAutoFit/>
          </a:bodyPr>
          <a:lstStyle/>
          <a:p>
            <a:pPr algn="ctr"/>
            <a:r>
              <a:rPr lang="en-US" b="1" dirty="0">
                <a:solidFill>
                  <a:srgbClr val="FF0000"/>
                </a:solidFill>
              </a:rPr>
              <a:t>High-power Ti-sapphire </a:t>
            </a:r>
            <a:r>
              <a:rPr lang="en-US" b="1" dirty="0" smtClean="0">
                <a:solidFill>
                  <a:srgbClr val="FF0000"/>
                </a:solidFill>
              </a:rPr>
              <a:t>Lasers</a:t>
            </a:r>
            <a:endParaRPr lang="en-US" b="1" dirty="0">
              <a:solidFill>
                <a:srgbClr val="FF0000"/>
              </a:solidFill>
            </a:endParaRPr>
          </a:p>
        </p:txBody>
      </p:sp>
    </p:spTree>
    <p:extLst>
      <p:ext uri="{BB962C8B-B14F-4D97-AF65-F5344CB8AC3E}">
        <p14:creationId xmlns:p14="http://schemas.microsoft.com/office/powerpoint/2010/main" val="31831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6332</TotalTime>
  <Words>4025</Words>
  <Application>Microsoft Office PowerPoint</Application>
  <PresentationFormat>On-screen Show (4:3)</PresentationFormat>
  <Paragraphs>1083</Paragraphs>
  <Slides>69</Slides>
  <Notes>29</Notes>
  <HiddenSlides>0</HiddenSlides>
  <MMClips>6</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81" baseType="lpstr">
      <vt:lpstr>Arial Unicode MS</vt:lpstr>
      <vt:lpstr>PMingLiU</vt:lpstr>
      <vt:lpstr>Arial</vt:lpstr>
      <vt:lpstr>Arial Narrow</vt:lpstr>
      <vt:lpstr>Calibri</vt:lpstr>
      <vt:lpstr>Cambria</vt:lpstr>
      <vt:lpstr>Cambria Math</vt:lpstr>
      <vt:lpstr>Symbol</vt:lpstr>
      <vt:lpstr>Times New Roman</vt:lpstr>
      <vt:lpstr>Wingdings</vt:lpstr>
      <vt:lpstr>Office Theme</vt:lpstr>
      <vt:lpstr>Equation</vt:lpstr>
      <vt:lpstr>High-Speed Imaging and Optical Sensing Systems for Scientific, Industrial, and Biomedical Applications</vt:lpstr>
      <vt:lpstr>High-throughput real-time measurement instruments for capture and analysis of fast phenomena</vt:lpstr>
      <vt:lpstr>High-throughput real-time measurement instruments for capture and analysis of fast phenomena</vt:lpstr>
      <vt:lpstr>Need for high-throughput imaging and microscopy</vt:lpstr>
      <vt:lpstr>Speed-sensitivity tradeoff, a challenge in high-throughput imaging and microscopy</vt:lpstr>
      <vt:lpstr>Optical amplification useful in thermal noise limit</vt:lpstr>
      <vt:lpstr>Raman amplifiers best choice among conventional optical amplifiers</vt:lpstr>
      <vt:lpstr>Stimulated Raman scattering  transfers energy from pump to Stokes wavelength </vt:lpstr>
      <vt:lpstr>Biological sensing and imaging window in 800 nm band</vt:lpstr>
      <vt:lpstr>Experimental setup of Raman amplifier at 808 nm</vt:lpstr>
      <vt:lpstr>Raman amplification in the 800 nm band for the first time</vt:lpstr>
      <vt:lpstr>Raman gain coefficient  peaks at expected 14 THz frequency shift</vt:lpstr>
      <vt:lpstr>High-throughput real-time measurement instruments for capture and analysis of fast phenomena</vt:lpstr>
      <vt:lpstr>Time-stretch ultra-short optical pulses to slow down fast phenomena</vt:lpstr>
      <vt:lpstr>Time-stretch imaging/microscopy</vt:lpstr>
      <vt:lpstr>STEAM is combination of spectrally encoded imaging with …</vt:lpstr>
      <vt:lpstr>STEAM is combination of spectrally encoded imaging with amplified time-stretch</vt:lpstr>
      <vt:lpstr>STEAM operation principle in a video</vt:lpstr>
      <vt:lpstr>High-throughput real-time measurement instruments for capture and analysis of fast phenomena</vt:lpstr>
      <vt:lpstr>Wide range of application for vibrometers </vt:lpstr>
      <vt:lpstr>Limitations of conventional laser vibrometers</vt:lpstr>
      <vt:lpstr>Vibrometry by STEAM imaging of optical path difference</vt:lpstr>
      <vt:lpstr>STEAM vibrometer achieves high scan rate  by time-stretch technology</vt:lpstr>
      <vt:lpstr>Surface vibration of a silicon wafer  driven by a 30 kHz acoustic wave</vt:lpstr>
      <vt:lpstr>The superior temporal resolution of STEAM vibrometer enables velocimetry</vt:lpstr>
      <vt:lpstr>High-throughput real-time measurement instruments for capture and analysis of fast phenomena</vt:lpstr>
      <vt:lpstr>Combination of STEAM and AOD for 2D scans</vt:lpstr>
      <vt:lpstr>Used an interferometer, to measure axial profile  and achieve 3D scans</vt:lpstr>
      <vt:lpstr>3D profilometry or 2D vibrometry of a diaphragm  vibrating at 1 kHz vibration</vt:lpstr>
      <vt:lpstr>High-throughput real-time measurement instruments for capture and analysis of fast phenomena</vt:lpstr>
      <vt:lpstr>Flow cytometry, a tool for classification of cells in flow</vt:lpstr>
      <vt:lpstr>Shortcomings of conventional flow cytometers</vt:lpstr>
      <vt:lpstr>Coherent-STEAM for simultaneous quantitative  phase and intensity microscopy</vt:lpstr>
      <vt:lpstr>Intensity and phase images from a single interferogram</vt:lpstr>
      <vt:lpstr>Wavelength components probe the cells horizontally, while consecutive pulses probe them vertically</vt:lpstr>
      <vt:lpstr>Intensity image corresponds to cell scattering;  phase image corresponds to optical path difference</vt:lpstr>
      <vt:lpstr>Calibration with NIST traceable Polystyrene beads</vt:lpstr>
      <vt:lpstr>Protein concentration improves  label-free cell classification accuracy</vt:lpstr>
      <vt:lpstr>More biophysical parameters, higher sensitivity</vt:lpstr>
      <vt:lpstr>High-throughput real-time measurement instruments for capture and analysis of fast phenomena</vt:lpstr>
      <vt:lpstr>Challenges in processing big data of Coherent-STEAM</vt:lpstr>
      <vt:lpstr>Analog preprocessing of Coherent-STEAM signals by quadrature demodulation</vt:lpstr>
      <vt:lpstr>Digital signal processing of I and Q channels  for real-time cell sorting</vt:lpstr>
      <vt:lpstr>40 TB of I/Q data can be easily processed  to form intensity and phase images</vt:lpstr>
      <vt:lpstr>Summary</vt:lpstr>
      <vt:lpstr>Detailed information in my publications</vt:lpstr>
      <vt:lpstr>Acknowledgements</vt:lpstr>
      <vt:lpstr>Questions?</vt:lpstr>
      <vt:lpstr>Theory of Raman amplification</vt:lpstr>
      <vt:lpstr>Limiting noise sources (1)</vt:lpstr>
      <vt:lpstr>Limiting noise sources (2)</vt:lpstr>
      <vt:lpstr>Limiting noise sources (3)</vt:lpstr>
      <vt:lpstr>Limiting noise sources (4)</vt:lpstr>
      <vt:lpstr>Noise current variances (1)</vt:lpstr>
      <vt:lpstr>Noise current variances (2)</vt:lpstr>
      <vt:lpstr>Sensitivity enhancement by optical post-amplifier</vt:lpstr>
      <vt:lpstr>Sensitivity improvements at various wavelengths (1)</vt:lpstr>
      <vt:lpstr>Sensitivity improvements at various wavelengths (2)</vt:lpstr>
      <vt:lpstr>Time-stretch technology: Stretching the time for ultra-short optical pulses</vt:lpstr>
      <vt:lpstr>Fiber optics of Coherent STEAM</vt:lpstr>
      <vt:lpstr>Microfluidic channel mask</vt:lpstr>
      <vt:lpstr>Protein concentration calculation from  optical path difference (OPD)</vt:lpstr>
      <vt:lpstr>STEAM vibrometry &amp; velocimetry resolution</vt:lpstr>
      <vt:lpstr>Signal-to-Noise ratio of 3 dB is used for detection limit calculations.</vt:lpstr>
      <vt:lpstr>Signal-to-Noise ratio of 3 dB is used for detection limit calculations.</vt:lpstr>
      <vt:lpstr>Hybrid dispersion laser scanner (HDLS) is based on probing with spatially-dispersed chirped optical pulses.</vt:lpstr>
      <vt:lpstr>Prism pairs and dispersive fiber perform a linear  one-to-one mapping between spectrum and time.</vt:lpstr>
      <vt:lpstr>HDLS in imaging: successful mapping  from time via spectrum to space is evident.</vt:lpstr>
      <vt:lpstr>Acknowledgements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Shrinky-Dink® Microfluidics</dc:title>
  <dc:creator>Ata</dc:creator>
  <cp:lastModifiedBy>Ata</cp:lastModifiedBy>
  <cp:revision>1343</cp:revision>
  <dcterms:created xsi:type="dcterms:W3CDTF">2006-08-16T00:00:00Z</dcterms:created>
  <dcterms:modified xsi:type="dcterms:W3CDTF">2014-12-09T04:45:49Z</dcterms:modified>
</cp:coreProperties>
</file>